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08"/>
  </p:notesMasterIdLst>
  <p:handoutMasterIdLst>
    <p:handoutMasterId r:id="rId309"/>
  </p:handoutMasterIdLst>
  <p:sldIdLst>
    <p:sldId id="256" r:id="rId2"/>
    <p:sldId id="458" r:id="rId3"/>
    <p:sldId id="459" r:id="rId4"/>
    <p:sldId id="460" r:id="rId5"/>
    <p:sldId id="461" r:id="rId6"/>
    <p:sldId id="462" r:id="rId7"/>
    <p:sldId id="463" r:id="rId8"/>
    <p:sldId id="464" r:id="rId9"/>
    <p:sldId id="465" r:id="rId10"/>
    <p:sldId id="466" r:id="rId11"/>
    <p:sldId id="467"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511" r:id="rId56"/>
    <p:sldId id="512" r:id="rId57"/>
    <p:sldId id="513" r:id="rId58"/>
    <p:sldId id="514" r:id="rId59"/>
    <p:sldId id="515" r:id="rId60"/>
    <p:sldId id="516" r:id="rId61"/>
    <p:sldId id="517" r:id="rId62"/>
    <p:sldId id="518" r:id="rId63"/>
    <p:sldId id="519" r:id="rId64"/>
    <p:sldId id="520" r:id="rId65"/>
    <p:sldId id="521" r:id="rId66"/>
    <p:sldId id="522" r:id="rId67"/>
    <p:sldId id="523" r:id="rId68"/>
    <p:sldId id="524" r:id="rId69"/>
    <p:sldId id="525" r:id="rId70"/>
    <p:sldId id="526" r:id="rId71"/>
    <p:sldId id="527" r:id="rId72"/>
    <p:sldId id="528" r:id="rId73"/>
    <p:sldId id="529" r:id="rId74"/>
    <p:sldId id="530" r:id="rId75"/>
    <p:sldId id="531" r:id="rId76"/>
    <p:sldId id="532" r:id="rId77"/>
    <p:sldId id="533" r:id="rId78"/>
    <p:sldId id="534" r:id="rId79"/>
    <p:sldId id="535" r:id="rId80"/>
    <p:sldId id="536" r:id="rId81"/>
    <p:sldId id="537" r:id="rId82"/>
    <p:sldId id="538" r:id="rId83"/>
    <p:sldId id="539" r:id="rId84"/>
    <p:sldId id="540" r:id="rId85"/>
    <p:sldId id="541" r:id="rId86"/>
    <p:sldId id="542" r:id="rId87"/>
    <p:sldId id="543" r:id="rId88"/>
    <p:sldId id="544" r:id="rId89"/>
    <p:sldId id="545" r:id="rId90"/>
    <p:sldId id="546" r:id="rId91"/>
    <p:sldId id="547" r:id="rId92"/>
    <p:sldId id="548" r:id="rId93"/>
    <p:sldId id="549" r:id="rId94"/>
    <p:sldId id="550" r:id="rId95"/>
    <p:sldId id="551" r:id="rId96"/>
    <p:sldId id="552" r:id="rId97"/>
    <p:sldId id="553" r:id="rId98"/>
    <p:sldId id="554" r:id="rId99"/>
    <p:sldId id="555" r:id="rId100"/>
    <p:sldId id="556" r:id="rId101"/>
    <p:sldId id="557" r:id="rId102"/>
    <p:sldId id="558" r:id="rId103"/>
    <p:sldId id="559" r:id="rId104"/>
    <p:sldId id="560" r:id="rId105"/>
    <p:sldId id="561" r:id="rId106"/>
    <p:sldId id="257" r:id="rId107"/>
    <p:sldId id="258" r:id="rId108"/>
    <p:sldId id="259" r:id="rId109"/>
    <p:sldId id="260" r:id="rId110"/>
    <p:sldId id="261" r:id="rId111"/>
    <p:sldId id="262" r:id="rId112"/>
    <p:sldId id="263" r:id="rId113"/>
    <p:sldId id="264" r:id="rId114"/>
    <p:sldId id="265" r:id="rId115"/>
    <p:sldId id="266" r:id="rId116"/>
    <p:sldId id="267" r:id="rId117"/>
    <p:sldId id="268" r:id="rId118"/>
    <p:sldId id="269" r:id="rId119"/>
    <p:sldId id="270" r:id="rId120"/>
    <p:sldId id="271" r:id="rId121"/>
    <p:sldId id="272" r:id="rId122"/>
    <p:sldId id="273" r:id="rId123"/>
    <p:sldId id="274" r:id="rId124"/>
    <p:sldId id="275" r:id="rId125"/>
    <p:sldId id="276" r:id="rId126"/>
    <p:sldId id="277" r:id="rId127"/>
    <p:sldId id="278" r:id="rId128"/>
    <p:sldId id="279" r:id="rId129"/>
    <p:sldId id="280" r:id="rId130"/>
    <p:sldId id="281" r:id="rId131"/>
    <p:sldId id="282" r:id="rId132"/>
    <p:sldId id="283" r:id="rId133"/>
    <p:sldId id="284" r:id="rId134"/>
    <p:sldId id="285" r:id="rId135"/>
    <p:sldId id="286" r:id="rId136"/>
    <p:sldId id="287" r:id="rId137"/>
    <p:sldId id="288" r:id="rId138"/>
    <p:sldId id="289" r:id="rId139"/>
    <p:sldId id="290" r:id="rId140"/>
    <p:sldId id="291" r:id="rId141"/>
    <p:sldId id="292" r:id="rId142"/>
    <p:sldId id="293" r:id="rId143"/>
    <p:sldId id="294" r:id="rId144"/>
    <p:sldId id="295" r:id="rId145"/>
    <p:sldId id="296" r:id="rId146"/>
    <p:sldId id="297" r:id="rId147"/>
    <p:sldId id="298" r:id="rId148"/>
    <p:sldId id="299" r:id="rId149"/>
    <p:sldId id="300" r:id="rId150"/>
    <p:sldId id="301" r:id="rId151"/>
    <p:sldId id="302" r:id="rId152"/>
    <p:sldId id="303" r:id="rId153"/>
    <p:sldId id="304" r:id="rId154"/>
    <p:sldId id="305" r:id="rId155"/>
    <p:sldId id="306" r:id="rId156"/>
    <p:sldId id="307" r:id="rId157"/>
    <p:sldId id="308" r:id="rId158"/>
    <p:sldId id="309" r:id="rId159"/>
    <p:sldId id="310" r:id="rId160"/>
    <p:sldId id="311" r:id="rId161"/>
    <p:sldId id="312" r:id="rId162"/>
    <p:sldId id="313" r:id="rId163"/>
    <p:sldId id="314" r:id="rId164"/>
    <p:sldId id="315" r:id="rId165"/>
    <p:sldId id="316" r:id="rId166"/>
    <p:sldId id="317" r:id="rId167"/>
    <p:sldId id="318" r:id="rId168"/>
    <p:sldId id="319" r:id="rId169"/>
    <p:sldId id="320" r:id="rId170"/>
    <p:sldId id="321" r:id="rId171"/>
    <p:sldId id="322" r:id="rId172"/>
    <p:sldId id="323" r:id="rId173"/>
    <p:sldId id="324" r:id="rId174"/>
    <p:sldId id="325" r:id="rId175"/>
    <p:sldId id="326" r:id="rId176"/>
    <p:sldId id="327" r:id="rId177"/>
    <p:sldId id="328" r:id="rId178"/>
    <p:sldId id="329" r:id="rId179"/>
    <p:sldId id="330" r:id="rId180"/>
    <p:sldId id="331" r:id="rId181"/>
    <p:sldId id="332" r:id="rId182"/>
    <p:sldId id="333" r:id="rId183"/>
    <p:sldId id="334" r:id="rId184"/>
    <p:sldId id="335" r:id="rId185"/>
    <p:sldId id="336" r:id="rId186"/>
    <p:sldId id="337" r:id="rId187"/>
    <p:sldId id="338" r:id="rId188"/>
    <p:sldId id="339" r:id="rId189"/>
    <p:sldId id="340" r:id="rId190"/>
    <p:sldId id="341" r:id="rId191"/>
    <p:sldId id="342" r:id="rId192"/>
    <p:sldId id="343" r:id="rId193"/>
    <p:sldId id="344" r:id="rId194"/>
    <p:sldId id="345" r:id="rId195"/>
    <p:sldId id="346" r:id="rId196"/>
    <p:sldId id="347" r:id="rId197"/>
    <p:sldId id="348" r:id="rId198"/>
    <p:sldId id="349" r:id="rId199"/>
    <p:sldId id="350" r:id="rId200"/>
    <p:sldId id="351" r:id="rId201"/>
    <p:sldId id="352" r:id="rId202"/>
    <p:sldId id="353" r:id="rId203"/>
    <p:sldId id="354" r:id="rId204"/>
    <p:sldId id="355" r:id="rId205"/>
    <p:sldId id="356" r:id="rId206"/>
    <p:sldId id="357" r:id="rId207"/>
    <p:sldId id="358" r:id="rId208"/>
    <p:sldId id="359" r:id="rId209"/>
    <p:sldId id="360" r:id="rId210"/>
    <p:sldId id="361" r:id="rId211"/>
    <p:sldId id="362" r:id="rId212"/>
    <p:sldId id="363" r:id="rId213"/>
    <p:sldId id="364" r:id="rId214"/>
    <p:sldId id="365" r:id="rId215"/>
    <p:sldId id="366" r:id="rId216"/>
    <p:sldId id="367" r:id="rId217"/>
    <p:sldId id="368" r:id="rId218"/>
    <p:sldId id="369" r:id="rId219"/>
    <p:sldId id="370" r:id="rId220"/>
    <p:sldId id="371" r:id="rId221"/>
    <p:sldId id="372" r:id="rId222"/>
    <p:sldId id="373" r:id="rId223"/>
    <p:sldId id="374" r:id="rId224"/>
    <p:sldId id="375" r:id="rId225"/>
    <p:sldId id="376" r:id="rId226"/>
    <p:sldId id="377" r:id="rId227"/>
    <p:sldId id="378" r:id="rId228"/>
    <p:sldId id="379" r:id="rId229"/>
    <p:sldId id="380" r:id="rId230"/>
    <p:sldId id="381" r:id="rId231"/>
    <p:sldId id="382" r:id="rId232"/>
    <p:sldId id="383" r:id="rId233"/>
    <p:sldId id="384" r:id="rId234"/>
    <p:sldId id="385" r:id="rId235"/>
    <p:sldId id="386" r:id="rId236"/>
    <p:sldId id="387" r:id="rId237"/>
    <p:sldId id="388" r:id="rId238"/>
    <p:sldId id="389" r:id="rId239"/>
    <p:sldId id="390" r:id="rId240"/>
    <p:sldId id="391" r:id="rId241"/>
    <p:sldId id="392" r:id="rId242"/>
    <p:sldId id="393" r:id="rId243"/>
    <p:sldId id="394" r:id="rId244"/>
    <p:sldId id="395" r:id="rId245"/>
    <p:sldId id="396" r:id="rId246"/>
    <p:sldId id="397" r:id="rId247"/>
    <p:sldId id="398" r:id="rId248"/>
    <p:sldId id="399" r:id="rId249"/>
    <p:sldId id="400" r:id="rId250"/>
    <p:sldId id="401" r:id="rId251"/>
    <p:sldId id="402" r:id="rId252"/>
    <p:sldId id="403" r:id="rId253"/>
    <p:sldId id="404" r:id="rId254"/>
    <p:sldId id="405" r:id="rId255"/>
    <p:sldId id="406" r:id="rId256"/>
    <p:sldId id="407" r:id="rId257"/>
    <p:sldId id="408" r:id="rId258"/>
    <p:sldId id="409" r:id="rId259"/>
    <p:sldId id="410" r:id="rId260"/>
    <p:sldId id="411" r:id="rId261"/>
    <p:sldId id="412" r:id="rId262"/>
    <p:sldId id="413" r:id="rId263"/>
    <p:sldId id="414" r:id="rId264"/>
    <p:sldId id="415" r:id="rId265"/>
    <p:sldId id="416" r:id="rId266"/>
    <p:sldId id="417" r:id="rId267"/>
    <p:sldId id="418" r:id="rId268"/>
    <p:sldId id="419" r:id="rId269"/>
    <p:sldId id="420" r:id="rId270"/>
    <p:sldId id="421" r:id="rId271"/>
    <p:sldId id="422" r:id="rId272"/>
    <p:sldId id="423" r:id="rId273"/>
    <p:sldId id="424" r:id="rId274"/>
    <p:sldId id="425" r:id="rId275"/>
    <p:sldId id="426" r:id="rId276"/>
    <p:sldId id="427" r:id="rId277"/>
    <p:sldId id="428" r:id="rId278"/>
    <p:sldId id="429" r:id="rId279"/>
    <p:sldId id="430" r:id="rId280"/>
    <p:sldId id="431" r:id="rId281"/>
    <p:sldId id="432" r:id="rId282"/>
    <p:sldId id="433" r:id="rId283"/>
    <p:sldId id="434" r:id="rId284"/>
    <p:sldId id="435" r:id="rId285"/>
    <p:sldId id="436" r:id="rId286"/>
    <p:sldId id="437" r:id="rId287"/>
    <p:sldId id="438" r:id="rId288"/>
    <p:sldId id="439" r:id="rId289"/>
    <p:sldId id="440" r:id="rId290"/>
    <p:sldId id="441" r:id="rId291"/>
    <p:sldId id="442" r:id="rId292"/>
    <p:sldId id="443" r:id="rId293"/>
    <p:sldId id="444" r:id="rId294"/>
    <p:sldId id="445" r:id="rId295"/>
    <p:sldId id="446" r:id="rId296"/>
    <p:sldId id="447" r:id="rId297"/>
    <p:sldId id="448" r:id="rId298"/>
    <p:sldId id="449" r:id="rId299"/>
    <p:sldId id="450" r:id="rId300"/>
    <p:sldId id="451" r:id="rId301"/>
    <p:sldId id="452" r:id="rId302"/>
    <p:sldId id="453" r:id="rId303"/>
    <p:sldId id="454" r:id="rId304"/>
    <p:sldId id="455" r:id="rId305"/>
    <p:sldId id="456" r:id="rId306"/>
    <p:sldId id="457" r:id="rId307"/>
  </p:sldIdLst>
  <p:sldSz cx="9144000" cy="6858000" type="screen4x3"/>
  <p:notesSz cx="6858000" cy="9144000"/>
  <p:defaultTextStyle>
    <a:defPPr>
      <a:defRPr lang="zh-CN"/>
    </a:defPPr>
    <a:lvl1pPr algn="l" rtl="0" eaLnBrk="0" fontAlgn="base" hangingPunct="0">
      <a:spcBef>
        <a:spcPct val="0"/>
      </a:spcBef>
      <a:spcAft>
        <a:spcPct val="0"/>
      </a:spcAft>
      <a:defRPr sz="2000" kern="1200">
        <a:solidFill>
          <a:schemeClr val="tx1"/>
        </a:solidFill>
        <a:latin typeface="Batang" pitchFamily="18" charset="-127"/>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Batang" pitchFamily="18" charset="-127"/>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Batang" pitchFamily="18" charset="-127"/>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Batang" pitchFamily="18" charset="-127"/>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Batang" pitchFamily="18" charset="-127"/>
        <a:ea typeface="宋体" panose="02010600030101010101" pitchFamily="2" charset="-122"/>
        <a:cs typeface="+mn-cs"/>
      </a:defRPr>
    </a:lvl5pPr>
    <a:lvl6pPr marL="2286000" algn="l" defTabSz="914400" rtl="0" eaLnBrk="1" latinLnBrk="0" hangingPunct="1">
      <a:defRPr sz="2000" kern="1200">
        <a:solidFill>
          <a:schemeClr val="tx1"/>
        </a:solidFill>
        <a:latin typeface="Batang" pitchFamily="18" charset="-127"/>
        <a:ea typeface="宋体" panose="02010600030101010101" pitchFamily="2" charset="-122"/>
        <a:cs typeface="+mn-cs"/>
      </a:defRPr>
    </a:lvl6pPr>
    <a:lvl7pPr marL="2743200" algn="l" defTabSz="914400" rtl="0" eaLnBrk="1" latinLnBrk="0" hangingPunct="1">
      <a:defRPr sz="2000" kern="1200">
        <a:solidFill>
          <a:schemeClr val="tx1"/>
        </a:solidFill>
        <a:latin typeface="Batang" pitchFamily="18" charset="-127"/>
        <a:ea typeface="宋体" panose="02010600030101010101" pitchFamily="2" charset="-122"/>
        <a:cs typeface="+mn-cs"/>
      </a:defRPr>
    </a:lvl7pPr>
    <a:lvl8pPr marL="3200400" algn="l" defTabSz="914400" rtl="0" eaLnBrk="1" latinLnBrk="0" hangingPunct="1">
      <a:defRPr sz="2000" kern="1200">
        <a:solidFill>
          <a:schemeClr val="tx1"/>
        </a:solidFill>
        <a:latin typeface="Batang" pitchFamily="18" charset="-127"/>
        <a:ea typeface="宋体" panose="02010600030101010101" pitchFamily="2" charset="-122"/>
        <a:cs typeface="+mn-cs"/>
      </a:defRPr>
    </a:lvl8pPr>
    <a:lvl9pPr marL="3657600" algn="l" defTabSz="914400" rtl="0" eaLnBrk="1" latinLnBrk="0" hangingPunct="1">
      <a:defRPr sz="2000" kern="1200">
        <a:solidFill>
          <a:schemeClr val="tx1"/>
        </a:solidFill>
        <a:latin typeface="Batang" pitchFamily="18" charset="-127"/>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52667A"/>
    <a:srgbClr val="669900"/>
    <a:srgbClr val="99CC00"/>
    <a:srgbClr val="FF6600"/>
    <a:srgbClr val="CC3300"/>
    <a:srgbClr val="9966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0" autoAdjust="0"/>
    <p:restoredTop sz="86936" autoAdjust="0"/>
  </p:normalViewPr>
  <p:slideViewPr>
    <p:cSldViewPr>
      <p:cViewPr varScale="1">
        <p:scale>
          <a:sx n="97" d="100"/>
          <a:sy n="97" d="100"/>
        </p:scale>
        <p:origin x="1512" y="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100" d="100"/>
        <a:sy n="100" d="100"/>
      </p:scale>
      <p:origin x="0" y="490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_rels/viewProps.xml.rels><?xml version="1.0" encoding="UTF-8" standalone="yes"?>
<Relationships xmlns="http://schemas.openxmlformats.org/package/2006/relationships"><Relationship Id="rId8" Type="http://schemas.openxmlformats.org/officeDocument/2006/relationships/slide" Target="slides/slide39.xml"/><Relationship Id="rId3" Type="http://schemas.openxmlformats.org/officeDocument/2006/relationships/slide" Target="slides/slide34.xml"/><Relationship Id="rId7" Type="http://schemas.openxmlformats.org/officeDocument/2006/relationships/slide" Target="slides/slide38.xml"/><Relationship Id="rId2" Type="http://schemas.openxmlformats.org/officeDocument/2006/relationships/slide" Target="slides/slide33.xml"/><Relationship Id="rId1" Type="http://schemas.openxmlformats.org/officeDocument/2006/relationships/slide" Target="slides/slide32.xml"/><Relationship Id="rId6" Type="http://schemas.openxmlformats.org/officeDocument/2006/relationships/slide" Target="slides/slide37.xml"/><Relationship Id="rId5" Type="http://schemas.openxmlformats.org/officeDocument/2006/relationships/slide" Target="slides/slide36.xml"/><Relationship Id="rId10" Type="http://schemas.openxmlformats.org/officeDocument/2006/relationships/slide" Target="slides/slide41.xml"/><Relationship Id="rId4" Type="http://schemas.openxmlformats.org/officeDocument/2006/relationships/slide" Target="slides/slide35.xml"/><Relationship Id="rId9"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3F95225-A073-4C4C-AC89-373C591ABCC3}" type="datetimeFigureOut">
              <a:rPr lang="zh-CN" altLang="en-US"/>
              <a:pPr>
                <a:defRPr/>
              </a:pPr>
              <a:t>2019/3/14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752E2B2-EE17-43A4-BD3A-2FF91E14780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5EEEA62-2E8B-45B8-9694-FFCD1031B48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15</a:t>
            </a:fld>
            <a:endParaRPr lang="zh-CN" altLang="en-US"/>
          </a:p>
        </p:txBody>
      </p:sp>
    </p:spTree>
    <p:extLst>
      <p:ext uri="{BB962C8B-B14F-4D97-AF65-F5344CB8AC3E}">
        <p14:creationId xmlns:p14="http://schemas.microsoft.com/office/powerpoint/2010/main" val="227088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C12FED0-AAA8-496C-9EA5-D77FAD83F83C}" type="slidenum">
              <a:rPr lang="zh-CN" altLang="en-US" sz="1200" smtClean="0">
                <a:latin typeface="Times New Roman" panose="02020603050405020304" pitchFamily="18" charset="0"/>
              </a:rPr>
              <a:pPr/>
              <a:t>118</a:t>
            </a:fld>
            <a:endParaRPr lang="en-US" altLang="zh-CN" sz="1200" smtClean="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5978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2F0742ED-6AA2-45C4-BD46-F166FA2A50EB}" type="slidenum">
              <a:rPr lang="zh-CN" altLang="en-US" sz="1200" smtClean="0">
                <a:latin typeface="Times New Roman" panose="02020603050405020304" pitchFamily="18" charset="0"/>
              </a:rPr>
              <a:pPr/>
              <a:t>119</a:t>
            </a:fld>
            <a:endParaRPr lang="en-US" altLang="zh-CN" sz="1200" smtClean="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281723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73F9C737-C6DC-48BD-B218-A4B9B978F847}" type="slidenum">
              <a:rPr lang="zh-CN" altLang="en-US" sz="1200" smtClean="0">
                <a:latin typeface="Times New Roman" panose="02020603050405020304" pitchFamily="18" charset="0"/>
              </a:rPr>
              <a:pPr/>
              <a:t>120</a:t>
            </a:fld>
            <a:endParaRPr lang="en-US" altLang="zh-CN" sz="1200" smtClean="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85139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2C13D9E-B771-49B1-8B13-CDE66068AF31}" type="slidenum">
              <a:rPr lang="zh-CN" altLang="en-US" sz="1200" smtClean="0">
                <a:latin typeface="Times New Roman" panose="02020603050405020304" pitchFamily="18" charset="0"/>
              </a:rPr>
              <a:pPr/>
              <a:t>129</a:t>
            </a:fld>
            <a:endParaRPr lang="en-US" altLang="zh-CN" sz="1200" smtClean="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401778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BA0520DA-D674-48BB-A836-93E167480C66}" type="slidenum">
              <a:rPr lang="zh-CN" altLang="en-US" sz="1200" smtClean="0">
                <a:latin typeface="Times New Roman" panose="02020603050405020304" pitchFamily="18" charset="0"/>
              </a:rPr>
              <a:pPr/>
              <a:t>130</a:t>
            </a:fld>
            <a:endParaRPr lang="en-US" altLang="zh-CN" sz="1200" smtClean="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09361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CDDBB07-725F-4E45-AD76-36BB613F2E17}" type="slidenum">
              <a:rPr lang="zh-CN" altLang="en-US" sz="1200" smtClean="0">
                <a:latin typeface="Times New Roman" panose="02020603050405020304" pitchFamily="18" charset="0"/>
              </a:rPr>
              <a:pPr/>
              <a:t>131</a:t>
            </a:fld>
            <a:endParaRPr lang="en-US" altLang="zh-CN" sz="1200" smtClean="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59499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6F36C1F-845E-4607-BE68-B6BE44C97F0C}" type="slidenum">
              <a:rPr lang="zh-CN" altLang="en-US" sz="1200" smtClean="0">
                <a:latin typeface="Times New Roman" panose="02020603050405020304" pitchFamily="18" charset="0"/>
              </a:rPr>
              <a:pPr/>
              <a:t>132</a:t>
            </a:fld>
            <a:endParaRPr lang="en-US" altLang="zh-CN" sz="1200" smtClean="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27923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7C93107A-218B-42C1-BA16-FFC315088E65}" type="slidenum">
              <a:rPr lang="zh-CN" altLang="en-US" sz="1200" smtClean="0">
                <a:latin typeface="Times New Roman" panose="02020603050405020304" pitchFamily="18" charset="0"/>
              </a:rPr>
              <a:pPr/>
              <a:t>133</a:t>
            </a:fld>
            <a:endParaRPr lang="en-US" altLang="zh-CN" sz="1200" smtClean="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14930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99BC56DD-3DC9-423A-A3FA-348408F1F7EF}" type="slidenum">
              <a:rPr lang="zh-CN" altLang="en-US" sz="1200" smtClean="0">
                <a:latin typeface="Times New Roman" panose="02020603050405020304" pitchFamily="18" charset="0"/>
              </a:rPr>
              <a:pPr/>
              <a:t>134</a:t>
            </a:fld>
            <a:endParaRPr lang="en-US" altLang="zh-CN" sz="1200" smtClean="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10372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1018B98-AB3F-47B9-A104-23768B70E596}" type="slidenum">
              <a:rPr lang="zh-CN" altLang="en-US" sz="1200" smtClean="0">
                <a:latin typeface="Times New Roman" panose="02020603050405020304" pitchFamily="18" charset="0"/>
              </a:rPr>
              <a:pPr/>
              <a:t>135</a:t>
            </a:fld>
            <a:endParaRPr lang="en-US" altLang="zh-CN" sz="1200" smtClean="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99392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16</a:t>
            </a:fld>
            <a:endParaRPr lang="zh-CN" altLang="en-US"/>
          </a:p>
        </p:txBody>
      </p:sp>
    </p:spTree>
    <p:extLst>
      <p:ext uri="{BB962C8B-B14F-4D97-AF65-F5344CB8AC3E}">
        <p14:creationId xmlns:p14="http://schemas.microsoft.com/office/powerpoint/2010/main" val="956103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B45F7B0A-2F11-4B4B-A6DD-291824E955E0}" type="slidenum">
              <a:rPr lang="zh-CN" altLang="en-US" sz="1200" smtClean="0">
                <a:latin typeface="Times New Roman" panose="02020603050405020304" pitchFamily="18" charset="0"/>
              </a:rPr>
              <a:pPr/>
              <a:t>136</a:t>
            </a:fld>
            <a:endParaRPr lang="en-US" altLang="zh-CN" sz="1200" smtClean="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02398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9A36DA2E-3D75-45F4-8026-F3F8BE8E48B7}" type="slidenum">
              <a:rPr lang="zh-CN" altLang="en-US" sz="1200" smtClean="0">
                <a:latin typeface="Times New Roman" panose="02020603050405020304" pitchFamily="18" charset="0"/>
              </a:rPr>
              <a:pPr/>
              <a:t>137</a:t>
            </a:fld>
            <a:endParaRPr lang="en-US" altLang="zh-CN" sz="1200" smtClean="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717244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4163F11-855E-48A6-AF9A-884C5D142E37}" type="slidenum">
              <a:rPr lang="zh-CN" altLang="en-US" sz="1200" smtClean="0">
                <a:latin typeface="Times New Roman" panose="02020603050405020304" pitchFamily="18" charset="0"/>
              </a:rPr>
              <a:pPr/>
              <a:t>138</a:t>
            </a:fld>
            <a:endParaRPr lang="en-US" altLang="zh-CN" sz="1200" smtClean="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214998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ABF66C26-20D4-4BC7-9C21-F2E06C986D18}" type="slidenum">
              <a:rPr lang="zh-CN" altLang="en-US" sz="1200" smtClean="0">
                <a:latin typeface="Times New Roman" panose="02020603050405020304" pitchFamily="18" charset="0"/>
              </a:rPr>
              <a:pPr/>
              <a:t>139</a:t>
            </a:fld>
            <a:endParaRPr lang="en-US" altLang="zh-CN" sz="1200" smtClean="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6103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914548E3-1045-4E31-A2EF-9441B20A2A30}" type="slidenum">
              <a:rPr lang="zh-CN" altLang="en-US" sz="1200" smtClean="0">
                <a:latin typeface="Times New Roman" panose="02020603050405020304" pitchFamily="18" charset="0"/>
              </a:rPr>
              <a:pPr/>
              <a:t>140</a:t>
            </a:fld>
            <a:endParaRPr lang="en-US" altLang="zh-CN" sz="1200" smtClean="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751507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C724D6F4-FCB1-4E53-9192-B1A21A847C7C}" type="slidenum">
              <a:rPr lang="zh-CN" altLang="en-US" sz="1200" smtClean="0">
                <a:latin typeface="Times New Roman" panose="02020603050405020304" pitchFamily="18" charset="0"/>
              </a:rPr>
              <a:pPr/>
              <a:t>141</a:t>
            </a:fld>
            <a:endParaRPr lang="en-US" altLang="zh-CN" sz="1200" smtClean="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225018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4E237BD0-4773-4366-8D32-6B79D4706EEB}" type="slidenum">
              <a:rPr lang="zh-CN" altLang="en-US" sz="1200" smtClean="0">
                <a:latin typeface="Times New Roman" panose="02020603050405020304" pitchFamily="18" charset="0"/>
              </a:rPr>
              <a:pPr/>
              <a:t>142</a:t>
            </a:fld>
            <a:endParaRPr lang="en-US" altLang="zh-CN" sz="1200" smtClean="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8521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05B5C682-CE72-4CB0-9636-C9C6AD3784FE}" type="slidenum">
              <a:rPr lang="zh-CN" altLang="en-US" sz="1200" smtClean="0">
                <a:latin typeface="Times New Roman" panose="02020603050405020304" pitchFamily="18" charset="0"/>
              </a:rPr>
              <a:pPr/>
              <a:t>143</a:t>
            </a:fld>
            <a:endParaRPr lang="en-US" altLang="zh-CN" sz="1200" smtClean="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967205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D712419-07D3-47DB-A9C9-29BEF6EE02B8}" type="slidenum">
              <a:rPr lang="zh-CN" altLang="en-US" sz="1200" smtClean="0">
                <a:latin typeface="Times New Roman" panose="02020603050405020304" pitchFamily="18" charset="0"/>
              </a:rPr>
              <a:pPr/>
              <a:t>144</a:t>
            </a:fld>
            <a:endParaRPr lang="en-US" altLang="zh-CN" sz="1200" smtClean="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08046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EC293E3D-FB55-4642-BA39-84709E3C7ED2}" type="slidenum">
              <a:rPr lang="zh-CN" altLang="en-US" sz="1200" smtClean="0">
                <a:latin typeface="Times New Roman" panose="02020603050405020304" pitchFamily="18" charset="0"/>
              </a:rPr>
              <a:pPr/>
              <a:t>145</a:t>
            </a:fld>
            <a:endParaRPr lang="en-US" altLang="zh-CN" sz="1200" smtClean="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3418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17</a:t>
            </a:fld>
            <a:endParaRPr lang="zh-CN" altLang="en-US"/>
          </a:p>
        </p:txBody>
      </p:sp>
    </p:spTree>
    <p:extLst>
      <p:ext uri="{BB962C8B-B14F-4D97-AF65-F5344CB8AC3E}">
        <p14:creationId xmlns:p14="http://schemas.microsoft.com/office/powerpoint/2010/main" val="1306277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4D281732-4B64-4BDF-AF3E-CC7A526B7097}" type="slidenum">
              <a:rPr lang="zh-CN" altLang="en-US" sz="1200" smtClean="0">
                <a:latin typeface="Times New Roman" panose="02020603050405020304" pitchFamily="18" charset="0"/>
              </a:rPr>
              <a:pPr/>
              <a:t>146</a:t>
            </a:fld>
            <a:endParaRPr lang="en-US" altLang="zh-CN" sz="1200" smtClean="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066246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15AC84B8-F0D8-477F-9FCB-786AA77DAD7E}" type="slidenum">
              <a:rPr lang="zh-CN" altLang="en-US" sz="1200" smtClean="0">
                <a:latin typeface="Times New Roman" panose="02020603050405020304" pitchFamily="18" charset="0"/>
              </a:rPr>
              <a:pPr/>
              <a:t>147</a:t>
            </a:fld>
            <a:endParaRPr lang="en-US" altLang="zh-CN" sz="1200" smtClean="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106370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4ACDAFBD-F4AD-4310-BF41-DDAB21A8CB23}" type="slidenum">
              <a:rPr lang="zh-CN" altLang="en-US" sz="1200" smtClean="0">
                <a:latin typeface="Times New Roman" panose="02020603050405020304" pitchFamily="18" charset="0"/>
              </a:rPr>
              <a:pPr/>
              <a:t>148</a:t>
            </a:fld>
            <a:endParaRPr lang="en-US" altLang="zh-CN" sz="1200" smtClean="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46715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72266BC-A88D-4739-BBBA-667191D44359}" type="slidenum">
              <a:rPr lang="zh-CN" altLang="en-US" sz="1200" smtClean="0">
                <a:latin typeface="Times New Roman" panose="02020603050405020304" pitchFamily="18" charset="0"/>
              </a:rPr>
              <a:pPr/>
              <a:t>149</a:t>
            </a:fld>
            <a:endParaRPr lang="en-US" altLang="zh-CN" sz="1200" smtClean="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714346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A4A83E3C-2C7F-4FBE-BAD2-239C6BAD5B2F}" type="slidenum">
              <a:rPr lang="zh-CN" altLang="en-US" sz="1200" smtClean="0">
                <a:latin typeface="Times New Roman" panose="02020603050405020304" pitchFamily="18" charset="0"/>
              </a:rPr>
              <a:pPr/>
              <a:t>150</a:t>
            </a:fld>
            <a:endParaRPr lang="en-US" altLang="zh-CN" sz="1200" smtClean="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187344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1688543B-017F-46BD-85A7-B3A8B67383AC}" type="slidenum">
              <a:rPr lang="zh-CN" altLang="en-US" sz="1200" smtClean="0">
                <a:latin typeface="Times New Roman" panose="02020603050405020304" pitchFamily="18" charset="0"/>
              </a:rPr>
              <a:pPr/>
              <a:t>151</a:t>
            </a:fld>
            <a:endParaRPr lang="en-US" altLang="zh-CN" sz="1200" smtClean="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0846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36F257B-D8E1-4933-8C07-D9BEADD54A91}" type="slidenum">
              <a:rPr lang="zh-CN" altLang="en-US" sz="1200" smtClean="0">
                <a:latin typeface="Times New Roman" panose="02020603050405020304" pitchFamily="18" charset="0"/>
              </a:rPr>
              <a:pPr/>
              <a:t>152</a:t>
            </a:fld>
            <a:endParaRPr lang="en-US" altLang="zh-CN" sz="1200" smtClean="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1034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7B53BD58-BC74-4AE3-BB6A-2B5C5C7512BC}" type="slidenum">
              <a:rPr lang="zh-CN" altLang="en-US" sz="1200" smtClean="0">
                <a:latin typeface="Times New Roman" panose="02020603050405020304" pitchFamily="18" charset="0"/>
              </a:rPr>
              <a:pPr/>
              <a:t>153</a:t>
            </a:fld>
            <a:endParaRPr lang="en-US" altLang="zh-CN" sz="1200" smtClean="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46337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536E8FF3-F222-4763-A5EF-A23FFD744090}" type="slidenum">
              <a:rPr lang="zh-CN" altLang="en-US" sz="1200" smtClean="0">
                <a:latin typeface="Times New Roman" panose="02020603050405020304" pitchFamily="18" charset="0"/>
              </a:rPr>
              <a:pPr/>
              <a:t>154</a:t>
            </a:fld>
            <a:endParaRPr lang="en-US" altLang="zh-CN" sz="1200" smtClean="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518940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AE55E59-DE38-478C-9BDF-CA48B8F3A8C5}" type="slidenum">
              <a:rPr lang="zh-CN" altLang="en-US" sz="1200" smtClean="0">
                <a:latin typeface="Times New Roman" panose="02020603050405020304" pitchFamily="18" charset="0"/>
              </a:rPr>
              <a:pPr/>
              <a:t>155</a:t>
            </a:fld>
            <a:endParaRPr lang="en-US" altLang="zh-CN" sz="1200" smtClean="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01668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18</a:t>
            </a:fld>
            <a:endParaRPr lang="zh-CN" altLang="en-US"/>
          </a:p>
        </p:txBody>
      </p:sp>
    </p:spTree>
    <p:extLst>
      <p:ext uri="{BB962C8B-B14F-4D97-AF65-F5344CB8AC3E}">
        <p14:creationId xmlns:p14="http://schemas.microsoft.com/office/powerpoint/2010/main" val="3646277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7926491B-DDDC-406C-B203-78F2A9C4505A}" type="slidenum">
              <a:rPr lang="zh-CN" altLang="en-US" sz="1200" smtClean="0">
                <a:latin typeface="Times New Roman" panose="02020603050405020304" pitchFamily="18" charset="0"/>
              </a:rPr>
              <a:pPr/>
              <a:t>167</a:t>
            </a:fld>
            <a:endParaRPr lang="en-US" altLang="zh-CN" sz="1200" smtClean="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45757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494AB76D-C8EB-4525-8CA3-987537EE71F7}" type="slidenum">
              <a:rPr lang="en-US" altLang="zh-CN" sz="1200" smtClean="0">
                <a:latin typeface="Arial" panose="020B0604020202020204" pitchFamily="34" charset="0"/>
              </a:rPr>
              <a:pPr/>
              <a:t>238</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425555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6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04AB5E4B-DA4A-4FDA-A83B-08C98686D675}" type="slidenum">
              <a:rPr lang="en-US" altLang="zh-CN" sz="1200" smtClean="0">
                <a:latin typeface="Arial" panose="020B0604020202020204" pitchFamily="34" charset="0"/>
              </a:rPr>
              <a:pPr/>
              <a:t>239</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04436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5EEEA62-2E8B-45B8-9694-FFCD1031B480}" type="slidenum">
              <a:rPr lang="en-US" altLang="zh-CN" smtClean="0"/>
              <a:pPr>
                <a:defRPr/>
              </a:pPr>
              <a:t>55</a:t>
            </a:fld>
            <a:endParaRPr lang="en-US" altLang="zh-CN"/>
          </a:p>
        </p:txBody>
      </p:sp>
    </p:spTree>
    <p:extLst>
      <p:ext uri="{BB962C8B-B14F-4D97-AF65-F5344CB8AC3E}">
        <p14:creationId xmlns:p14="http://schemas.microsoft.com/office/powerpoint/2010/main" val="374019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88</a:t>
            </a:fld>
            <a:endParaRPr lang="zh-CN" altLang="en-US"/>
          </a:p>
        </p:txBody>
      </p:sp>
    </p:spTree>
    <p:extLst>
      <p:ext uri="{BB962C8B-B14F-4D97-AF65-F5344CB8AC3E}">
        <p14:creationId xmlns:p14="http://schemas.microsoft.com/office/powerpoint/2010/main" val="101291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89</a:t>
            </a:fld>
            <a:endParaRPr lang="zh-CN" altLang="en-US"/>
          </a:p>
        </p:txBody>
      </p:sp>
    </p:spTree>
    <p:extLst>
      <p:ext uri="{BB962C8B-B14F-4D97-AF65-F5344CB8AC3E}">
        <p14:creationId xmlns:p14="http://schemas.microsoft.com/office/powerpoint/2010/main" val="387508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90</a:t>
            </a:fld>
            <a:endParaRPr lang="zh-CN" altLang="en-US"/>
          </a:p>
        </p:txBody>
      </p:sp>
    </p:spTree>
    <p:extLst>
      <p:ext uri="{BB962C8B-B14F-4D97-AF65-F5344CB8AC3E}">
        <p14:creationId xmlns:p14="http://schemas.microsoft.com/office/powerpoint/2010/main" val="109216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A6BD70A-73C4-408C-BDD9-E3E202E87C73}" type="slidenum">
              <a:rPr lang="en-US" altLang="zh-CN" smtClean="0"/>
              <a:pPr>
                <a:spcBef>
                  <a:spcPct val="0"/>
                </a:spcBef>
              </a:pPr>
              <a:t>106</a:t>
            </a:fld>
            <a:endParaRPr lang="en-US" altLang="zh-CN"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18456" y="2132856"/>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28674" name="Rectangle 2"/>
          <p:cNvSpPr>
            <a:spLocks noGrp="1" noChangeArrowheads="1"/>
          </p:cNvSpPr>
          <p:nvPr>
            <p:ph type="ctrTitle"/>
          </p:nvPr>
        </p:nvSpPr>
        <p:spPr>
          <a:xfrm>
            <a:off x="611560" y="1094854"/>
            <a:ext cx="7772400" cy="821978"/>
          </a:xfrm>
        </p:spPr>
        <p:txBody>
          <a:bodyPr/>
          <a:lstStyle>
            <a:lvl1pPr>
              <a:defRPr sz="3000"/>
            </a:lvl1pPr>
          </a:lstStyle>
          <a:p>
            <a:r>
              <a:rPr lang="zh-CN" altLang="en-US" dirty="0"/>
              <a:t>单击此处编辑母版标题样式</a:t>
            </a:r>
          </a:p>
        </p:txBody>
      </p:sp>
      <p:sp>
        <p:nvSpPr>
          <p:cNvPr id="2867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200"/>
            </a:lvl1pPr>
          </a:lstStyle>
          <a:p>
            <a:r>
              <a:rPr lang="zh-CN" altLang="en-US" dirty="0"/>
              <a:t>单击此处编辑母版副标题样式</a:t>
            </a:r>
          </a:p>
        </p:txBody>
      </p:sp>
      <p:sp>
        <p:nvSpPr>
          <p:cNvPr id="5"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6"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15308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685800" y="2147888"/>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B607305-D754-4C01-8136-B9512DBD04DD}" type="slidenum">
              <a:rPr lang="en-US" altLang="zh-CN"/>
              <a:t>‹#›</a:t>
            </a:fld>
            <a:endParaRPr lang="en-US" altLang="zh-CN"/>
          </a:p>
        </p:txBody>
      </p:sp>
    </p:spTree>
    <p:extLst>
      <p:ext uri="{BB962C8B-B14F-4D97-AF65-F5344CB8AC3E}">
        <p14:creationId xmlns:p14="http://schemas.microsoft.com/office/powerpoint/2010/main" val="8448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0">
              <a:defRPr/>
            </a:lvl1pPr>
            <a:lvl2pPr marL="0">
              <a:defRPr/>
            </a:lvl2pPr>
            <a:lvl3pPr marL="0">
              <a:defRPr/>
            </a:lvl3pPr>
            <a:lvl4pPr marL="0">
              <a:defRPr/>
            </a:lvl4pPr>
            <a:lvl5pPr marL="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dt" sz="half" idx="10"/>
          </p:nvPr>
        </p:nvSpPr>
        <p:spPr>
          <a:xfrm>
            <a:off x="6084168" y="6247044"/>
            <a:ext cx="936104" cy="476250"/>
          </a:xfrm>
          <a:prstGeom prst="rect">
            <a:avLst/>
          </a:prstGeom>
          <a:ln/>
        </p:spPr>
        <p:txBody>
          <a:bodyPr/>
          <a:lstStyle>
            <a:lvl1pPr>
              <a:defRPr/>
            </a:lvl1pPr>
          </a:lstStyle>
          <a:p>
            <a:pPr>
              <a:defRPr/>
            </a:pPr>
            <a:endParaRPr lang="en-US" altLang="zh-CN" dirty="0"/>
          </a:p>
        </p:txBody>
      </p:sp>
      <p:sp>
        <p:nvSpPr>
          <p:cNvPr id="5" name="Rectangle 7"/>
          <p:cNvSpPr>
            <a:spLocks noGrp="1" noChangeArrowheads="1"/>
          </p:cNvSpPr>
          <p:nvPr>
            <p:ph type="ftr" sz="quarter" idx="11"/>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6" name="Rectangle 8"/>
          <p:cNvSpPr>
            <a:spLocks noGrp="1" noChangeArrowheads="1"/>
          </p:cNvSpPr>
          <p:nvPr>
            <p:ph type="sldNum" sz="quarter" idx="12"/>
          </p:nvPr>
        </p:nvSpPr>
        <p:spPr>
          <a:xfrm>
            <a:off x="8100392" y="6245225"/>
            <a:ext cx="474812" cy="476250"/>
          </a:xfrm>
          <a:prstGeom prst="rect">
            <a:avLst/>
          </a:prstGeom>
          <a:ln/>
        </p:spPr>
        <p:txBody>
          <a:bodyPr/>
          <a:lstStyle>
            <a:lvl1pPr>
              <a:defRPr sz="1600">
                <a:latin typeface="Times New Roman" panose="02020603050405020304" pitchFamily="18" charset="0"/>
                <a:cs typeface="Times New Roman" panose="02020603050405020304" pitchFamily="18" charset="0"/>
              </a:defRPr>
            </a:lvl1pPr>
          </a:lstStyle>
          <a:p>
            <a:pPr>
              <a:defRPr/>
            </a:pPr>
            <a:fld id="{BC120BD5-977A-42A5-BBAD-59A61BB20C95}" type="slidenum">
              <a:rPr lang="en-US" altLang="zh-CN" smtClean="0"/>
              <a:pPr>
                <a:defRPr/>
              </a:pPr>
              <a:t>‹#›</a:t>
            </a:fld>
            <a:endParaRPr lang="en-US" altLang="zh-CN"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00830"/>
            <a:ext cx="1802160" cy="495074"/>
          </a:xfrm>
          <a:prstGeom prst="rect">
            <a:avLst/>
          </a:prstGeom>
        </p:spPr>
      </p:pic>
      <p:sp>
        <p:nvSpPr>
          <p:cNvPr id="8" name="文本框 7"/>
          <p:cNvSpPr txBox="1"/>
          <p:nvPr userDrawn="1"/>
        </p:nvSpPr>
        <p:spPr>
          <a:xfrm>
            <a:off x="2696681" y="6298684"/>
            <a:ext cx="2524542" cy="369332"/>
          </a:xfrm>
          <a:prstGeom prst="rect">
            <a:avLst/>
          </a:prstGeom>
          <a:noFill/>
        </p:spPr>
        <p:txBody>
          <a:bodyPr wrap="square" rtlCol="0">
            <a:spAutoFit/>
          </a:bodyPr>
          <a:lstStyle/>
          <a:p>
            <a:r>
              <a:rPr lang="zh-CN" altLang="en-US" sz="1800" b="0" dirty="0" smtClean="0">
                <a:latin typeface="华文行楷" panose="02010800040101010101" pitchFamily="2" charset="-122"/>
                <a:ea typeface="华文行楷" panose="02010800040101010101" pitchFamily="2" charset="-122"/>
              </a:rPr>
              <a:t>微机原理与单片机应用</a:t>
            </a:r>
            <a:endParaRPr lang="zh-CN" altLang="en-US" sz="1800" b="0" dirty="0">
              <a:latin typeface="华文行楷" panose="02010800040101010101" pitchFamily="2" charset="-122"/>
              <a:ea typeface="华文行楷" panose="02010800040101010101" pitchFamily="2" charset="-122"/>
            </a:endParaRPr>
          </a:p>
        </p:txBody>
      </p:sp>
      <p:sp>
        <p:nvSpPr>
          <p:cNvPr id="9"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231342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80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574204" y="1196752"/>
            <a:ext cx="7993534" cy="4823048"/>
          </a:xfrm>
        </p:spPr>
        <p:txBody>
          <a:bodyPr/>
          <a:lstStyle/>
          <a:p>
            <a:pPr lvl="0"/>
            <a:endParaRPr lang="zh-CN" altLang="en-US" noProof="0" smtClean="0"/>
          </a:p>
        </p:txBody>
      </p:sp>
      <p:sp>
        <p:nvSpPr>
          <p:cNvPr id="7" name="标题 1"/>
          <p:cNvSpPr>
            <a:spLocks noGrp="1"/>
          </p:cNvSpPr>
          <p:nvPr>
            <p:ph type="title"/>
          </p:nvPr>
        </p:nvSpPr>
        <p:spPr>
          <a:xfrm>
            <a:off x="574204" y="188640"/>
            <a:ext cx="8001000" cy="679473"/>
          </a:xfrm>
        </p:spPr>
        <p:txBody>
          <a:bodyPr/>
          <a:lstStyle/>
          <a:p>
            <a:r>
              <a:rPr lang="zh-CN" altLang="en-US" dirty="0" smtClean="0"/>
              <a:t>单击此处编辑母版标题样式</a:t>
            </a:r>
            <a:endParaRPr lang="zh-CN" altLang="en-US" dirty="0"/>
          </a:p>
        </p:txBody>
      </p:sp>
      <p:sp>
        <p:nvSpPr>
          <p:cNvPr id="8" name="Rectangle 6"/>
          <p:cNvSpPr>
            <a:spLocks noGrp="1" noChangeArrowheads="1"/>
          </p:cNvSpPr>
          <p:nvPr>
            <p:ph type="dt" sz="half" idx="10"/>
          </p:nvPr>
        </p:nvSpPr>
        <p:spPr>
          <a:xfrm>
            <a:off x="6084168" y="6247044"/>
            <a:ext cx="936104" cy="476250"/>
          </a:xfrm>
          <a:prstGeom prst="rect">
            <a:avLst/>
          </a:prstGeom>
          <a:ln/>
        </p:spPr>
        <p:txBody>
          <a:bodyPr/>
          <a:lstStyle>
            <a:lvl1pPr>
              <a:defRPr/>
            </a:lvl1pPr>
          </a:lstStyle>
          <a:p>
            <a:pPr>
              <a:defRPr/>
            </a:pPr>
            <a:endParaRPr lang="en-US" altLang="zh-CN" dirty="0"/>
          </a:p>
        </p:txBody>
      </p:sp>
      <p:sp>
        <p:nvSpPr>
          <p:cNvPr id="9" name="Rectangle 7"/>
          <p:cNvSpPr>
            <a:spLocks noGrp="1" noChangeArrowheads="1"/>
          </p:cNvSpPr>
          <p:nvPr>
            <p:ph type="ftr" sz="quarter" idx="11"/>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10" name="Rectangle 8"/>
          <p:cNvSpPr>
            <a:spLocks noGrp="1" noChangeArrowheads="1"/>
          </p:cNvSpPr>
          <p:nvPr>
            <p:ph type="sldNum" sz="quarter" idx="12"/>
          </p:nvPr>
        </p:nvSpPr>
        <p:spPr>
          <a:xfrm>
            <a:off x="8100392" y="6245225"/>
            <a:ext cx="474812" cy="476250"/>
          </a:xfrm>
          <a:prstGeom prst="rect">
            <a:avLst/>
          </a:prstGeom>
          <a:ln/>
        </p:spPr>
        <p:txBody>
          <a:bodyPr/>
          <a:lstStyle>
            <a:lvl1pPr>
              <a:defRPr sz="1600">
                <a:latin typeface="Times New Roman" panose="02020603050405020304" pitchFamily="18" charset="0"/>
                <a:cs typeface="Times New Roman" panose="02020603050405020304" pitchFamily="18" charset="0"/>
              </a:defRPr>
            </a:lvl1pPr>
          </a:lstStyle>
          <a:p>
            <a:pPr>
              <a:defRPr/>
            </a:pPr>
            <a:fld id="{BC120BD5-977A-42A5-BBAD-59A61BB20C95}" type="slidenum">
              <a:rPr lang="en-US" altLang="zh-CN" smtClean="0"/>
              <a:pPr>
                <a:defRPr/>
              </a:pPr>
              <a:t>‹#›</a:t>
            </a:fld>
            <a:endParaRPr lang="en-US" altLang="zh-CN"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00830"/>
            <a:ext cx="1802160" cy="495074"/>
          </a:xfrm>
          <a:prstGeom prst="rect">
            <a:avLst/>
          </a:prstGeom>
        </p:spPr>
      </p:pic>
      <p:sp>
        <p:nvSpPr>
          <p:cNvPr id="12" name="文本框 11"/>
          <p:cNvSpPr txBox="1"/>
          <p:nvPr userDrawn="1"/>
        </p:nvSpPr>
        <p:spPr>
          <a:xfrm>
            <a:off x="2696681" y="6298684"/>
            <a:ext cx="2524542" cy="369332"/>
          </a:xfrm>
          <a:prstGeom prst="rect">
            <a:avLst/>
          </a:prstGeom>
          <a:noFill/>
        </p:spPr>
        <p:txBody>
          <a:bodyPr wrap="square" rtlCol="0">
            <a:spAutoFit/>
          </a:bodyPr>
          <a:lstStyle/>
          <a:p>
            <a:r>
              <a:rPr lang="zh-CN" altLang="en-US" sz="1800" b="0" dirty="0" smtClean="0">
                <a:latin typeface="华文行楷" panose="02010800040101010101" pitchFamily="2" charset="-122"/>
                <a:ea typeface="华文行楷" panose="02010800040101010101" pitchFamily="2" charset="-122"/>
              </a:rPr>
              <a:t>微机原理与单片机应用</a:t>
            </a:r>
            <a:endParaRPr lang="zh-CN" altLang="en-US" sz="1800" b="0" dirty="0">
              <a:latin typeface="华文行楷" panose="02010800040101010101" pitchFamily="2" charset="-122"/>
              <a:ea typeface="华文行楷" panose="02010800040101010101" pitchFamily="2" charset="-122"/>
            </a:endParaRPr>
          </a:p>
        </p:txBody>
      </p:sp>
      <p:sp>
        <p:nvSpPr>
          <p:cNvPr id="13"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4"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55981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566738" y="1268760"/>
            <a:ext cx="3924300" cy="47510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268760"/>
            <a:ext cx="3924300" cy="475104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574204" y="188640"/>
            <a:ext cx="8001000" cy="679473"/>
          </a:xfrm>
        </p:spPr>
        <p:txBody>
          <a:bodyPr/>
          <a:lstStyle/>
          <a:p>
            <a:r>
              <a:rPr lang="zh-CN" altLang="en-US" dirty="0" smtClean="0"/>
              <a:t>单击此处编辑母版标题样式</a:t>
            </a:r>
            <a:endParaRPr lang="zh-CN" altLang="en-US" dirty="0"/>
          </a:p>
        </p:txBody>
      </p:sp>
      <p:sp>
        <p:nvSpPr>
          <p:cNvPr id="9" name="Rectangle 6"/>
          <p:cNvSpPr>
            <a:spLocks noGrp="1" noChangeArrowheads="1"/>
          </p:cNvSpPr>
          <p:nvPr>
            <p:ph type="dt" sz="half" idx="10"/>
          </p:nvPr>
        </p:nvSpPr>
        <p:spPr>
          <a:xfrm>
            <a:off x="6084168" y="6247044"/>
            <a:ext cx="936104" cy="476250"/>
          </a:xfrm>
          <a:prstGeom prst="rect">
            <a:avLst/>
          </a:prstGeom>
          <a:ln/>
        </p:spPr>
        <p:txBody>
          <a:bodyPr/>
          <a:lstStyle>
            <a:lvl1pPr>
              <a:defRPr/>
            </a:lvl1pPr>
          </a:lstStyle>
          <a:p>
            <a:pPr>
              <a:defRPr/>
            </a:pPr>
            <a:endParaRPr lang="en-US" altLang="zh-CN" dirty="0"/>
          </a:p>
        </p:txBody>
      </p:sp>
      <p:sp>
        <p:nvSpPr>
          <p:cNvPr id="10" name="Rectangle 7"/>
          <p:cNvSpPr>
            <a:spLocks noGrp="1" noChangeArrowheads="1"/>
          </p:cNvSpPr>
          <p:nvPr>
            <p:ph type="ftr" sz="quarter" idx="11"/>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11" name="Rectangle 8"/>
          <p:cNvSpPr>
            <a:spLocks noGrp="1" noChangeArrowheads="1"/>
          </p:cNvSpPr>
          <p:nvPr>
            <p:ph type="sldNum" sz="quarter" idx="12"/>
          </p:nvPr>
        </p:nvSpPr>
        <p:spPr>
          <a:xfrm>
            <a:off x="8100392" y="6245225"/>
            <a:ext cx="474812" cy="476250"/>
          </a:xfrm>
          <a:prstGeom prst="rect">
            <a:avLst/>
          </a:prstGeom>
          <a:ln/>
        </p:spPr>
        <p:txBody>
          <a:bodyPr/>
          <a:lstStyle>
            <a:lvl1pPr>
              <a:defRPr sz="1600">
                <a:latin typeface="Times New Roman" panose="02020603050405020304" pitchFamily="18" charset="0"/>
                <a:cs typeface="Times New Roman" panose="02020603050405020304" pitchFamily="18" charset="0"/>
              </a:defRPr>
            </a:lvl1pPr>
          </a:lstStyle>
          <a:p>
            <a:pPr>
              <a:defRPr/>
            </a:pPr>
            <a:fld id="{BC120BD5-977A-42A5-BBAD-59A61BB20C95}" type="slidenum">
              <a:rPr lang="en-US" altLang="zh-CN" smtClean="0"/>
              <a:pPr>
                <a:defRPr/>
              </a:pPr>
              <a:t>‹#›</a:t>
            </a:fld>
            <a:endParaRPr lang="en-US" altLang="zh-CN" dirty="0"/>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00830"/>
            <a:ext cx="1802160" cy="495074"/>
          </a:xfrm>
          <a:prstGeom prst="rect">
            <a:avLst/>
          </a:prstGeom>
        </p:spPr>
      </p:pic>
      <p:sp>
        <p:nvSpPr>
          <p:cNvPr id="13" name="文本框 12"/>
          <p:cNvSpPr txBox="1"/>
          <p:nvPr userDrawn="1"/>
        </p:nvSpPr>
        <p:spPr>
          <a:xfrm>
            <a:off x="2696681" y="6298684"/>
            <a:ext cx="2524542" cy="369332"/>
          </a:xfrm>
          <a:prstGeom prst="rect">
            <a:avLst/>
          </a:prstGeom>
          <a:noFill/>
        </p:spPr>
        <p:txBody>
          <a:bodyPr wrap="square" rtlCol="0">
            <a:spAutoFit/>
          </a:bodyPr>
          <a:lstStyle/>
          <a:p>
            <a:r>
              <a:rPr lang="zh-CN" altLang="en-US" sz="1800" b="0" dirty="0" smtClean="0">
                <a:latin typeface="华文行楷" panose="02010800040101010101" pitchFamily="2" charset="-122"/>
                <a:ea typeface="华文行楷" panose="02010800040101010101" pitchFamily="2" charset="-122"/>
              </a:rPr>
              <a:t>微机原理与单片机应用</a:t>
            </a:r>
            <a:endParaRPr lang="zh-CN" altLang="en-US" sz="1800" b="0" dirty="0">
              <a:latin typeface="华文行楷" panose="02010800040101010101" pitchFamily="2" charset="-122"/>
              <a:ea typeface="华文行楷" panose="02010800040101010101" pitchFamily="2" charset="-122"/>
            </a:endParaRPr>
          </a:p>
        </p:txBody>
      </p:sp>
      <p:sp>
        <p:nvSpPr>
          <p:cNvPr id="14"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5"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810464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Rectangle 6"/>
          <p:cNvSpPr>
            <a:spLocks noGrp="1" noChangeArrowheads="1"/>
          </p:cNvSpPr>
          <p:nvPr>
            <p:ph type="dt" sz="half" idx="10"/>
          </p:nvPr>
        </p:nvSpPr>
        <p:spPr>
          <a:xfrm>
            <a:off x="6084168" y="6247044"/>
            <a:ext cx="936104" cy="476250"/>
          </a:xfrm>
          <a:prstGeom prst="rect">
            <a:avLst/>
          </a:prstGeom>
          <a:ln/>
        </p:spPr>
        <p:txBody>
          <a:bodyPr/>
          <a:lstStyle>
            <a:lvl1pPr>
              <a:defRPr/>
            </a:lvl1pPr>
          </a:lstStyle>
          <a:p>
            <a:pPr>
              <a:defRPr/>
            </a:pPr>
            <a:endParaRPr lang="en-US" altLang="zh-CN" dirty="0"/>
          </a:p>
        </p:txBody>
      </p:sp>
      <p:sp>
        <p:nvSpPr>
          <p:cNvPr id="7" name="Rectangle 7"/>
          <p:cNvSpPr>
            <a:spLocks noGrp="1" noChangeArrowheads="1"/>
          </p:cNvSpPr>
          <p:nvPr>
            <p:ph type="ftr" sz="quarter" idx="11"/>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8" name="Rectangle 8"/>
          <p:cNvSpPr>
            <a:spLocks noGrp="1" noChangeArrowheads="1"/>
          </p:cNvSpPr>
          <p:nvPr>
            <p:ph type="sldNum" sz="quarter" idx="12"/>
          </p:nvPr>
        </p:nvSpPr>
        <p:spPr>
          <a:xfrm>
            <a:off x="8100392" y="6245225"/>
            <a:ext cx="474812" cy="476250"/>
          </a:xfrm>
          <a:prstGeom prst="rect">
            <a:avLst/>
          </a:prstGeom>
          <a:ln/>
        </p:spPr>
        <p:txBody>
          <a:bodyPr/>
          <a:lstStyle>
            <a:lvl1pPr>
              <a:defRPr sz="1600">
                <a:latin typeface="Times New Roman" panose="02020603050405020304" pitchFamily="18" charset="0"/>
                <a:cs typeface="Times New Roman" panose="02020603050405020304" pitchFamily="18" charset="0"/>
              </a:defRPr>
            </a:lvl1pPr>
          </a:lstStyle>
          <a:p>
            <a:pPr>
              <a:defRPr/>
            </a:pPr>
            <a:fld id="{BC120BD5-977A-42A5-BBAD-59A61BB20C95}" type="slidenum">
              <a:rPr lang="en-US" altLang="zh-CN" smtClean="0"/>
              <a:pPr>
                <a:defRPr/>
              </a:pPr>
              <a:t>‹#›</a:t>
            </a:fld>
            <a:endParaRPr lang="en-US" altLang="zh-CN"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00830"/>
            <a:ext cx="1802160" cy="495074"/>
          </a:xfrm>
          <a:prstGeom prst="rect">
            <a:avLst/>
          </a:prstGeom>
        </p:spPr>
      </p:pic>
      <p:sp>
        <p:nvSpPr>
          <p:cNvPr id="10" name="文本框 9"/>
          <p:cNvSpPr txBox="1"/>
          <p:nvPr userDrawn="1"/>
        </p:nvSpPr>
        <p:spPr>
          <a:xfrm>
            <a:off x="2696681" y="6298684"/>
            <a:ext cx="2524542" cy="369332"/>
          </a:xfrm>
          <a:prstGeom prst="rect">
            <a:avLst/>
          </a:prstGeom>
          <a:noFill/>
        </p:spPr>
        <p:txBody>
          <a:bodyPr wrap="square" rtlCol="0">
            <a:spAutoFit/>
          </a:bodyPr>
          <a:lstStyle/>
          <a:p>
            <a:r>
              <a:rPr lang="zh-CN" altLang="en-US" sz="1800" b="0" dirty="0" smtClean="0">
                <a:latin typeface="华文行楷" panose="02010800040101010101" pitchFamily="2" charset="-122"/>
                <a:ea typeface="华文行楷" panose="02010800040101010101" pitchFamily="2" charset="-122"/>
              </a:rPr>
              <a:t>微机原理与单片机应用</a:t>
            </a:r>
            <a:endParaRPr lang="zh-CN" altLang="en-US" sz="1800" b="0" dirty="0">
              <a:latin typeface="华文行楷" panose="02010800040101010101" pitchFamily="2" charset="-122"/>
              <a:ea typeface="华文行楷" panose="02010800040101010101" pitchFamily="2" charset="-122"/>
            </a:endParaRPr>
          </a:p>
        </p:txBody>
      </p:sp>
      <p:sp>
        <p:nvSpPr>
          <p:cNvPr id="11"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Tree>
    <p:extLst>
      <p:ext uri="{BB962C8B-B14F-4D97-AF65-F5344CB8AC3E}">
        <p14:creationId xmlns:p14="http://schemas.microsoft.com/office/powerpoint/2010/main" val="18539719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4204" y="1268761"/>
            <a:ext cx="3921596" cy="48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760"/>
            <a:ext cx="4038600" cy="4822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6"/>
          <p:cNvSpPr>
            <a:spLocks noGrp="1" noChangeArrowheads="1"/>
          </p:cNvSpPr>
          <p:nvPr>
            <p:ph type="dt" sz="half" idx="10"/>
          </p:nvPr>
        </p:nvSpPr>
        <p:spPr>
          <a:xfrm>
            <a:off x="6084168" y="6247044"/>
            <a:ext cx="936104" cy="476250"/>
          </a:xfrm>
          <a:prstGeom prst="rect">
            <a:avLst/>
          </a:prstGeom>
          <a:ln/>
        </p:spPr>
        <p:txBody>
          <a:bodyPr/>
          <a:lstStyle>
            <a:lvl1pPr>
              <a:defRPr/>
            </a:lvl1pPr>
          </a:lstStyle>
          <a:p>
            <a:pPr>
              <a:defRPr/>
            </a:pPr>
            <a:endParaRPr lang="en-US" altLang="zh-CN" dirty="0"/>
          </a:p>
        </p:txBody>
      </p:sp>
      <p:sp>
        <p:nvSpPr>
          <p:cNvPr id="9" name="Rectangle 7"/>
          <p:cNvSpPr>
            <a:spLocks noGrp="1" noChangeArrowheads="1"/>
          </p:cNvSpPr>
          <p:nvPr>
            <p:ph type="ftr" sz="quarter" idx="11"/>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10" name="Rectangle 8"/>
          <p:cNvSpPr>
            <a:spLocks noGrp="1" noChangeArrowheads="1"/>
          </p:cNvSpPr>
          <p:nvPr>
            <p:ph type="sldNum" sz="quarter" idx="12"/>
          </p:nvPr>
        </p:nvSpPr>
        <p:spPr>
          <a:xfrm>
            <a:off x="8100392" y="6245225"/>
            <a:ext cx="474812" cy="476250"/>
          </a:xfrm>
          <a:prstGeom prst="rect">
            <a:avLst/>
          </a:prstGeom>
          <a:ln/>
        </p:spPr>
        <p:txBody>
          <a:bodyPr/>
          <a:lstStyle>
            <a:lvl1pPr>
              <a:defRPr sz="1600">
                <a:latin typeface="Times New Roman" panose="02020603050405020304" pitchFamily="18" charset="0"/>
                <a:cs typeface="Times New Roman" panose="02020603050405020304" pitchFamily="18" charset="0"/>
              </a:defRPr>
            </a:lvl1pPr>
          </a:lstStyle>
          <a:p>
            <a:pPr>
              <a:defRPr/>
            </a:pPr>
            <a:fld id="{BC120BD5-977A-42A5-BBAD-59A61BB20C95}" type="slidenum">
              <a:rPr lang="en-US" altLang="zh-CN" smtClean="0"/>
              <a:pPr>
                <a:defRPr/>
              </a:pPr>
              <a:t>‹#›</a:t>
            </a:fld>
            <a:endParaRPr lang="en-US" altLang="zh-CN"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00830"/>
            <a:ext cx="1802160" cy="495074"/>
          </a:xfrm>
          <a:prstGeom prst="rect">
            <a:avLst/>
          </a:prstGeom>
        </p:spPr>
      </p:pic>
      <p:sp>
        <p:nvSpPr>
          <p:cNvPr id="12" name="文本框 11"/>
          <p:cNvSpPr txBox="1"/>
          <p:nvPr userDrawn="1"/>
        </p:nvSpPr>
        <p:spPr>
          <a:xfrm>
            <a:off x="2696681" y="6298684"/>
            <a:ext cx="2524542" cy="369332"/>
          </a:xfrm>
          <a:prstGeom prst="rect">
            <a:avLst/>
          </a:prstGeom>
          <a:noFill/>
        </p:spPr>
        <p:txBody>
          <a:bodyPr wrap="square" rtlCol="0">
            <a:spAutoFit/>
          </a:bodyPr>
          <a:lstStyle/>
          <a:p>
            <a:r>
              <a:rPr lang="zh-CN" altLang="en-US" sz="1800" b="0" dirty="0" smtClean="0">
                <a:latin typeface="华文行楷" panose="02010800040101010101" pitchFamily="2" charset="-122"/>
                <a:ea typeface="华文行楷" panose="02010800040101010101" pitchFamily="2" charset="-122"/>
              </a:rPr>
              <a:t>微机原理与单片机应用</a:t>
            </a:r>
            <a:endParaRPr lang="zh-CN" altLang="en-US" sz="1800" b="0" dirty="0">
              <a:latin typeface="华文行楷" panose="02010800040101010101" pitchFamily="2" charset="-122"/>
              <a:ea typeface="华文行楷" panose="02010800040101010101" pitchFamily="2" charset="-122"/>
            </a:endParaRPr>
          </a:p>
        </p:txBody>
      </p:sp>
      <p:sp>
        <p:nvSpPr>
          <p:cNvPr id="13" name="AutoShape 4"/>
          <p:cNvSpPr>
            <a:spLocks noChangeArrowheads="1"/>
          </p:cNvSpPr>
          <p:nvPr userDrawn="1"/>
        </p:nvSpPr>
        <p:spPr bwMode="auto">
          <a:xfrm>
            <a:off x="566738" y="941137"/>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4" name="Line 5"/>
          <p:cNvSpPr>
            <a:spLocks noChangeShapeType="1"/>
          </p:cNvSpPr>
          <p:nvPr userDrawn="1"/>
        </p:nvSpPr>
        <p:spPr bwMode="auto">
          <a:xfrm flipV="1">
            <a:off x="609600" y="6093296"/>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129039889"/>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89D83E4E-3913-4719-B31D-B59BF3E66708}"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23374767"/>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2147888"/>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4281488"/>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68E035E-BDEB-4BE8-B526-5FB6C322D6CC}" type="slidenum">
              <a:rPr lang="en-US" altLang="zh-CN"/>
              <a:t>‹#›</a:t>
            </a:fld>
            <a:endParaRPr lang="en-US" altLang="zh-CN"/>
          </a:p>
        </p:txBody>
      </p:sp>
    </p:spTree>
    <p:extLst>
      <p:ext uri="{BB962C8B-B14F-4D97-AF65-F5344CB8AC3E}">
        <p14:creationId xmlns:p14="http://schemas.microsoft.com/office/powerpoint/2010/main" val="69974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204" y="188640"/>
            <a:ext cx="8001000" cy="67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600" y="1268760"/>
            <a:ext cx="7958138" cy="47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1" name="Rectangle 6"/>
          <p:cNvSpPr>
            <a:spLocks noGrp="1" noChangeArrowheads="1"/>
          </p:cNvSpPr>
          <p:nvPr>
            <p:ph type="dt" sz="half" idx="2"/>
          </p:nvPr>
        </p:nvSpPr>
        <p:spPr>
          <a:xfrm>
            <a:off x="5039072" y="6247044"/>
            <a:ext cx="1981200" cy="476250"/>
          </a:xfrm>
          <a:prstGeom prst="rect">
            <a:avLst/>
          </a:prstGeom>
          <a:ln/>
        </p:spPr>
        <p:txBody>
          <a:bodyPr/>
          <a:lstStyle>
            <a:lvl1pPr>
              <a:defRPr/>
            </a:lvl1pPr>
          </a:lstStyle>
          <a:p>
            <a:pPr>
              <a:defRPr/>
            </a:pPr>
            <a:endParaRPr lang="en-US" altLang="zh-CN" dirty="0"/>
          </a:p>
        </p:txBody>
      </p:sp>
      <p:sp>
        <p:nvSpPr>
          <p:cNvPr id="12" name="Rectangle 7"/>
          <p:cNvSpPr>
            <a:spLocks noGrp="1" noChangeArrowheads="1"/>
          </p:cNvSpPr>
          <p:nvPr>
            <p:ph type="ftr" sz="quarter" idx="3"/>
          </p:nvPr>
        </p:nvSpPr>
        <p:spPr>
          <a:xfrm>
            <a:off x="7020272" y="6247044"/>
            <a:ext cx="1080120" cy="476250"/>
          </a:xfrm>
          <a:prstGeom prst="rect">
            <a:avLst/>
          </a:prstGeom>
          <a:ln/>
        </p:spPr>
        <p:txBody>
          <a:bodyPr/>
          <a:lstStyle>
            <a:lvl1pPr>
              <a:defRPr/>
            </a:lvl1pPr>
          </a:lstStyle>
          <a:p>
            <a:pPr>
              <a:defRPr/>
            </a:pPr>
            <a:endParaRPr lang="en-US" altLang="zh-CN" dirty="0"/>
          </a:p>
        </p:txBody>
      </p:sp>
      <p:sp>
        <p:nvSpPr>
          <p:cNvPr id="13" name="Rectangle 8"/>
          <p:cNvSpPr>
            <a:spLocks noGrp="1" noChangeArrowheads="1"/>
          </p:cNvSpPr>
          <p:nvPr>
            <p:ph type="sldNum" sz="quarter" idx="4"/>
          </p:nvPr>
        </p:nvSpPr>
        <p:spPr>
          <a:xfrm>
            <a:off x="8100392" y="6245225"/>
            <a:ext cx="474812" cy="476250"/>
          </a:xfrm>
          <a:prstGeom prst="rect">
            <a:avLst/>
          </a:prstGeom>
          <a:ln/>
        </p:spPr>
        <p:txBody>
          <a:bodyPr/>
          <a:lstStyle>
            <a:lvl1pPr>
              <a:defRPr sz="1600"/>
            </a:lvl1pPr>
          </a:lstStyle>
          <a:p>
            <a:pPr>
              <a:defRPr/>
            </a:pPr>
            <a:fld id="{BC120BD5-977A-42A5-BBAD-59A61BB20C95}"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663" r:id="rId1"/>
    <p:sldLayoutId id="2147484587" r:id="rId2"/>
    <p:sldLayoutId id="2147484665" r:id="rId3"/>
    <p:sldLayoutId id="2147484664" r:id="rId4"/>
    <p:sldLayoutId id="2147484666" r:id="rId5"/>
    <p:sldLayoutId id="2147484667" r:id="rId6"/>
    <p:sldLayoutId id="2147484668" r:id="rId7"/>
    <p:sldLayoutId id="2147484669" r:id="rId8"/>
    <p:sldLayoutId id="2147484670" r:id="rId9"/>
    <p:sldLayoutId id="2147484671" r:id="rId10"/>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2800" b="1">
          <a:solidFill>
            <a:srgbClr val="800000"/>
          </a:solidFill>
          <a:latin typeface="华文楷体" panose="02010600040101010101" pitchFamily="2" charset="-122"/>
          <a:ea typeface="华文楷体" panose="02010600040101010101" pitchFamily="2" charset="-122"/>
          <a:cs typeface="+mj-cs"/>
        </a:defRPr>
      </a:lvl1pPr>
      <a:lvl2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2pPr>
      <a:lvl3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3pPr>
      <a:lvl4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4pPr>
      <a:lvl5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5pPr>
      <a:lvl6pPr marL="457200" algn="l" rtl="0" fontAlgn="base">
        <a:spcBef>
          <a:spcPct val="0"/>
        </a:spcBef>
        <a:spcAft>
          <a:spcPct val="0"/>
        </a:spcAft>
        <a:defRPr kumimoji="1" sz="2800" b="1">
          <a:solidFill>
            <a:srgbClr val="800000"/>
          </a:solidFill>
          <a:latin typeface="Batang" pitchFamily="18" charset="-127"/>
          <a:ea typeface="宋体" pitchFamily="2" charset="-122"/>
        </a:defRPr>
      </a:lvl6pPr>
      <a:lvl7pPr marL="914400" algn="l" rtl="0" fontAlgn="base">
        <a:spcBef>
          <a:spcPct val="0"/>
        </a:spcBef>
        <a:spcAft>
          <a:spcPct val="0"/>
        </a:spcAft>
        <a:defRPr kumimoji="1" sz="2800" b="1">
          <a:solidFill>
            <a:srgbClr val="800000"/>
          </a:solidFill>
          <a:latin typeface="Batang" pitchFamily="18" charset="-127"/>
          <a:ea typeface="宋体" pitchFamily="2" charset="-122"/>
        </a:defRPr>
      </a:lvl7pPr>
      <a:lvl8pPr marL="1371600" algn="l" rtl="0" fontAlgn="base">
        <a:spcBef>
          <a:spcPct val="0"/>
        </a:spcBef>
        <a:spcAft>
          <a:spcPct val="0"/>
        </a:spcAft>
        <a:defRPr kumimoji="1" sz="2800" b="1">
          <a:solidFill>
            <a:srgbClr val="800000"/>
          </a:solidFill>
          <a:latin typeface="Batang" pitchFamily="18" charset="-127"/>
          <a:ea typeface="宋体" pitchFamily="2" charset="-122"/>
        </a:defRPr>
      </a:lvl8pPr>
      <a:lvl9pPr marL="1828800" algn="l" rtl="0" fontAlgn="base">
        <a:spcBef>
          <a:spcPct val="0"/>
        </a:spcBef>
        <a:spcAft>
          <a:spcPct val="0"/>
        </a:spcAft>
        <a:defRPr kumimoji="1" sz="2800" b="1">
          <a:solidFill>
            <a:srgbClr val="800000"/>
          </a:solidFill>
          <a:latin typeface="Batang" pitchFamily="18" charset="-127"/>
          <a:ea typeface="宋体" pitchFamily="2" charset="-122"/>
        </a:defRPr>
      </a:lvl9pPr>
    </p:titleStyle>
    <p:bodyStyle>
      <a:lvl1pPr marL="469900" indent="-469900" algn="l" rtl="0" eaLnBrk="0" fontAlgn="base" hangingPunct="0">
        <a:lnSpc>
          <a:spcPct val="150000"/>
        </a:lnSpc>
        <a:spcBef>
          <a:spcPct val="20000"/>
        </a:spcBef>
        <a:spcAft>
          <a:spcPct val="0"/>
        </a:spcAft>
        <a:buClr>
          <a:schemeClr val="accent2"/>
        </a:buClr>
        <a:buFont typeface="Wingdings" panose="05000000000000000000" pitchFamily="2" charset="2"/>
        <a:buChar char="o"/>
        <a:defRPr sz="2400" b="1">
          <a:solidFill>
            <a:schemeClr val="tx1"/>
          </a:solidFill>
          <a:latin typeface="华文楷体" panose="02010600040101010101" pitchFamily="2" charset="-122"/>
          <a:ea typeface="华文楷体" panose="02010600040101010101" pitchFamily="2" charset="-122"/>
          <a:cs typeface="+mn-cs"/>
        </a:defRPr>
      </a:lvl1pPr>
      <a:lvl2pPr marL="908050" indent="-436563" algn="l" rtl="0" eaLnBrk="0" fontAlgn="base" hangingPunct="0">
        <a:lnSpc>
          <a:spcPct val="150000"/>
        </a:lnSpc>
        <a:spcBef>
          <a:spcPct val="20000"/>
        </a:spcBef>
        <a:spcAft>
          <a:spcPct val="0"/>
        </a:spcAft>
        <a:buClr>
          <a:schemeClr val="accent2"/>
        </a:buClr>
        <a:buFont typeface="Wingdings" panose="05000000000000000000" pitchFamily="2" charset="2"/>
        <a:buChar char="n"/>
        <a:defRPr sz="2400">
          <a:solidFill>
            <a:schemeClr val="tx1"/>
          </a:solidFill>
          <a:latin typeface="华文楷体" panose="02010600040101010101" pitchFamily="2" charset="-122"/>
          <a:ea typeface="华文楷体" panose="02010600040101010101" pitchFamily="2" charset="-122"/>
        </a:defRPr>
      </a:lvl2pPr>
      <a:lvl3pPr marL="1304925" indent="-395288" algn="l" rtl="0" eaLnBrk="0" fontAlgn="base" hangingPunct="0">
        <a:lnSpc>
          <a:spcPct val="150000"/>
        </a:lnSpc>
        <a:spcBef>
          <a:spcPct val="20000"/>
        </a:spcBef>
        <a:spcAft>
          <a:spcPct val="0"/>
        </a:spcAft>
        <a:buClr>
          <a:schemeClr val="accent2"/>
        </a:buClr>
        <a:buFont typeface="Wingdings" panose="05000000000000000000" pitchFamily="2" charset="2"/>
        <a:buChar char="o"/>
        <a:defRPr sz="2400">
          <a:solidFill>
            <a:schemeClr val="tx1"/>
          </a:solidFill>
          <a:latin typeface="华文楷体" panose="02010600040101010101" pitchFamily="2" charset="-122"/>
          <a:ea typeface="华文楷体" panose="02010600040101010101" pitchFamily="2" charset="-122"/>
        </a:defRPr>
      </a:lvl3pPr>
      <a:lvl4pPr marL="1693863" indent="-387350" algn="l" rtl="0" eaLnBrk="0" fontAlgn="base" hangingPunct="0">
        <a:lnSpc>
          <a:spcPct val="150000"/>
        </a:lnSpc>
        <a:spcBef>
          <a:spcPct val="20000"/>
        </a:spcBef>
        <a:spcAft>
          <a:spcPct val="0"/>
        </a:spcAft>
        <a:buClr>
          <a:schemeClr val="accent2"/>
        </a:buClr>
        <a:buFont typeface="Wingdings" panose="05000000000000000000" pitchFamily="2" charset="2"/>
        <a:buChar char="n"/>
        <a:defRPr sz="2400">
          <a:solidFill>
            <a:schemeClr val="tx1"/>
          </a:solidFill>
          <a:latin typeface="华文楷体" panose="02010600040101010101" pitchFamily="2" charset="-122"/>
          <a:ea typeface="华文楷体" panose="02010600040101010101" pitchFamily="2" charset="-122"/>
        </a:defRPr>
      </a:lvl4pPr>
      <a:lvl5pPr marL="2093913" indent="-398463" algn="l" rtl="0" eaLnBrk="0" fontAlgn="base" hangingPunct="0">
        <a:lnSpc>
          <a:spcPct val="150000"/>
        </a:lnSpc>
        <a:spcBef>
          <a:spcPct val="25000"/>
        </a:spcBef>
        <a:spcAft>
          <a:spcPct val="0"/>
        </a:spcAft>
        <a:buClr>
          <a:schemeClr val="accent2"/>
        </a:buClr>
        <a:buFont typeface="Wingdings" panose="05000000000000000000" pitchFamily="2" charset="2"/>
        <a:buChar char="§"/>
        <a:defRPr sz="2400">
          <a:solidFill>
            <a:schemeClr val="tx1"/>
          </a:solidFill>
          <a:latin typeface="华文楷体" panose="02010600040101010101" pitchFamily="2" charset="-122"/>
          <a:ea typeface="华文楷体" panose="02010600040101010101" pitchFamily="2" charset="-122"/>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4.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8.wmf"/><Relationship Id="rId4" Type="http://schemas.openxmlformats.org/officeDocument/2006/relationships/oleObject" Target="../embeddings/oleObject4.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9.emf"/><Relationship Id="rId4" Type="http://schemas.openxmlformats.org/officeDocument/2006/relationships/oleObject" Target="../embeddings/oleObject5.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16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www.pcpop.com/pcpopimg/04/11/23-15-24-40-41081875.jpg" TargetMode="Externa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www.pcpop.com/pcpopimg/04/11/23-15-24-40-41081875.jpg" TargetMode="Externa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1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hyperlink" Target="http://www.it.com.cn/f/diy/046/25/040624_hd_lga775_3_p4xe_Hi.jpg" TargetMode="External"/><Relationship Id="rId4" Type="http://schemas.openxmlformats.org/officeDocument/2006/relationships/image" Target="../media/image76.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rsh@ouc.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92.w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94.w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95.wmf"/></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96.w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7.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slide" Target="slide18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slide" Target="slide1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10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 Target="slide1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jpe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30446;&#24405;.ppt" TargetMode="External"/><Relationship Id="rId7" Type="http://schemas.openxmlformats.org/officeDocument/2006/relationships/image" Target="../media/image53.png"/><Relationship Id="rId2" Type="http://schemas.openxmlformats.org/officeDocument/2006/relationships/image" Target="../media/image49.jpe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55.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zh-CN" altLang="en-US" dirty="0" smtClean="0"/>
              <a:t>微机原理与单片机应用</a:t>
            </a:r>
            <a:r>
              <a:rPr lang="en-US" altLang="zh-CN" dirty="0" smtClean="0"/>
              <a:t>——</a:t>
            </a:r>
            <a:r>
              <a:rPr lang="zh-CN" altLang="en-US" dirty="0" smtClean="0"/>
              <a:t>课程导论</a:t>
            </a:r>
            <a:endParaRPr lang="zh-CN" altLang="en-US" dirty="0"/>
          </a:p>
        </p:txBody>
      </p:sp>
      <p:sp>
        <p:nvSpPr>
          <p:cNvPr id="14339" name="矩形 3"/>
          <p:cNvSpPr>
            <a:spLocks noChangeArrowheads="1"/>
          </p:cNvSpPr>
          <p:nvPr/>
        </p:nvSpPr>
        <p:spPr bwMode="auto">
          <a:xfrm>
            <a:off x="5368925" y="5516563"/>
            <a:ext cx="3057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eaLnBrk="1" hangingPunct="1">
              <a:spcBef>
                <a:spcPct val="20000"/>
              </a:spcBef>
            </a:pPr>
            <a:r>
              <a:rPr lang="zh-CN" altLang="en-US" sz="3200" b="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主讲人：荣生辉</a:t>
            </a:r>
            <a:endParaRPr lang="en-US" altLang="zh-CN" sz="3200" b="1">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10</a:t>
            </a:fld>
            <a:endParaRPr lang="en-US" altLang="zh-CN"/>
          </a:p>
        </p:txBody>
      </p:sp>
      <p:sp>
        <p:nvSpPr>
          <p:cNvPr id="3" name="矩形 2"/>
          <p:cNvSpPr/>
          <p:nvPr/>
        </p:nvSpPr>
        <p:spPr>
          <a:xfrm>
            <a:off x="366583" y="1225689"/>
            <a:ext cx="7720913" cy="5632311"/>
          </a:xfrm>
          <a:prstGeom prst="rect">
            <a:avLst/>
          </a:prstGeom>
          <a:ln>
            <a:solidFill>
              <a:schemeClr val="accent1"/>
            </a:solidFill>
          </a:ln>
        </p:spPr>
        <p:txBody>
          <a:bodyPr wrap="square">
            <a:spAutoFit/>
          </a:bodyPr>
          <a:lstStyle/>
          <a:p>
            <a:pPr marL="114300" algn="just">
              <a:lnSpc>
                <a:spcPct val="150000"/>
              </a:lnSpc>
              <a:spcAft>
                <a:spcPts val="0"/>
              </a:spcAft>
            </a:pPr>
            <a:r>
              <a:rPr lang="en-US" altLang="zh-CN" sz="2400" kern="100" dirty="0" smtClean="0">
                <a:latin typeface="+mn-ea"/>
                <a:ea typeface="+mn-ea"/>
              </a:rPr>
              <a:t>5. </a:t>
            </a:r>
            <a:r>
              <a:rPr lang="en-US" altLang="zh-CN" sz="2400" kern="100" dirty="0" err="1">
                <a:latin typeface="+mn-ea"/>
                <a:ea typeface="+mn-ea"/>
              </a:rPr>
              <a:t>80C51</a:t>
            </a:r>
            <a:r>
              <a:rPr lang="zh-CN" altLang="zh-CN" sz="2400" kern="100" dirty="0">
                <a:latin typeface="+mn-ea"/>
                <a:ea typeface="+mn-ea"/>
              </a:rPr>
              <a:t>系列单片机基本结构与片内功能单元配置、外部引脚特性。</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6.</a:t>
            </a:r>
            <a:r>
              <a:rPr lang="zh-CN" altLang="zh-CN" sz="2400" kern="100" dirty="0">
                <a:latin typeface="+mn-ea"/>
                <a:ea typeface="+mn-ea"/>
              </a:rPr>
              <a:t>掌握</a:t>
            </a:r>
            <a:r>
              <a:rPr lang="en-US" altLang="zh-CN" sz="2400" kern="100" dirty="0">
                <a:latin typeface="+mn-ea"/>
                <a:ea typeface="+mn-ea"/>
              </a:rPr>
              <a:t>8086</a:t>
            </a:r>
            <a:r>
              <a:rPr lang="zh-CN" altLang="zh-CN" sz="2400" kern="100" dirty="0">
                <a:latin typeface="+mn-ea"/>
                <a:ea typeface="+mn-ea"/>
              </a:rPr>
              <a:t>及单片机的内存扩展方法、</a:t>
            </a:r>
            <a:r>
              <a:rPr lang="en-US" altLang="zh-CN" sz="2400" kern="100" dirty="0">
                <a:latin typeface="+mn-ea"/>
                <a:ea typeface="+mn-ea"/>
              </a:rPr>
              <a:t>A/D</a:t>
            </a:r>
            <a:r>
              <a:rPr lang="zh-CN" altLang="zh-CN" sz="2400" kern="100" dirty="0">
                <a:latin typeface="+mn-ea"/>
                <a:ea typeface="+mn-ea"/>
              </a:rPr>
              <a:t>、</a:t>
            </a:r>
            <a:r>
              <a:rPr lang="en-US" altLang="zh-CN" sz="2400" kern="100" dirty="0">
                <a:latin typeface="+mn-ea"/>
                <a:ea typeface="+mn-ea"/>
              </a:rPr>
              <a:t>D/A</a:t>
            </a:r>
            <a:r>
              <a:rPr lang="zh-CN" altLang="zh-CN" sz="2400" kern="100" dirty="0">
                <a:latin typeface="+mn-ea"/>
                <a:ea typeface="+mn-ea"/>
              </a:rPr>
              <a:t>等并行接口的扩展连接方法。</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7.</a:t>
            </a:r>
            <a:r>
              <a:rPr lang="zh-CN" altLang="zh-CN" sz="2400" kern="100" dirty="0">
                <a:latin typeface="+mn-ea"/>
                <a:ea typeface="+mn-ea"/>
              </a:rPr>
              <a:t>掌握键盘和显示这两种常用的人机接口电路的一般设计方法。</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8.</a:t>
            </a:r>
            <a:r>
              <a:rPr lang="zh-CN" altLang="zh-CN" sz="2400" kern="100" dirty="0">
                <a:latin typeface="+mn-ea"/>
                <a:ea typeface="+mn-ea"/>
              </a:rPr>
              <a:t>了解</a:t>
            </a:r>
            <a:r>
              <a:rPr lang="en-US" altLang="zh-CN" sz="2400" kern="100" dirty="0" smtClean="0">
                <a:latin typeface="+mn-ea"/>
                <a:ea typeface="+mn-ea"/>
              </a:rPr>
              <a:t>Pentium CPU</a:t>
            </a:r>
            <a:r>
              <a:rPr lang="zh-CN" altLang="zh-CN" sz="2400" kern="100" dirty="0">
                <a:latin typeface="+mn-ea"/>
                <a:ea typeface="+mn-ea"/>
              </a:rPr>
              <a:t>的相关技术，包括超标量流水线技术、虚拟存储器技术和高速缓存技术。</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9.</a:t>
            </a:r>
            <a:r>
              <a:rPr lang="zh-CN" altLang="zh-CN" sz="2400" kern="100" dirty="0">
                <a:latin typeface="+mn-ea"/>
                <a:ea typeface="+mn-ea"/>
              </a:rPr>
              <a:t>掌握单片机的</a:t>
            </a:r>
            <a:r>
              <a:rPr lang="en-US" altLang="zh-CN" sz="2400" kern="100" dirty="0" err="1">
                <a:latin typeface="+mn-ea"/>
                <a:ea typeface="+mn-ea"/>
              </a:rPr>
              <a:t>I</a:t>
            </a:r>
            <a:r>
              <a:rPr lang="en-US" altLang="zh-CN" sz="2400" kern="100" baseline="30000" dirty="0" err="1">
                <a:latin typeface="+mn-ea"/>
                <a:ea typeface="+mn-ea"/>
              </a:rPr>
              <a:t>2</a:t>
            </a:r>
            <a:r>
              <a:rPr lang="en-US" altLang="zh-CN" sz="2400" kern="100" dirty="0" err="1">
                <a:latin typeface="+mn-ea"/>
                <a:ea typeface="+mn-ea"/>
              </a:rPr>
              <a:t>C</a:t>
            </a:r>
            <a:r>
              <a:rPr lang="zh-CN" altLang="zh-CN" sz="2400" kern="100" dirty="0">
                <a:latin typeface="+mn-ea"/>
                <a:ea typeface="+mn-ea"/>
              </a:rPr>
              <a:t>片外串行扩展技术和</a:t>
            </a:r>
            <a:r>
              <a:rPr lang="en-US" altLang="zh-CN" sz="2400" kern="100" dirty="0">
                <a:latin typeface="+mn-ea"/>
                <a:ea typeface="+mn-ea"/>
              </a:rPr>
              <a:t>PCI</a:t>
            </a:r>
            <a:r>
              <a:rPr lang="zh-CN" altLang="zh-CN" sz="2400" kern="100" dirty="0">
                <a:latin typeface="+mn-ea"/>
                <a:ea typeface="+mn-ea"/>
              </a:rPr>
              <a:t>总线的相关技术。</a:t>
            </a:r>
            <a:endParaRPr lang="zh-CN" altLang="zh-CN" sz="1800" kern="100" dirty="0">
              <a:latin typeface="+mn-ea"/>
              <a:ea typeface="+mn-ea"/>
            </a:endParaRPr>
          </a:p>
        </p:txBody>
      </p:sp>
    </p:spTree>
    <p:extLst>
      <p:ext uri="{BB962C8B-B14F-4D97-AF65-F5344CB8AC3E}">
        <p14:creationId xmlns:p14="http://schemas.microsoft.com/office/powerpoint/2010/main" val="19449720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5"/>
          <p:cNvSpPr>
            <a:spLocks noGrp="1"/>
          </p:cNvSpPr>
          <p:nvPr>
            <p:ph type="sldNum" sz="quarter" idx="12"/>
          </p:nvPr>
        </p:nvSpPr>
        <p:spPr>
          <a:noFill/>
        </p:spPr>
        <p:txBody>
          <a:bodyPr/>
          <a:lstStyle/>
          <a:p>
            <a:fld id="{B34E9527-B9EE-4AC7-8342-F84A9BBBD425}" type="slidenum">
              <a:rPr lang="en-US" altLang="zh-CN" smtClean="0">
                <a:ea typeface="宋体" charset="-122"/>
              </a:rPr>
              <a:t>100</a:t>
            </a:fld>
            <a:endParaRPr lang="en-US" altLang="zh-CN" smtClean="0">
              <a:ea typeface="宋体" charset="-122"/>
            </a:endParaRPr>
          </a:p>
        </p:txBody>
      </p:sp>
      <p:sp>
        <p:nvSpPr>
          <p:cNvPr id="3076" name="Rectangle 2"/>
          <p:cNvSpPr>
            <a:spLocks noGrp="1" noChangeArrowheads="1"/>
          </p:cNvSpPr>
          <p:nvPr>
            <p:ph type="title"/>
          </p:nvPr>
        </p:nvSpPr>
        <p:spPr>
          <a:xfrm>
            <a:off x="1044575" y="219075"/>
            <a:ext cx="7772400" cy="736600"/>
          </a:xfrm>
        </p:spPr>
        <p:txBody>
          <a:bodyPr/>
          <a:lstStyle/>
          <a:p>
            <a:pPr algn="ctr" eaLnBrk="1" hangingPunct="1"/>
            <a:r>
              <a:rPr lang="en-US" altLang="zh-CN" sz="3200" b="1" i="0" smtClean="0">
                <a:solidFill>
                  <a:schemeClr val="tx1"/>
                </a:solidFill>
              </a:rPr>
              <a:t>ASCII</a:t>
            </a:r>
            <a:r>
              <a:rPr lang="zh-CN" altLang="en-US" sz="3200" b="1" i="0" smtClean="0">
                <a:solidFill>
                  <a:schemeClr val="tx1"/>
                </a:solidFill>
              </a:rPr>
              <a:t>码</a:t>
            </a:r>
            <a:r>
              <a:rPr lang="en-US" altLang="zh-CN" sz="3200" b="1" i="0" smtClean="0">
                <a:solidFill>
                  <a:schemeClr val="tx1"/>
                </a:solidFill>
              </a:rPr>
              <a:t>—</a:t>
            </a:r>
            <a:r>
              <a:rPr lang="zh-CN" altLang="en-US" sz="3200" b="1" i="0" smtClean="0">
                <a:solidFill>
                  <a:schemeClr val="tx1"/>
                </a:solidFill>
              </a:rPr>
              <a:t>美国标准信息交换代码</a:t>
            </a:r>
          </a:p>
        </p:txBody>
      </p:sp>
      <p:graphicFrame>
        <p:nvGraphicFramePr>
          <p:cNvPr id="3074" name="Object 3"/>
          <p:cNvGraphicFramePr>
            <a:graphicFrameLocks noGrp="1" noChangeAspect="1"/>
          </p:cNvGraphicFramePr>
          <p:nvPr>
            <p:ph idx="1"/>
          </p:nvPr>
        </p:nvGraphicFramePr>
        <p:xfrm>
          <a:off x="555625" y="1138238"/>
          <a:ext cx="8280400" cy="5305425"/>
        </p:xfrm>
        <a:graphic>
          <a:graphicData uri="http://schemas.openxmlformats.org/presentationml/2006/ole">
            <mc:AlternateContent xmlns:mc="http://schemas.openxmlformats.org/markup-compatibility/2006">
              <mc:Choice xmlns:v="urn:schemas-microsoft-com:vml" Requires="v">
                <p:oleObj spid="_x0000_s185346" name="文档" r:id="rId3" imgW="5641975" imgH="3517265" progId="Word.Document.8">
                  <p:embed/>
                </p:oleObj>
              </mc:Choice>
              <mc:Fallback>
                <p:oleObj name="文档" r:id="rId3" imgW="5641975" imgH="3517265" progId="Word.Document.8">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1138238"/>
                        <a:ext cx="8280400" cy="530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3557580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5"/>
          <p:cNvSpPr>
            <a:spLocks noGrp="1"/>
          </p:cNvSpPr>
          <p:nvPr>
            <p:ph type="sldNum" sz="quarter" idx="12"/>
          </p:nvPr>
        </p:nvSpPr>
        <p:spPr>
          <a:noFill/>
        </p:spPr>
        <p:txBody>
          <a:bodyPr/>
          <a:lstStyle/>
          <a:p>
            <a:fld id="{249B1A6C-4408-4E42-A46D-9173E59C701E}" type="slidenum">
              <a:rPr lang="en-US" altLang="zh-CN" smtClean="0">
                <a:ea typeface="宋体" charset="-122"/>
              </a:rPr>
              <a:t>101</a:t>
            </a:fld>
            <a:endParaRPr lang="en-US" altLang="zh-CN" smtClean="0">
              <a:ea typeface="宋体" charset="-122"/>
            </a:endParaRPr>
          </a:p>
        </p:txBody>
      </p:sp>
      <p:sp>
        <p:nvSpPr>
          <p:cNvPr id="112642" name="Rectangle 3"/>
          <p:cNvSpPr>
            <a:spLocks noGrp="1" noChangeArrowheads="1"/>
          </p:cNvSpPr>
          <p:nvPr>
            <p:ph type="body" idx="1"/>
          </p:nvPr>
        </p:nvSpPr>
        <p:spPr>
          <a:xfrm>
            <a:off x="423863" y="1382713"/>
            <a:ext cx="8424862" cy="5219700"/>
          </a:xfrm>
        </p:spPr>
        <p:txBody>
          <a:bodyPr/>
          <a:lstStyle/>
          <a:p>
            <a:pPr eaLnBrk="1" hangingPunct="1">
              <a:lnSpc>
                <a:spcPct val="125000"/>
              </a:lnSpc>
              <a:spcBef>
                <a:spcPct val="15000"/>
              </a:spcBef>
            </a:pPr>
            <a:r>
              <a:rPr lang="zh-CN" altLang="en-US" sz="2800" smtClean="0"/>
              <a:t>采用</a:t>
            </a:r>
            <a:r>
              <a:rPr lang="en-US" altLang="zh-CN" sz="2800" smtClean="0"/>
              <a:t>7</a:t>
            </a:r>
            <a:r>
              <a:rPr lang="zh-CN" altLang="en-US" sz="2800" smtClean="0"/>
              <a:t>位二进制代码对字符进行编码</a:t>
            </a:r>
          </a:p>
          <a:p>
            <a:pPr eaLnBrk="1" hangingPunct="1">
              <a:lnSpc>
                <a:spcPct val="125000"/>
              </a:lnSpc>
              <a:spcBef>
                <a:spcPct val="15000"/>
              </a:spcBef>
            </a:pPr>
            <a:r>
              <a:rPr lang="zh-CN" altLang="en-US" sz="2800" smtClean="0"/>
              <a:t>数字</a:t>
            </a:r>
            <a:r>
              <a:rPr lang="en-US" altLang="zh-CN" sz="2800" smtClean="0"/>
              <a:t>0~9</a:t>
            </a:r>
            <a:r>
              <a:rPr lang="zh-CN" altLang="en-US" sz="2800" smtClean="0"/>
              <a:t>的编码是</a:t>
            </a:r>
            <a:r>
              <a:rPr lang="en-US" altLang="zh-CN" sz="2800" smtClean="0"/>
              <a:t>0110000~0111001</a:t>
            </a:r>
            <a:r>
              <a:rPr lang="zh-CN" altLang="en-US" sz="2800" smtClean="0"/>
              <a:t>，它们的高</a:t>
            </a:r>
            <a:r>
              <a:rPr lang="en-US" altLang="zh-CN" sz="2800" smtClean="0"/>
              <a:t>3</a:t>
            </a:r>
            <a:r>
              <a:rPr lang="zh-CN" altLang="en-US" sz="2800" smtClean="0"/>
              <a:t>位均是</a:t>
            </a:r>
            <a:r>
              <a:rPr lang="en-US" altLang="zh-CN" sz="2800" smtClean="0"/>
              <a:t>011</a:t>
            </a:r>
            <a:r>
              <a:rPr lang="zh-CN" altLang="en-US" sz="2800" smtClean="0"/>
              <a:t>，后</a:t>
            </a:r>
            <a:r>
              <a:rPr lang="en-US" altLang="zh-CN" sz="2800" smtClean="0"/>
              <a:t>4</a:t>
            </a:r>
            <a:r>
              <a:rPr lang="zh-CN" altLang="en-US" sz="2800" smtClean="0"/>
              <a:t>位正好与其对应的二进制代码（</a:t>
            </a:r>
            <a:r>
              <a:rPr lang="en-US" altLang="zh-CN" sz="2800" smtClean="0"/>
              <a:t>BCD</a:t>
            </a:r>
            <a:r>
              <a:rPr lang="zh-CN" altLang="en-US" sz="2800" smtClean="0"/>
              <a:t>码）相符。</a:t>
            </a:r>
            <a:endParaRPr lang="zh-CN" altLang="en-US" sz="2800" b="1" smtClean="0"/>
          </a:p>
          <a:p>
            <a:pPr eaLnBrk="1" hangingPunct="1">
              <a:lnSpc>
                <a:spcPct val="125000"/>
              </a:lnSpc>
              <a:spcBef>
                <a:spcPct val="15000"/>
              </a:spcBef>
            </a:pPr>
            <a:r>
              <a:rPr lang="zh-CN" altLang="en-US" sz="2800" smtClean="0"/>
              <a:t>英文字母</a:t>
            </a:r>
            <a:r>
              <a:rPr lang="en-US" altLang="zh-CN" sz="2800" smtClean="0"/>
              <a:t>A~Z</a:t>
            </a:r>
            <a:r>
              <a:rPr lang="zh-CN" altLang="en-US" sz="2800" smtClean="0"/>
              <a:t>的</a:t>
            </a:r>
            <a:r>
              <a:rPr lang="en-US" altLang="zh-CN" sz="2800" smtClean="0"/>
              <a:t>ASCII</a:t>
            </a:r>
            <a:r>
              <a:rPr lang="zh-CN" altLang="en-US" sz="2800" smtClean="0"/>
              <a:t>码从</a:t>
            </a:r>
            <a:r>
              <a:rPr lang="en-US" altLang="zh-CN" sz="2800" smtClean="0"/>
              <a:t>1000001</a:t>
            </a:r>
            <a:r>
              <a:rPr lang="zh-CN" altLang="en-US" sz="2800" smtClean="0"/>
              <a:t>（</a:t>
            </a:r>
            <a:r>
              <a:rPr lang="en-US" altLang="zh-CN" sz="2800" smtClean="0"/>
              <a:t>41H</a:t>
            </a:r>
            <a:r>
              <a:rPr lang="zh-CN" altLang="en-US" sz="2800" smtClean="0"/>
              <a:t>）开始顺序递增，字母</a:t>
            </a:r>
            <a:r>
              <a:rPr lang="en-US" altLang="zh-CN" sz="2800" smtClean="0"/>
              <a:t>a~z</a:t>
            </a:r>
            <a:r>
              <a:rPr lang="zh-CN" altLang="en-US" sz="2800" smtClean="0"/>
              <a:t>的</a:t>
            </a:r>
            <a:r>
              <a:rPr lang="en-US" altLang="zh-CN" sz="2800" smtClean="0"/>
              <a:t>ASCII</a:t>
            </a:r>
            <a:r>
              <a:rPr lang="zh-CN" altLang="en-US" sz="2800" smtClean="0"/>
              <a:t>码从</a:t>
            </a:r>
            <a:r>
              <a:rPr lang="en-US" altLang="zh-CN" sz="2800" smtClean="0"/>
              <a:t>1100001</a:t>
            </a:r>
            <a:r>
              <a:rPr lang="zh-CN" altLang="en-US" sz="2800" smtClean="0"/>
              <a:t>（</a:t>
            </a:r>
            <a:r>
              <a:rPr lang="en-US" altLang="zh-CN" sz="2800" smtClean="0"/>
              <a:t>61H</a:t>
            </a:r>
            <a:r>
              <a:rPr lang="zh-CN" altLang="en-US" sz="2800" smtClean="0"/>
              <a:t>）开始顺序递增，这样的排列对信息检索十分有利。</a:t>
            </a:r>
          </a:p>
          <a:p>
            <a:pPr eaLnBrk="1" hangingPunct="1">
              <a:lnSpc>
                <a:spcPct val="125000"/>
              </a:lnSpc>
              <a:spcBef>
                <a:spcPct val="15000"/>
              </a:spcBef>
            </a:pPr>
            <a:r>
              <a:rPr lang="zh-CN" altLang="en-US" sz="2800" smtClean="0"/>
              <a:t>最高位通常总为</a:t>
            </a:r>
            <a:r>
              <a:rPr lang="en-US" altLang="zh-CN" sz="2800" smtClean="0"/>
              <a:t>0</a:t>
            </a:r>
            <a:r>
              <a:rPr lang="zh-CN" altLang="en-US" sz="2800" smtClean="0"/>
              <a:t>，有时也用作奇偶校验位。</a:t>
            </a:r>
          </a:p>
        </p:txBody>
      </p:sp>
      <p:sp>
        <p:nvSpPr>
          <p:cNvPr id="112643" name="Rectangle 6"/>
          <p:cNvSpPr>
            <a:spLocks noGrp="1" noChangeArrowheads="1"/>
          </p:cNvSpPr>
          <p:nvPr>
            <p:ph type="title"/>
          </p:nvPr>
        </p:nvSpPr>
        <p:spPr>
          <a:xfrm>
            <a:off x="1044575" y="219075"/>
            <a:ext cx="7772400" cy="736600"/>
          </a:xfrm>
        </p:spPr>
        <p:txBody>
          <a:bodyPr/>
          <a:lstStyle/>
          <a:p>
            <a:pPr algn="ctr" eaLnBrk="1" hangingPunct="1"/>
            <a:r>
              <a:rPr lang="en-US" altLang="zh-CN" sz="3200" b="1" i="0" smtClean="0">
                <a:solidFill>
                  <a:schemeClr val="tx1"/>
                </a:solidFill>
              </a:rPr>
              <a:t>ASCII</a:t>
            </a:r>
            <a:r>
              <a:rPr lang="zh-CN" altLang="en-US" sz="3200" b="1" i="0" smtClean="0">
                <a:solidFill>
                  <a:schemeClr val="tx1"/>
                </a:solidFill>
              </a:rPr>
              <a:t>码</a:t>
            </a:r>
            <a:r>
              <a:rPr lang="en-US" altLang="zh-CN" sz="3200" b="1" i="0" smtClean="0">
                <a:solidFill>
                  <a:schemeClr val="tx1"/>
                </a:solidFill>
              </a:rPr>
              <a:t>—</a:t>
            </a:r>
            <a:r>
              <a:rPr lang="zh-CN" altLang="en-US" sz="3200" b="1" i="0" smtClean="0">
                <a:solidFill>
                  <a:schemeClr val="tx1"/>
                </a:solidFill>
              </a:rPr>
              <a:t>美国标准信息交换代码</a:t>
            </a:r>
          </a:p>
        </p:txBody>
      </p:sp>
    </p:spTree>
    <p:extLst>
      <p:ext uri="{BB962C8B-B14F-4D97-AF65-F5344CB8AC3E}">
        <p14:creationId xmlns:p14="http://schemas.microsoft.com/office/powerpoint/2010/main" val="366969497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5"/>
          <p:cNvSpPr>
            <a:spLocks noGrp="1"/>
          </p:cNvSpPr>
          <p:nvPr>
            <p:ph type="sldNum" sz="quarter" idx="12"/>
          </p:nvPr>
        </p:nvSpPr>
        <p:spPr>
          <a:noFill/>
        </p:spPr>
        <p:txBody>
          <a:bodyPr/>
          <a:lstStyle/>
          <a:p>
            <a:fld id="{B65D6F4D-ED3A-417B-AA56-B7C5010D6325}" type="slidenum">
              <a:rPr lang="en-US" altLang="zh-CN" smtClean="0">
                <a:ea typeface="宋体" charset="-122"/>
              </a:rPr>
              <a:t>102</a:t>
            </a:fld>
            <a:endParaRPr lang="en-US" altLang="zh-CN" smtClean="0">
              <a:ea typeface="宋体" charset="-122"/>
            </a:endParaRPr>
          </a:p>
        </p:txBody>
      </p:sp>
      <p:sp>
        <p:nvSpPr>
          <p:cNvPr id="113666" name="Rectangle 2"/>
          <p:cNvSpPr>
            <a:spLocks noGrp="1" noChangeArrowheads="1"/>
          </p:cNvSpPr>
          <p:nvPr>
            <p:ph type="title"/>
          </p:nvPr>
        </p:nvSpPr>
        <p:spPr>
          <a:xfrm>
            <a:off x="1443038" y="381000"/>
            <a:ext cx="5862637" cy="333375"/>
          </a:xfrm>
        </p:spPr>
        <p:txBody>
          <a:bodyPr/>
          <a:lstStyle/>
          <a:p>
            <a:pPr algn="ctr" eaLnBrk="1" hangingPunct="1"/>
            <a:r>
              <a:rPr lang="en-US" altLang="zh-CN" sz="3200" b="1" i="0" smtClean="0">
                <a:solidFill>
                  <a:schemeClr val="tx1"/>
                </a:solidFill>
              </a:rPr>
              <a:t>ASCII </a:t>
            </a:r>
            <a:r>
              <a:rPr lang="zh-CN" altLang="en-US" sz="3200" b="1" i="0" smtClean="0">
                <a:solidFill>
                  <a:schemeClr val="tx1"/>
                </a:solidFill>
              </a:rPr>
              <a:t>码表</a:t>
            </a:r>
            <a:r>
              <a:rPr kumimoji="0" lang="zh-CN" altLang="en-US" sz="3200" b="1" i="0" smtClean="0">
                <a:solidFill>
                  <a:schemeClr val="tx1"/>
                </a:solidFill>
              </a:rPr>
              <a:t>控制符号的定义</a:t>
            </a:r>
          </a:p>
        </p:txBody>
      </p:sp>
      <p:sp>
        <p:nvSpPr>
          <p:cNvPr id="113667" name="Text Box 186"/>
          <p:cNvSpPr txBox="1">
            <a:spLocks noChangeArrowheads="1"/>
          </p:cNvSpPr>
          <p:nvPr/>
        </p:nvSpPr>
        <p:spPr bwMode="auto">
          <a:xfrm>
            <a:off x="2757488" y="1397000"/>
            <a:ext cx="1676400" cy="5084763"/>
          </a:xfrm>
          <a:prstGeom prst="rect">
            <a:avLst/>
          </a:prstGeom>
          <a:noFill/>
          <a:ln w="9525">
            <a:noFill/>
            <a:miter lim="800000"/>
          </a:ln>
        </p:spPr>
        <p:txBody>
          <a:bodyPr>
            <a:spAutoFit/>
          </a:bodyPr>
          <a:lstStyle/>
          <a:p>
            <a:pPr>
              <a:lnSpc>
                <a:spcPct val="120000"/>
              </a:lnSpc>
            </a:pPr>
            <a:r>
              <a:rPr kumimoji="0" lang="en-US" altLang="zh-CN" sz="1600" b="1">
                <a:solidFill>
                  <a:srgbClr val="000000"/>
                </a:solidFill>
              </a:rPr>
              <a:t>NUL </a:t>
            </a:r>
            <a:r>
              <a:rPr kumimoji="0" lang="zh-CN" altLang="en-US" sz="1600" b="1">
                <a:solidFill>
                  <a:srgbClr val="000000"/>
                </a:solidFill>
              </a:rPr>
              <a:t>空</a:t>
            </a:r>
          </a:p>
          <a:p>
            <a:pPr eaLnBrk="0" hangingPunct="0">
              <a:lnSpc>
                <a:spcPct val="120000"/>
              </a:lnSpc>
            </a:pPr>
            <a:r>
              <a:rPr kumimoji="0" lang="en-US" altLang="zh-CN" sz="1600" b="1">
                <a:solidFill>
                  <a:srgbClr val="000000"/>
                </a:solidFill>
              </a:rPr>
              <a:t>SOH </a:t>
            </a:r>
            <a:r>
              <a:rPr kumimoji="0" lang="zh-CN" altLang="en-US" sz="1600" b="1">
                <a:solidFill>
                  <a:srgbClr val="000000"/>
                </a:solidFill>
              </a:rPr>
              <a:t>标题开始</a:t>
            </a:r>
          </a:p>
          <a:p>
            <a:pPr eaLnBrk="0" hangingPunct="0">
              <a:lnSpc>
                <a:spcPct val="120000"/>
              </a:lnSpc>
            </a:pPr>
            <a:r>
              <a:rPr kumimoji="0" lang="en-US" altLang="zh-CN" sz="1600" b="1">
                <a:solidFill>
                  <a:srgbClr val="000000"/>
                </a:solidFill>
              </a:rPr>
              <a:t>STX </a:t>
            </a:r>
            <a:r>
              <a:rPr kumimoji="0" lang="zh-CN" altLang="en-US" sz="1600" b="1">
                <a:solidFill>
                  <a:srgbClr val="000000"/>
                </a:solidFill>
              </a:rPr>
              <a:t>正文结束</a:t>
            </a:r>
          </a:p>
          <a:p>
            <a:pPr eaLnBrk="0" hangingPunct="0">
              <a:lnSpc>
                <a:spcPct val="120000"/>
              </a:lnSpc>
            </a:pPr>
            <a:r>
              <a:rPr kumimoji="0" lang="en-US" altLang="zh-CN" sz="1600" b="1">
                <a:solidFill>
                  <a:srgbClr val="000000"/>
                </a:solidFill>
                <a:sym typeface="Symbol" pitchFamily="18" charset="2"/>
              </a:rPr>
              <a:t>ETX </a:t>
            </a:r>
            <a:r>
              <a:rPr kumimoji="0" lang="zh-CN" altLang="en-US" sz="1600" b="1">
                <a:solidFill>
                  <a:srgbClr val="000000"/>
                </a:solidFill>
                <a:sym typeface="Symbol" pitchFamily="18" charset="2"/>
              </a:rPr>
              <a:t>本</a:t>
            </a:r>
            <a:r>
              <a:rPr kumimoji="0" lang="zh-CN" altLang="en-US" sz="1600" b="1">
                <a:solidFill>
                  <a:srgbClr val="000000"/>
                </a:solidFill>
              </a:rPr>
              <a:t>文结束</a:t>
            </a:r>
            <a:endParaRPr kumimoji="0" lang="zh-CN" altLang="en-US" sz="1600" b="1">
              <a:solidFill>
                <a:srgbClr val="000000"/>
              </a:solidFill>
              <a:sym typeface="Symbol" pitchFamily="18" charset="2"/>
            </a:endParaRPr>
          </a:p>
          <a:p>
            <a:pPr eaLnBrk="0" hangingPunct="0">
              <a:lnSpc>
                <a:spcPct val="120000"/>
              </a:lnSpc>
            </a:pPr>
            <a:r>
              <a:rPr kumimoji="0" lang="en-US" altLang="zh-CN" sz="1600" b="1">
                <a:solidFill>
                  <a:srgbClr val="000000"/>
                </a:solidFill>
              </a:rPr>
              <a:t>EOT </a:t>
            </a:r>
            <a:r>
              <a:rPr kumimoji="0" lang="zh-CN" altLang="en-US" sz="1600" b="1">
                <a:solidFill>
                  <a:srgbClr val="000000"/>
                </a:solidFill>
              </a:rPr>
              <a:t>传输结束</a:t>
            </a:r>
          </a:p>
          <a:p>
            <a:pPr eaLnBrk="0" hangingPunct="0">
              <a:lnSpc>
                <a:spcPct val="120000"/>
              </a:lnSpc>
            </a:pPr>
            <a:r>
              <a:rPr kumimoji="0" lang="en-US" altLang="zh-CN" sz="1600" b="1">
                <a:solidFill>
                  <a:srgbClr val="000000"/>
                </a:solidFill>
              </a:rPr>
              <a:t>ENQ </a:t>
            </a:r>
            <a:r>
              <a:rPr kumimoji="0" lang="zh-CN" altLang="en-US" sz="1600" b="1">
                <a:solidFill>
                  <a:srgbClr val="000000"/>
                </a:solidFill>
              </a:rPr>
              <a:t>询问</a:t>
            </a:r>
            <a:endParaRPr lang="zh-CN" altLang="en-US" sz="1600" b="1">
              <a:solidFill>
                <a:srgbClr val="000000"/>
              </a:solidFill>
            </a:endParaRPr>
          </a:p>
          <a:p>
            <a:pPr eaLnBrk="0" hangingPunct="0">
              <a:lnSpc>
                <a:spcPct val="120000"/>
              </a:lnSpc>
            </a:pPr>
            <a:r>
              <a:rPr kumimoji="0" lang="en-US" altLang="zh-CN" sz="1600" b="1">
                <a:solidFill>
                  <a:srgbClr val="000000"/>
                </a:solidFill>
              </a:rPr>
              <a:t>ACK </a:t>
            </a:r>
            <a:r>
              <a:rPr kumimoji="0" lang="zh-CN" altLang="en-US" sz="1600" b="1">
                <a:solidFill>
                  <a:srgbClr val="000000"/>
                </a:solidFill>
              </a:rPr>
              <a:t>承认</a:t>
            </a:r>
          </a:p>
          <a:p>
            <a:pPr eaLnBrk="0" hangingPunct="0">
              <a:lnSpc>
                <a:spcPct val="120000"/>
              </a:lnSpc>
            </a:pPr>
            <a:r>
              <a:rPr kumimoji="0" lang="en-US" altLang="zh-CN" sz="1600" b="1">
                <a:solidFill>
                  <a:srgbClr val="000000"/>
                </a:solidFill>
              </a:rPr>
              <a:t>BEL </a:t>
            </a:r>
            <a:r>
              <a:rPr kumimoji="0" lang="zh-CN" altLang="en-US" sz="1600" b="1">
                <a:solidFill>
                  <a:srgbClr val="000000"/>
                </a:solidFill>
              </a:rPr>
              <a:t>报警符</a:t>
            </a:r>
          </a:p>
          <a:p>
            <a:pPr eaLnBrk="0" hangingPunct="0">
              <a:lnSpc>
                <a:spcPct val="120000"/>
              </a:lnSpc>
            </a:pPr>
            <a:r>
              <a:rPr kumimoji="0" lang="en-US" altLang="zh-CN" sz="1600" b="1">
                <a:solidFill>
                  <a:srgbClr val="000000"/>
                </a:solidFill>
              </a:rPr>
              <a:t>BS  </a:t>
            </a:r>
            <a:r>
              <a:rPr kumimoji="0" lang="zh-CN" altLang="en-US" sz="1600" b="1">
                <a:solidFill>
                  <a:srgbClr val="000000"/>
                </a:solidFill>
              </a:rPr>
              <a:t>退格</a:t>
            </a:r>
          </a:p>
          <a:p>
            <a:pPr eaLnBrk="0" hangingPunct="0">
              <a:lnSpc>
                <a:spcPct val="120000"/>
              </a:lnSpc>
            </a:pPr>
            <a:r>
              <a:rPr kumimoji="0" lang="en-US" altLang="zh-CN" sz="1600" b="1">
                <a:solidFill>
                  <a:srgbClr val="000000"/>
                </a:solidFill>
              </a:rPr>
              <a:t>HT  </a:t>
            </a:r>
            <a:r>
              <a:rPr kumimoji="0" lang="zh-CN" altLang="en-US" sz="1600" b="1">
                <a:solidFill>
                  <a:srgbClr val="000000"/>
                </a:solidFill>
              </a:rPr>
              <a:t>横向列表</a:t>
            </a:r>
          </a:p>
          <a:p>
            <a:pPr eaLnBrk="0" hangingPunct="0">
              <a:lnSpc>
                <a:spcPct val="120000"/>
              </a:lnSpc>
            </a:pPr>
            <a:r>
              <a:rPr kumimoji="0" lang="en-US" altLang="zh-CN" sz="1600" b="1">
                <a:solidFill>
                  <a:srgbClr val="000000"/>
                </a:solidFill>
              </a:rPr>
              <a:t>LF  </a:t>
            </a:r>
            <a:r>
              <a:rPr kumimoji="0" lang="zh-CN" altLang="en-US" sz="1600" b="1">
                <a:solidFill>
                  <a:srgbClr val="000000"/>
                </a:solidFill>
              </a:rPr>
              <a:t>换行</a:t>
            </a:r>
          </a:p>
          <a:p>
            <a:pPr eaLnBrk="0" hangingPunct="0">
              <a:lnSpc>
                <a:spcPct val="120000"/>
              </a:lnSpc>
            </a:pPr>
            <a:r>
              <a:rPr kumimoji="0" lang="en-US" altLang="zh-CN" sz="1600" b="1">
                <a:solidFill>
                  <a:srgbClr val="000000"/>
                </a:solidFill>
              </a:rPr>
              <a:t>VT  </a:t>
            </a:r>
            <a:r>
              <a:rPr kumimoji="0" lang="zh-CN" altLang="en-US" sz="1600" b="1">
                <a:solidFill>
                  <a:srgbClr val="000000"/>
                </a:solidFill>
              </a:rPr>
              <a:t>垂直制表</a:t>
            </a:r>
          </a:p>
          <a:p>
            <a:pPr eaLnBrk="0" hangingPunct="0">
              <a:lnSpc>
                <a:spcPct val="120000"/>
              </a:lnSpc>
            </a:pPr>
            <a:r>
              <a:rPr kumimoji="0" lang="en-US" altLang="zh-CN" sz="1600" b="1">
                <a:solidFill>
                  <a:srgbClr val="000000"/>
                </a:solidFill>
              </a:rPr>
              <a:t>FF  </a:t>
            </a:r>
            <a:r>
              <a:rPr kumimoji="0" lang="zh-CN" altLang="en-US" sz="1600" b="1">
                <a:solidFill>
                  <a:srgbClr val="000000"/>
                </a:solidFill>
              </a:rPr>
              <a:t>走纸控制</a:t>
            </a:r>
          </a:p>
          <a:p>
            <a:pPr eaLnBrk="0" hangingPunct="0">
              <a:lnSpc>
                <a:spcPct val="120000"/>
              </a:lnSpc>
            </a:pPr>
            <a:r>
              <a:rPr kumimoji="0" lang="en-US" altLang="zh-CN" sz="1600" b="1">
                <a:solidFill>
                  <a:srgbClr val="000000"/>
                </a:solidFill>
              </a:rPr>
              <a:t>CR  </a:t>
            </a:r>
            <a:r>
              <a:rPr kumimoji="0" lang="zh-CN" altLang="en-US" sz="1600" b="1">
                <a:solidFill>
                  <a:srgbClr val="000000"/>
                </a:solidFill>
              </a:rPr>
              <a:t>回车</a:t>
            </a:r>
          </a:p>
          <a:p>
            <a:pPr eaLnBrk="0" hangingPunct="0">
              <a:lnSpc>
                <a:spcPct val="120000"/>
              </a:lnSpc>
            </a:pPr>
            <a:r>
              <a:rPr kumimoji="0" lang="en-US" altLang="zh-CN" sz="1600" b="1">
                <a:solidFill>
                  <a:srgbClr val="000000"/>
                </a:solidFill>
              </a:rPr>
              <a:t>SO  </a:t>
            </a:r>
            <a:r>
              <a:rPr kumimoji="0" lang="zh-CN" altLang="en-US" sz="1600" b="1">
                <a:solidFill>
                  <a:srgbClr val="000000"/>
                </a:solidFill>
              </a:rPr>
              <a:t>移位输出</a:t>
            </a:r>
          </a:p>
          <a:p>
            <a:pPr eaLnBrk="0" hangingPunct="0">
              <a:lnSpc>
                <a:spcPct val="120000"/>
              </a:lnSpc>
            </a:pPr>
            <a:r>
              <a:rPr kumimoji="0" lang="en-US" altLang="zh-CN" sz="1600" b="1">
                <a:solidFill>
                  <a:srgbClr val="000000"/>
                </a:solidFill>
              </a:rPr>
              <a:t>SI  </a:t>
            </a:r>
            <a:r>
              <a:rPr kumimoji="0" lang="zh-CN" altLang="en-US" sz="1600" b="1">
                <a:solidFill>
                  <a:srgbClr val="000000"/>
                </a:solidFill>
              </a:rPr>
              <a:t>移位输入</a:t>
            </a:r>
          </a:p>
          <a:p>
            <a:pPr eaLnBrk="0" hangingPunct="0">
              <a:lnSpc>
                <a:spcPct val="120000"/>
              </a:lnSpc>
            </a:pPr>
            <a:r>
              <a:rPr lang="en-US" altLang="zh-CN" sz="1600" b="1">
                <a:solidFill>
                  <a:srgbClr val="000000"/>
                </a:solidFill>
              </a:rPr>
              <a:t>SP  </a:t>
            </a:r>
            <a:r>
              <a:rPr lang="zh-CN" altLang="en-US" sz="1600" b="1">
                <a:solidFill>
                  <a:srgbClr val="000000"/>
                </a:solidFill>
              </a:rPr>
              <a:t>空格</a:t>
            </a:r>
          </a:p>
        </p:txBody>
      </p:sp>
      <p:sp>
        <p:nvSpPr>
          <p:cNvPr id="113668" name="Text Box 187"/>
          <p:cNvSpPr txBox="1">
            <a:spLocks noChangeArrowheads="1"/>
          </p:cNvSpPr>
          <p:nvPr/>
        </p:nvSpPr>
        <p:spPr bwMode="auto">
          <a:xfrm>
            <a:off x="4379913" y="1423988"/>
            <a:ext cx="2209800" cy="5084762"/>
          </a:xfrm>
          <a:prstGeom prst="rect">
            <a:avLst/>
          </a:prstGeom>
          <a:noFill/>
          <a:ln w="9525">
            <a:noFill/>
            <a:miter lim="800000"/>
          </a:ln>
        </p:spPr>
        <p:txBody>
          <a:bodyPr>
            <a:spAutoFit/>
          </a:bodyPr>
          <a:lstStyle/>
          <a:p>
            <a:pPr>
              <a:lnSpc>
                <a:spcPct val="120000"/>
              </a:lnSpc>
            </a:pPr>
            <a:r>
              <a:rPr kumimoji="0" lang="en-US" altLang="zh-CN" sz="1600" b="1">
                <a:solidFill>
                  <a:srgbClr val="000000"/>
                </a:solidFill>
              </a:rPr>
              <a:t>DLE  </a:t>
            </a:r>
            <a:r>
              <a:rPr kumimoji="0" lang="zh-CN" altLang="en-US" sz="1600" b="1">
                <a:solidFill>
                  <a:srgbClr val="000000"/>
                </a:solidFill>
              </a:rPr>
              <a:t>数据链换码</a:t>
            </a:r>
          </a:p>
          <a:p>
            <a:pPr>
              <a:lnSpc>
                <a:spcPct val="120000"/>
              </a:lnSpc>
            </a:pPr>
            <a:r>
              <a:rPr kumimoji="0" lang="en-US" altLang="zh-CN" sz="1600" b="1">
                <a:solidFill>
                  <a:srgbClr val="000000"/>
                </a:solidFill>
              </a:rPr>
              <a:t>DC1  </a:t>
            </a:r>
            <a:r>
              <a:rPr kumimoji="0" lang="zh-CN" altLang="en-US" sz="1600" b="1">
                <a:solidFill>
                  <a:srgbClr val="000000"/>
                </a:solidFill>
              </a:rPr>
              <a:t>设备控制</a:t>
            </a:r>
            <a:r>
              <a:rPr kumimoji="0" lang="en-US" altLang="zh-CN" sz="1600" b="1">
                <a:solidFill>
                  <a:srgbClr val="000000"/>
                </a:solidFill>
              </a:rPr>
              <a:t>1</a:t>
            </a:r>
          </a:p>
          <a:p>
            <a:pPr>
              <a:lnSpc>
                <a:spcPct val="120000"/>
              </a:lnSpc>
            </a:pPr>
            <a:r>
              <a:rPr kumimoji="0" lang="en-US" altLang="zh-CN" sz="1600" b="1">
                <a:solidFill>
                  <a:srgbClr val="000000"/>
                </a:solidFill>
              </a:rPr>
              <a:t>DC2  </a:t>
            </a:r>
            <a:r>
              <a:rPr kumimoji="0" lang="zh-CN" altLang="en-US" sz="1600" b="1">
                <a:solidFill>
                  <a:srgbClr val="000000"/>
                </a:solidFill>
              </a:rPr>
              <a:t>设备控制</a:t>
            </a:r>
            <a:r>
              <a:rPr kumimoji="0" lang="en-US" altLang="zh-CN" sz="1600" b="1">
                <a:solidFill>
                  <a:srgbClr val="000000"/>
                </a:solidFill>
              </a:rPr>
              <a:t>2</a:t>
            </a:r>
          </a:p>
          <a:p>
            <a:pPr>
              <a:lnSpc>
                <a:spcPct val="120000"/>
              </a:lnSpc>
            </a:pPr>
            <a:r>
              <a:rPr kumimoji="0" lang="en-US" altLang="zh-CN" sz="1600" b="1">
                <a:solidFill>
                  <a:srgbClr val="000000"/>
                </a:solidFill>
              </a:rPr>
              <a:t>DC3  </a:t>
            </a:r>
            <a:r>
              <a:rPr kumimoji="0" lang="zh-CN" altLang="en-US" sz="1600" b="1">
                <a:solidFill>
                  <a:srgbClr val="000000"/>
                </a:solidFill>
              </a:rPr>
              <a:t>设备控制</a:t>
            </a:r>
            <a:r>
              <a:rPr kumimoji="0" lang="en-US" altLang="zh-CN" sz="1600" b="1">
                <a:solidFill>
                  <a:srgbClr val="000000"/>
                </a:solidFill>
              </a:rPr>
              <a:t>3</a:t>
            </a:r>
          </a:p>
          <a:p>
            <a:pPr>
              <a:lnSpc>
                <a:spcPct val="120000"/>
              </a:lnSpc>
            </a:pPr>
            <a:r>
              <a:rPr kumimoji="0" lang="en-US" altLang="zh-CN" sz="1600" b="1">
                <a:solidFill>
                  <a:srgbClr val="000000"/>
                </a:solidFill>
              </a:rPr>
              <a:t>DC4  </a:t>
            </a:r>
            <a:r>
              <a:rPr kumimoji="0" lang="zh-CN" altLang="en-US" sz="1600" b="1">
                <a:solidFill>
                  <a:srgbClr val="000000"/>
                </a:solidFill>
              </a:rPr>
              <a:t>设备控制</a:t>
            </a:r>
            <a:r>
              <a:rPr kumimoji="0" lang="en-US" altLang="zh-CN" sz="1600" b="1">
                <a:solidFill>
                  <a:srgbClr val="000000"/>
                </a:solidFill>
              </a:rPr>
              <a:t>4</a:t>
            </a:r>
          </a:p>
          <a:p>
            <a:pPr>
              <a:lnSpc>
                <a:spcPct val="120000"/>
              </a:lnSpc>
            </a:pPr>
            <a:r>
              <a:rPr kumimoji="0" lang="en-US" altLang="zh-CN" sz="1600" b="1">
                <a:solidFill>
                  <a:srgbClr val="000000"/>
                </a:solidFill>
              </a:rPr>
              <a:t>NAK </a:t>
            </a:r>
            <a:r>
              <a:rPr kumimoji="0" lang="zh-CN" altLang="en-US" sz="1600" b="1">
                <a:solidFill>
                  <a:srgbClr val="000000"/>
                </a:solidFill>
              </a:rPr>
              <a:t>否定</a:t>
            </a:r>
          </a:p>
          <a:p>
            <a:pPr eaLnBrk="0" hangingPunct="0">
              <a:lnSpc>
                <a:spcPct val="120000"/>
              </a:lnSpc>
            </a:pPr>
            <a:r>
              <a:rPr kumimoji="0" lang="en-US" altLang="zh-CN" sz="1600" b="1">
                <a:solidFill>
                  <a:srgbClr val="000000"/>
                </a:solidFill>
              </a:rPr>
              <a:t>SYN  </a:t>
            </a:r>
            <a:r>
              <a:rPr kumimoji="0" lang="zh-CN" altLang="en-US" sz="1600" b="1">
                <a:solidFill>
                  <a:srgbClr val="000000"/>
                </a:solidFill>
              </a:rPr>
              <a:t>空转同步</a:t>
            </a:r>
          </a:p>
          <a:p>
            <a:pPr eaLnBrk="0" hangingPunct="0">
              <a:lnSpc>
                <a:spcPct val="120000"/>
              </a:lnSpc>
            </a:pPr>
            <a:r>
              <a:rPr kumimoji="0" lang="en-US" altLang="zh-CN" sz="1600" b="1">
                <a:solidFill>
                  <a:srgbClr val="000000"/>
                </a:solidFill>
              </a:rPr>
              <a:t>ETB  </a:t>
            </a:r>
            <a:r>
              <a:rPr kumimoji="0" lang="zh-CN" altLang="en-US" sz="1600" b="1">
                <a:solidFill>
                  <a:srgbClr val="000000"/>
                </a:solidFill>
              </a:rPr>
              <a:t>信息组传送结束</a:t>
            </a:r>
          </a:p>
          <a:p>
            <a:pPr eaLnBrk="0" hangingPunct="0">
              <a:lnSpc>
                <a:spcPct val="120000"/>
              </a:lnSpc>
            </a:pPr>
            <a:r>
              <a:rPr kumimoji="0" lang="en-US" altLang="zh-CN" sz="1600" b="1">
                <a:solidFill>
                  <a:srgbClr val="000000"/>
                </a:solidFill>
              </a:rPr>
              <a:t>CAN </a:t>
            </a:r>
            <a:r>
              <a:rPr kumimoji="0" lang="zh-CN" altLang="en-US" sz="1600" b="1">
                <a:solidFill>
                  <a:srgbClr val="000000"/>
                </a:solidFill>
              </a:rPr>
              <a:t>作废</a:t>
            </a:r>
          </a:p>
          <a:p>
            <a:pPr eaLnBrk="0" hangingPunct="0">
              <a:lnSpc>
                <a:spcPct val="120000"/>
              </a:lnSpc>
            </a:pPr>
            <a:r>
              <a:rPr kumimoji="0" lang="en-US" altLang="zh-CN" sz="1600" b="1">
                <a:solidFill>
                  <a:srgbClr val="000000"/>
                </a:solidFill>
              </a:rPr>
              <a:t>EM    </a:t>
            </a:r>
            <a:r>
              <a:rPr kumimoji="0" lang="zh-CN" altLang="en-US" sz="1600" b="1">
                <a:solidFill>
                  <a:srgbClr val="000000"/>
                </a:solidFill>
              </a:rPr>
              <a:t>纸尽</a:t>
            </a:r>
          </a:p>
          <a:p>
            <a:pPr eaLnBrk="0" hangingPunct="0">
              <a:lnSpc>
                <a:spcPct val="120000"/>
              </a:lnSpc>
            </a:pPr>
            <a:r>
              <a:rPr kumimoji="0" lang="en-US" altLang="zh-CN" sz="1600" b="1">
                <a:solidFill>
                  <a:srgbClr val="000000"/>
                </a:solidFill>
              </a:rPr>
              <a:t>SUB  </a:t>
            </a:r>
            <a:r>
              <a:rPr kumimoji="0" lang="zh-CN" altLang="en-US" sz="1600" b="1">
                <a:solidFill>
                  <a:srgbClr val="000000"/>
                </a:solidFill>
              </a:rPr>
              <a:t>减</a:t>
            </a:r>
          </a:p>
          <a:p>
            <a:pPr eaLnBrk="0" hangingPunct="0">
              <a:lnSpc>
                <a:spcPct val="120000"/>
              </a:lnSpc>
            </a:pPr>
            <a:r>
              <a:rPr kumimoji="0" lang="en-US" altLang="zh-CN" sz="1600" b="1">
                <a:solidFill>
                  <a:srgbClr val="000000"/>
                </a:solidFill>
              </a:rPr>
              <a:t>ESC  </a:t>
            </a:r>
            <a:r>
              <a:rPr kumimoji="0" lang="zh-CN" altLang="en-US" sz="1600" b="1">
                <a:solidFill>
                  <a:srgbClr val="000000"/>
                </a:solidFill>
              </a:rPr>
              <a:t>换码</a:t>
            </a:r>
          </a:p>
          <a:p>
            <a:pPr eaLnBrk="0" hangingPunct="0">
              <a:lnSpc>
                <a:spcPct val="120000"/>
              </a:lnSpc>
            </a:pPr>
            <a:r>
              <a:rPr kumimoji="0" lang="en-US" altLang="zh-CN" sz="1600" b="1">
                <a:solidFill>
                  <a:srgbClr val="000000"/>
                </a:solidFill>
              </a:rPr>
              <a:t>FS     </a:t>
            </a:r>
            <a:r>
              <a:rPr kumimoji="0" lang="zh-CN" altLang="en-US" sz="1600" b="1">
                <a:solidFill>
                  <a:srgbClr val="000000"/>
                </a:solidFill>
              </a:rPr>
              <a:t>分隔符</a:t>
            </a:r>
          </a:p>
          <a:p>
            <a:pPr eaLnBrk="0" hangingPunct="0">
              <a:lnSpc>
                <a:spcPct val="120000"/>
              </a:lnSpc>
            </a:pPr>
            <a:r>
              <a:rPr kumimoji="0" lang="en-US" altLang="zh-CN" sz="1600" b="1">
                <a:solidFill>
                  <a:srgbClr val="000000"/>
                </a:solidFill>
              </a:rPr>
              <a:t>GS    </a:t>
            </a:r>
            <a:r>
              <a:rPr kumimoji="0" lang="zh-CN" altLang="en-US" sz="1600" b="1">
                <a:solidFill>
                  <a:srgbClr val="000000"/>
                </a:solidFill>
              </a:rPr>
              <a:t>组分隔符</a:t>
            </a:r>
          </a:p>
          <a:p>
            <a:pPr eaLnBrk="0" hangingPunct="0">
              <a:lnSpc>
                <a:spcPct val="120000"/>
              </a:lnSpc>
            </a:pPr>
            <a:r>
              <a:rPr kumimoji="0" lang="en-US" altLang="zh-CN" sz="1600" b="1">
                <a:solidFill>
                  <a:srgbClr val="000000"/>
                </a:solidFill>
              </a:rPr>
              <a:t>RS    </a:t>
            </a:r>
            <a:r>
              <a:rPr kumimoji="0" lang="zh-CN" altLang="en-US" sz="1600" b="1">
                <a:solidFill>
                  <a:srgbClr val="000000"/>
                </a:solidFill>
              </a:rPr>
              <a:t>记录分隔符</a:t>
            </a:r>
          </a:p>
          <a:p>
            <a:pPr eaLnBrk="0" hangingPunct="0">
              <a:lnSpc>
                <a:spcPct val="120000"/>
              </a:lnSpc>
            </a:pPr>
            <a:r>
              <a:rPr kumimoji="0" lang="en-US" altLang="zh-CN" sz="1600" b="1">
                <a:solidFill>
                  <a:srgbClr val="000000"/>
                </a:solidFill>
              </a:rPr>
              <a:t>US    </a:t>
            </a:r>
            <a:r>
              <a:rPr kumimoji="0" lang="zh-CN" altLang="en-US" sz="1600" b="1">
                <a:solidFill>
                  <a:srgbClr val="000000"/>
                </a:solidFill>
              </a:rPr>
              <a:t>单元分隔符</a:t>
            </a:r>
          </a:p>
          <a:p>
            <a:pPr eaLnBrk="0" hangingPunct="0">
              <a:lnSpc>
                <a:spcPct val="120000"/>
              </a:lnSpc>
            </a:pPr>
            <a:r>
              <a:rPr lang="en-US" altLang="zh-CN" sz="1600" b="1">
                <a:solidFill>
                  <a:srgbClr val="000000"/>
                </a:solidFill>
              </a:rPr>
              <a:t>DEL  </a:t>
            </a:r>
            <a:r>
              <a:rPr lang="zh-CN" altLang="en-US" sz="1600" b="1">
                <a:solidFill>
                  <a:srgbClr val="000000"/>
                </a:solidFill>
              </a:rPr>
              <a:t>作废 </a:t>
            </a:r>
          </a:p>
        </p:txBody>
      </p:sp>
    </p:spTree>
    <p:extLst>
      <p:ext uri="{BB962C8B-B14F-4D97-AF65-F5344CB8AC3E}">
        <p14:creationId xmlns:p14="http://schemas.microsoft.com/office/powerpoint/2010/main" val="329793566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5"/>
          <p:cNvSpPr>
            <a:spLocks noGrp="1"/>
          </p:cNvSpPr>
          <p:nvPr>
            <p:ph type="sldNum" sz="quarter" idx="12"/>
          </p:nvPr>
        </p:nvSpPr>
        <p:spPr>
          <a:noFill/>
        </p:spPr>
        <p:txBody>
          <a:bodyPr/>
          <a:lstStyle/>
          <a:p>
            <a:fld id="{E0579630-6EBB-4372-BBD4-AB818A32ABCD}" type="slidenum">
              <a:rPr lang="en-US" altLang="zh-CN" smtClean="0">
                <a:ea typeface="宋体" charset="-122"/>
              </a:rPr>
              <a:t>103</a:t>
            </a:fld>
            <a:endParaRPr lang="en-US" altLang="zh-CN" smtClean="0">
              <a:ea typeface="宋体" charset="-122"/>
            </a:endParaRPr>
          </a:p>
        </p:txBody>
      </p:sp>
      <p:sp>
        <p:nvSpPr>
          <p:cNvPr id="114690" name="Text Box 2"/>
          <p:cNvSpPr txBox="1">
            <a:spLocks noChangeArrowheads="1"/>
          </p:cNvSpPr>
          <p:nvPr/>
        </p:nvSpPr>
        <p:spPr bwMode="auto">
          <a:xfrm>
            <a:off x="1571625" y="217488"/>
            <a:ext cx="6891338" cy="579437"/>
          </a:xfrm>
          <a:prstGeom prst="rect">
            <a:avLst/>
          </a:prstGeom>
          <a:noFill/>
          <a:ln w="9525">
            <a:noFill/>
            <a:miter lim="800000"/>
          </a:ln>
        </p:spPr>
        <p:txBody>
          <a:bodyPr>
            <a:spAutoFit/>
          </a:bodyPr>
          <a:lstStyle/>
          <a:p>
            <a:pPr>
              <a:spcBef>
                <a:spcPct val="50000"/>
              </a:spcBef>
            </a:pPr>
            <a:r>
              <a:rPr lang="en-US" altLang="zh-CN" sz="3200" b="1">
                <a:solidFill>
                  <a:srgbClr val="000000"/>
                </a:solidFill>
                <a:ea typeface="楷体_GB2312" pitchFamily="49" charset="-122"/>
              </a:rPr>
              <a:t>BCD</a:t>
            </a:r>
            <a:r>
              <a:rPr lang="zh-CN" altLang="en-US" sz="3200" b="1">
                <a:solidFill>
                  <a:srgbClr val="000000"/>
                </a:solidFill>
                <a:ea typeface="楷体_GB2312" pitchFamily="49" charset="-122"/>
              </a:rPr>
              <a:t>码（</a:t>
            </a:r>
            <a:r>
              <a:rPr lang="en-US" altLang="zh-CN" sz="3200" b="1">
                <a:solidFill>
                  <a:srgbClr val="000000"/>
                </a:solidFill>
                <a:ea typeface="楷体_GB2312" pitchFamily="49" charset="-122"/>
              </a:rPr>
              <a:t>Binary Coded Decimal</a:t>
            </a:r>
            <a:r>
              <a:rPr lang="zh-CN" altLang="en-US" sz="3200" b="1">
                <a:solidFill>
                  <a:srgbClr val="000000"/>
                </a:solidFill>
                <a:ea typeface="楷体_GB2312" pitchFamily="49" charset="-122"/>
              </a:rPr>
              <a:t>）</a:t>
            </a:r>
            <a:r>
              <a:rPr lang="zh-CN" altLang="en-US" sz="3200" b="1">
                <a:solidFill>
                  <a:srgbClr val="000000"/>
                </a:solidFill>
                <a:latin typeface="楷体_GB2312" pitchFamily="49" charset="-122"/>
                <a:ea typeface="楷体_GB2312" pitchFamily="49" charset="-122"/>
              </a:rPr>
              <a:t> </a:t>
            </a:r>
          </a:p>
        </p:txBody>
      </p:sp>
      <p:sp>
        <p:nvSpPr>
          <p:cNvPr id="278531" name="Text Box 3"/>
          <p:cNvSpPr txBox="1">
            <a:spLocks noChangeArrowheads="1"/>
          </p:cNvSpPr>
          <p:nvPr/>
        </p:nvSpPr>
        <p:spPr bwMode="auto">
          <a:xfrm>
            <a:off x="382588" y="1157288"/>
            <a:ext cx="8761412" cy="5129212"/>
          </a:xfrm>
          <a:prstGeom prst="rect">
            <a:avLst/>
          </a:prstGeom>
          <a:noFill/>
          <a:ln w="9525">
            <a:noFill/>
            <a:miter lim="800000"/>
          </a:ln>
        </p:spPr>
        <p:txBody>
          <a:bodyPr>
            <a:spAutoFit/>
          </a:bodyPr>
          <a:lstStyle/>
          <a:p>
            <a:pPr>
              <a:spcBef>
                <a:spcPct val="35000"/>
              </a:spcBef>
            </a:pPr>
            <a:r>
              <a:rPr lang="zh-CN" altLang="en-US" sz="2800" b="1">
                <a:solidFill>
                  <a:srgbClr val="000000"/>
                </a:solidFill>
                <a:latin typeface="宋体" charset="-122"/>
              </a:rPr>
              <a:t>用二进制编码表示十进制数称为</a:t>
            </a:r>
            <a:r>
              <a:rPr lang="en-US" altLang="zh-CN" sz="2800" b="1">
                <a:solidFill>
                  <a:srgbClr val="000000"/>
                </a:solidFill>
                <a:latin typeface="宋体" charset="-122"/>
              </a:rPr>
              <a:t>BCD</a:t>
            </a:r>
            <a:r>
              <a:rPr lang="zh-CN" altLang="en-US" sz="2800" b="1">
                <a:solidFill>
                  <a:srgbClr val="000000"/>
                </a:solidFill>
                <a:latin typeface="宋体" charset="-122"/>
              </a:rPr>
              <a:t>码 。</a:t>
            </a:r>
          </a:p>
          <a:p>
            <a:pPr>
              <a:spcBef>
                <a:spcPct val="35000"/>
              </a:spcBef>
            </a:pPr>
            <a:r>
              <a:rPr lang="zh-CN" altLang="en-US" sz="2800" b="1">
                <a:solidFill>
                  <a:srgbClr val="000000"/>
                </a:solidFill>
                <a:latin typeface="宋体" charset="-122"/>
              </a:rPr>
              <a:t>一位十进制数需要用</a:t>
            </a:r>
            <a:r>
              <a:rPr lang="en-US" altLang="zh-CN" sz="2800" b="1">
                <a:solidFill>
                  <a:srgbClr val="000000"/>
                </a:solidFill>
                <a:latin typeface="宋体" charset="-122"/>
              </a:rPr>
              <a:t>4</a:t>
            </a:r>
            <a:r>
              <a:rPr lang="zh-CN" altLang="en-US" sz="2800" b="1">
                <a:solidFill>
                  <a:srgbClr val="000000"/>
                </a:solidFill>
                <a:latin typeface="宋体" charset="-122"/>
              </a:rPr>
              <a:t>位二进制编码表示。</a:t>
            </a:r>
          </a:p>
          <a:p>
            <a:pPr>
              <a:spcBef>
                <a:spcPct val="35000"/>
              </a:spcBef>
            </a:pPr>
            <a:r>
              <a:rPr lang="zh-CN" altLang="en-US" sz="2800" b="1">
                <a:solidFill>
                  <a:srgbClr val="000000"/>
                </a:solidFill>
                <a:latin typeface="宋体" charset="-122"/>
              </a:rPr>
              <a:t>例如</a:t>
            </a:r>
          </a:p>
          <a:p>
            <a:pPr>
              <a:spcBef>
                <a:spcPct val="35000"/>
              </a:spcBef>
            </a:pPr>
            <a:r>
              <a:rPr lang="en-US" altLang="zh-CN" sz="2800" b="1">
                <a:solidFill>
                  <a:srgbClr val="000000"/>
                </a:solidFill>
                <a:ea typeface="楷体_GB2312" pitchFamily="49" charset="-122"/>
              </a:rPr>
              <a:t>(0100 1001  0111 1000.0001 0100 1001)</a:t>
            </a:r>
            <a:r>
              <a:rPr lang="en-US" altLang="zh-CN" sz="2800" b="1" baseline="-25000">
                <a:solidFill>
                  <a:srgbClr val="000000"/>
                </a:solidFill>
                <a:ea typeface="楷体_GB2312" pitchFamily="49" charset="-122"/>
              </a:rPr>
              <a:t>BCD</a:t>
            </a:r>
            <a:r>
              <a:rPr lang="en-US" altLang="zh-CN" sz="2800" b="1">
                <a:solidFill>
                  <a:srgbClr val="000000"/>
                </a:solidFill>
                <a:ea typeface="楷体_GB2312" pitchFamily="49" charset="-122"/>
              </a:rPr>
              <a:t>   </a:t>
            </a:r>
          </a:p>
          <a:p>
            <a:pPr>
              <a:spcBef>
                <a:spcPct val="35000"/>
              </a:spcBef>
            </a:pPr>
            <a:r>
              <a:rPr lang="en-US" altLang="zh-CN" sz="2800" b="1">
                <a:solidFill>
                  <a:srgbClr val="000000"/>
                </a:solidFill>
                <a:ea typeface="楷体_GB2312" pitchFamily="49" charset="-122"/>
              </a:rPr>
              <a:t>( 4    9      7    8 .  1   4    9  )</a:t>
            </a:r>
            <a:r>
              <a:rPr lang="en-US" altLang="zh-CN" sz="2800" b="1" baseline="-25000">
                <a:solidFill>
                  <a:srgbClr val="000000"/>
                </a:solidFill>
                <a:ea typeface="楷体_GB2312" pitchFamily="49" charset="-122"/>
              </a:rPr>
              <a:t>D</a:t>
            </a:r>
          </a:p>
          <a:p>
            <a:pPr>
              <a:spcBef>
                <a:spcPct val="35000"/>
              </a:spcBef>
            </a:pPr>
            <a:r>
              <a:rPr lang="zh-CN" altLang="en-US" sz="2800" b="1">
                <a:solidFill>
                  <a:srgbClr val="000000"/>
                </a:solidFill>
                <a:latin typeface="宋体" charset="-122"/>
              </a:rPr>
              <a:t>压缩</a:t>
            </a:r>
            <a:r>
              <a:rPr lang="en-US" altLang="zh-CN" sz="2800" b="1">
                <a:solidFill>
                  <a:srgbClr val="000000"/>
                </a:solidFill>
                <a:latin typeface="宋体" charset="-122"/>
              </a:rPr>
              <a:t>BCD</a:t>
            </a:r>
            <a:r>
              <a:rPr lang="zh-CN" altLang="en-US" sz="2800" b="1">
                <a:solidFill>
                  <a:srgbClr val="000000"/>
                </a:solidFill>
                <a:latin typeface="宋体" charset="-122"/>
              </a:rPr>
              <a:t>码：</a:t>
            </a:r>
          </a:p>
          <a:p>
            <a:pPr>
              <a:spcBef>
                <a:spcPct val="35000"/>
              </a:spcBef>
            </a:pPr>
            <a:r>
              <a:rPr lang="zh-CN" altLang="en-US" sz="2800" b="1">
                <a:solidFill>
                  <a:srgbClr val="000000"/>
                </a:solidFill>
                <a:latin typeface="宋体" charset="-122"/>
              </a:rPr>
              <a:t>一个字节表示两位十进制数</a:t>
            </a:r>
          </a:p>
          <a:p>
            <a:pPr>
              <a:spcBef>
                <a:spcPct val="35000"/>
              </a:spcBef>
            </a:pPr>
            <a:r>
              <a:rPr lang="zh-CN" altLang="en-US" sz="2800" b="1">
                <a:solidFill>
                  <a:srgbClr val="000000"/>
                </a:solidFill>
                <a:latin typeface="宋体" charset="-122"/>
              </a:rPr>
              <a:t>非压缩</a:t>
            </a:r>
            <a:r>
              <a:rPr lang="en-US" altLang="zh-CN" sz="2800" b="1">
                <a:solidFill>
                  <a:srgbClr val="000000"/>
                </a:solidFill>
                <a:latin typeface="宋体" charset="-122"/>
              </a:rPr>
              <a:t>BCD</a:t>
            </a:r>
            <a:r>
              <a:rPr lang="zh-CN" altLang="en-US" sz="2800" b="1">
                <a:solidFill>
                  <a:srgbClr val="000000"/>
                </a:solidFill>
                <a:latin typeface="宋体" charset="-122"/>
              </a:rPr>
              <a:t>码：</a:t>
            </a:r>
          </a:p>
          <a:p>
            <a:pPr>
              <a:spcBef>
                <a:spcPct val="35000"/>
              </a:spcBef>
            </a:pPr>
            <a:r>
              <a:rPr lang="zh-CN" altLang="en-US" sz="2800" b="1">
                <a:solidFill>
                  <a:srgbClr val="000000"/>
                </a:solidFill>
                <a:latin typeface="宋体" charset="-122"/>
              </a:rPr>
              <a:t>一个字节表示一位十进制数（使用低四位）</a:t>
            </a:r>
          </a:p>
        </p:txBody>
      </p:sp>
    </p:spTree>
    <p:extLst>
      <p:ext uri="{BB962C8B-B14F-4D97-AF65-F5344CB8AC3E}">
        <p14:creationId xmlns:p14="http://schemas.microsoft.com/office/powerpoint/2010/main" val="12156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31"/>
                                        </p:tgtEl>
                                        <p:attrNameLst>
                                          <p:attrName>style.visibility</p:attrName>
                                        </p:attrNameLst>
                                      </p:cBhvr>
                                      <p:to>
                                        <p:strVal val="visible"/>
                                      </p:to>
                                    </p:set>
                                    <p:animEffect transition="in" filter="blinds(horizontal)">
                                      <p:cBhvr>
                                        <p:cTn id="7" dur="500"/>
                                        <p:tgtEl>
                                          <p:spTgt spid="278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5"/>
          <p:cNvSpPr>
            <a:spLocks noGrp="1"/>
          </p:cNvSpPr>
          <p:nvPr>
            <p:ph type="sldNum" sz="quarter" idx="12"/>
          </p:nvPr>
        </p:nvSpPr>
        <p:spPr>
          <a:noFill/>
        </p:spPr>
        <p:txBody>
          <a:bodyPr/>
          <a:lstStyle/>
          <a:p>
            <a:fld id="{35646F83-2B48-4773-A877-915554768934}" type="slidenum">
              <a:rPr lang="en-US" altLang="zh-CN" smtClean="0">
                <a:ea typeface="宋体" charset="-122"/>
              </a:rPr>
              <a:t>104</a:t>
            </a:fld>
            <a:endParaRPr lang="en-US" altLang="zh-CN" smtClean="0">
              <a:ea typeface="宋体" charset="-122"/>
            </a:endParaRPr>
          </a:p>
        </p:txBody>
      </p:sp>
      <p:sp>
        <p:nvSpPr>
          <p:cNvPr id="115714" name="Rectangle 2"/>
          <p:cNvSpPr>
            <a:spLocks noGrp="1" noChangeArrowheads="1"/>
          </p:cNvSpPr>
          <p:nvPr>
            <p:ph type="title"/>
          </p:nvPr>
        </p:nvSpPr>
        <p:spPr>
          <a:xfrm>
            <a:off x="2122488" y="236538"/>
            <a:ext cx="3309937" cy="430212"/>
          </a:xfrm>
        </p:spPr>
        <p:txBody>
          <a:bodyPr/>
          <a:lstStyle/>
          <a:p>
            <a:pPr eaLnBrk="1" hangingPunct="1"/>
            <a:r>
              <a:rPr lang="en-US" altLang="zh-CN" sz="3200" b="1" i="0" smtClean="0">
                <a:solidFill>
                  <a:schemeClr val="tx1"/>
                </a:solidFill>
              </a:rPr>
              <a:t>3. </a:t>
            </a:r>
            <a:r>
              <a:rPr lang="zh-CN" altLang="en-US" sz="3200" b="1" i="0" smtClean="0">
                <a:solidFill>
                  <a:schemeClr val="tx1"/>
                </a:solidFill>
              </a:rPr>
              <a:t>中文编码</a:t>
            </a:r>
          </a:p>
        </p:txBody>
      </p:sp>
      <p:sp>
        <p:nvSpPr>
          <p:cNvPr id="115715" name="Text Box 3"/>
          <p:cNvSpPr txBox="1">
            <a:spLocks noChangeArrowheads="1"/>
          </p:cNvSpPr>
          <p:nvPr/>
        </p:nvSpPr>
        <p:spPr bwMode="auto">
          <a:xfrm>
            <a:off x="690563" y="1092200"/>
            <a:ext cx="7993062" cy="1187450"/>
          </a:xfrm>
          <a:prstGeom prst="rect">
            <a:avLst/>
          </a:prstGeom>
          <a:noFill/>
          <a:ln w="9525">
            <a:noFill/>
            <a:miter lim="800000"/>
          </a:ln>
        </p:spPr>
        <p:txBody>
          <a:bodyPr>
            <a:spAutoFit/>
          </a:bodyPr>
          <a:lstStyle/>
          <a:p>
            <a:r>
              <a:rPr lang="zh-CN" altLang="en-US" sz="2400" b="1">
                <a:solidFill>
                  <a:srgbClr val="000000"/>
                </a:solidFill>
                <a:latin typeface="楷体_GB2312" pitchFamily="49" charset="-122"/>
                <a:ea typeface="楷体_GB2312" pitchFamily="49" charset="-122"/>
              </a:rPr>
              <a:t>中文字符用二个字节表示，每个字节的最高位置</a:t>
            </a:r>
            <a:r>
              <a:rPr lang="en-US" altLang="zh-CN" sz="2400" b="1">
                <a:solidFill>
                  <a:srgbClr val="00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，余下的</a:t>
            </a:r>
            <a:r>
              <a:rPr lang="en-US" altLang="zh-CN" sz="2400" b="1">
                <a:solidFill>
                  <a:srgbClr val="000000"/>
                </a:solidFill>
                <a:latin typeface="楷体_GB2312" pitchFamily="49" charset="-122"/>
                <a:ea typeface="楷体_GB2312" pitchFamily="49" charset="-122"/>
              </a:rPr>
              <a:t>14</a:t>
            </a:r>
            <a:r>
              <a:rPr lang="zh-CN" altLang="en-US" sz="2400" b="1">
                <a:solidFill>
                  <a:srgbClr val="000000"/>
                </a:solidFill>
                <a:latin typeface="楷体_GB2312" pitchFamily="49" charset="-122"/>
                <a:ea typeface="楷体_GB2312" pitchFamily="49" charset="-122"/>
              </a:rPr>
              <a:t>位表示字符，构成汉字内码 </a:t>
            </a:r>
            <a:r>
              <a:rPr lang="en-US" altLang="zh-CN" sz="2400" b="1">
                <a:solidFill>
                  <a:srgbClr val="000000"/>
                </a:solidFill>
                <a:latin typeface="楷体_GB2312" pitchFamily="49" charset="-122"/>
                <a:ea typeface="楷体_GB2312" pitchFamily="49" charset="-122"/>
              </a:rPr>
              <a:t>(</a:t>
            </a:r>
            <a:r>
              <a:rPr kumimoji="0" lang="en-US" altLang="zh-CN" sz="2400" b="1">
                <a:solidFill>
                  <a:srgbClr val="000000"/>
                </a:solidFill>
                <a:latin typeface="楷体_GB2312" pitchFamily="49" charset="-122"/>
                <a:ea typeface="楷体_GB2312" pitchFamily="49" charset="-122"/>
              </a:rPr>
              <a:t>GB2312-80</a:t>
            </a:r>
            <a:r>
              <a:rPr lang="en-US" altLang="zh-CN" sz="2400" b="1">
                <a:solidFill>
                  <a:srgbClr val="000000"/>
                </a:solidFill>
                <a:latin typeface="楷体_GB2312" pitchFamily="49" charset="-122"/>
                <a:ea typeface="楷体_GB2312" pitchFamily="49" charset="-122"/>
              </a:rPr>
              <a:t>)</a:t>
            </a:r>
            <a:r>
              <a:rPr lang="zh-CN" altLang="en-US" sz="2400" b="1">
                <a:solidFill>
                  <a:srgbClr val="000000"/>
                </a:solidFill>
                <a:latin typeface="楷体_GB2312" pitchFamily="49" charset="-122"/>
                <a:ea typeface="楷体_GB2312" pitchFamily="49" charset="-122"/>
              </a:rPr>
              <a:t>。汉字内码 是对汉字的唯一标识。</a:t>
            </a:r>
          </a:p>
        </p:txBody>
      </p:sp>
      <p:sp>
        <p:nvSpPr>
          <p:cNvPr id="275460" name="Text Box 4"/>
          <p:cNvSpPr txBox="1">
            <a:spLocks noChangeArrowheads="1"/>
          </p:cNvSpPr>
          <p:nvPr/>
        </p:nvSpPr>
        <p:spPr bwMode="auto">
          <a:xfrm>
            <a:off x="833438" y="2346325"/>
            <a:ext cx="7472362"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汉字输入码</a:t>
            </a:r>
            <a:r>
              <a:rPr lang="zh-CN" altLang="en-US" sz="2200" b="1" i="1">
                <a:solidFill>
                  <a:srgbClr val="000000"/>
                </a:solidFill>
              </a:rPr>
              <a:t>   </a:t>
            </a:r>
            <a:r>
              <a:rPr lang="zh-CN" altLang="en-US" sz="2200" b="1">
                <a:solidFill>
                  <a:srgbClr val="000000"/>
                </a:solidFill>
                <a:ea typeface="楷体_GB2312" pitchFamily="49" charset="-122"/>
              </a:rPr>
              <a:t>各种输入法所采用的汉字编码统称为输入码</a:t>
            </a:r>
            <a:r>
              <a:rPr lang="zh-CN" altLang="en-US" sz="2200" b="1">
                <a:solidFill>
                  <a:srgbClr val="000000"/>
                </a:solidFill>
              </a:rPr>
              <a:t> </a:t>
            </a:r>
          </a:p>
        </p:txBody>
      </p:sp>
      <p:sp>
        <p:nvSpPr>
          <p:cNvPr id="275461" name="Text Box 5"/>
          <p:cNvSpPr txBox="1">
            <a:spLocks noChangeArrowheads="1"/>
          </p:cNvSpPr>
          <p:nvPr/>
        </p:nvSpPr>
        <p:spPr bwMode="auto">
          <a:xfrm>
            <a:off x="838200" y="2819400"/>
            <a:ext cx="7620000"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汉字内码</a:t>
            </a:r>
            <a:r>
              <a:rPr lang="zh-CN" altLang="en-US" sz="2200" b="1">
                <a:solidFill>
                  <a:schemeClr val="tx2"/>
                </a:solidFill>
              </a:rPr>
              <a:t>       </a:t>
            </a:r>
            <a:r>
              <a:rPr lang="zh-CN" altLang="en-US" sz="2200" b="1">
                <a:solidFill>
                  <a:srgbClr val="000000"/>
                </a:solidFill>
                <a:ea typeface="楷体_GB2312" pitchFamily="49" charset="-122"/>
              </a:rPr>
              <a:t>输入的汉字在机器中必须转换为统一的机内码</a:t>
            </a:r>
          </a:p>
        </p:txBody>
      </p:sp>
      <p:sp>
        <p:nvSpPr>
          <p:cNvPr id="275462" name="Text Box 6"/>
          <p:cNvSpPr txBox="1">
            <a:spLocks noChangeArrowheads="1"/>
          </p:cNvSpPr>
          <p:nvPr/>
        </p:nvSpPr>
        <p:spPr bwMode="auto">
          <a:xfrm>
            <a:off x="838200" y="3352800"/>
            <a:ext cx="6553200"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汉字输出码</a:t>
            </a:r>
            <a:r>
              <a:rPr lang="zh-CN" altLang="en-US" sz="2200" b="1" i="1">
                <a:solidFill>
                  <a:srgbClr val="000000"/>
                </a:solidFill>
              </a:rPr>
              <a:t>  </a:t>
            </a:r>
            <a:r>
              <a:rPr lang="zh-CN" altLang="en-US" sz="2200" b="1">
                <a:solidFill>
                  <a:srgbClr val="000000"/>
                </a:solidFill>
              </a:rPr>
              <a:t> </a:t>
            </a:r>
            <a:r>
              <a:rPr lang="zh-CN" altLang="en-US" sz="2200" b="1">
                <a:solidFill>
                  <a:srgbClr val="000000"/>
                </a:solidFill>
                <a:ea typeface="楷体_GB2312" pitchFamily="49" charset="-122"/>
              </a:rPr>
              <a:t>用于输出汉字字型的点阵编码</a:t>
            </a:r>
            <a:r>
              <a:rPr lang="zh-CN" altLang="en-US" sz="2200" b="1">
                <a:solidFill>
                  <a:srgbClr val="000000"/>
                </a:solidFill>
              </a:rPr>
              <a:t> </a:t>
            </a:r>
          </a:p>
        </p:txBody>
      </p:sp>
      <p:pic>
        <p:nvPicPr>
          <p:cNvPr id="275463" name="Picture 7" descr="汉字编码"/>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5068888" y="4070350"/>
            <a:ext cx="2952750" cy="2787650"/>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2739027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5461"/>
                                        </p:tgtEl>
                                        <p:attrNameLst>
                                          <p:attrName>style.visibility</p:attrName>
                                        </p:attrNameLst>
                                      </p:cBhvr>
                                      <p:to>
                                        <p:strVal val="visible"/>
                                      </p:to>
                                    </p:set>
                                    <p:animEffect transition="in" filter="wipe(left)">
                                      <p:cBhvr>
                                        <p:cTn id="11" dur="500"/>
                                        <p:tgtEl>
                                          <p:spTgt spid="2754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5462"/>
                                        </p:tgtEl>
                                        <p:attrNameLst>
                                          <p:attrName>style.visibility</p:attrName>
                                        </p:attrNameLst>
                                      </p:cBhvr>
                                      <p:to>
                                        <p:strVal val="visible"/>
                                      </p:to>
                                    </p:set>
                                    <p:animEffect transition="in" filter="wipe(left)">
                                      <p:cBhvr>
                                        <p:cTn id="16" dur="500"/>
                                        <p:tgtEl>
                                          <p:spTgt spid="275462"/>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275463"/>
                                        </p:tgtEl>
                                        <p:attrNameLst>
                                          <p:attrName>style.visibility</p:attrName>
                                        </p:attrNameLst>
                                      </p:cBhvr>
                                      <p:to>
                                        <p:strVal val="visible"/>
                                      </p:to>
                                    </p:set>
                                    <p:animEffect transition="in" filter="dissolve">
                                      <p:cBhvr>
                                        <p:cTn id="20" dur="500"/>
                                        <p:tgtEl>
                                          <p:spTgt spid="275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autoUpdateAnimBg="0"/>
      <p:bldP spid="275461" grpId="0" autoUpdateAnimBg="0"/>
      <p:bldP spid="275462"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5"/>
          <p:cNvSpPr>
            <a:spLocks noGrp="1"/>
          </p:cNvSpPr>
          <p:nvPr>
            <p:ph type="sldNum" sz="quarter" idx="12"/>
          </p:nvPr>
        </p:nvSpPr>
        <p:spPr>
          <a:noFill/>
        </p:spPr>
        <p:txBody>
          <a:bodyPr/>
          <a:lstStyle/>
          <a:p>
            <a:fld id="{35646F83-2B48-4773-A877-915554768934}" type="slidenum">
              <a:rPr lang="en-US" altLang="zh-CN" smtClean="0">
                <a:ea typeface="宋体" charset="-122"/>
              </a:rPr>
              <a:t>105</a:t>
            </a:fld>
            <a:endParaRPr lang="en-US" altLang="zh-CN" smtClean="0">
              <a:ea typeface="宋体" charset="-122"/>
            </a:endParaRPr>
          </a:p>
        </p:txBody>
      </p:sp>
      <p:sp>
        <p:nvSpPr>
          <p:cNvPr id="115714" name="Rectangle 2"/>
          <p:cNvSpPr>
            <a:spLocks noGrp="1" noChangeArrowheads="1"/>
          </p:cNvSpPr>
          <p:nvPr>
            <p:ph type="title"/>
          </p:nvPr>
        </p:nvSpPr>
        <p:spPr>
          <a:xfrm>
            <a:off x="2122488" y="236538"/>
            <a:ext cx="3309937" cy="430212"/>
          </a:xfrm>
        </p:spPr>
        <p:txBody>
          <a:bodyPr/>
          <a:lstStyle/>
          <a:p>
            <a:pPr eaLnBrk="1" hangingPunct="1"/>
            <a:r>
              <a:rPr lang="zh-CN" altLang="en-US" sz="3200" b="1" i="0" dirty="0" smtClean="0">
                <a:solidFill>
                  <a:schemeClr val="tx1"/>
                </a:solidFill>
              </a:rPr>
              <a:t>问题</a:t>
            </a:r>
          </a:p>
        </p:txBody>
      </p:sp>
      <p:sp>
        <p:nvSpPr>
          <p:cNvPr id="115715" name="Text Box 3"/>
          <p:cNvSpPr txBox="1">
            <a:spLocks noChangeArrowheads="1"/>
          </p:cNvSpPr>
          <p:nvPr/>
        </p:nvSpPr>
        <p:spPr bwMode="auto">
          <a:xfrm>
            <a:off x="690563" y="1092200"/>
            <a:ext cx="7993062" cy="1938992"/>
          </a:xfrm>
          <a:prstGeom prst="rect">
            <a:avLst/>
          </a:prstGeom>
          <a:noFill/>
          <a:ln w="9525">
            <a:noFill/>
            <a:miter lim="800000"/>
          </a:ln>
        </p:spPr>
        <p:txBody>
          <a:bodyPr>
            <a:spAutoFit/>
          </a:bodyPr>
          <a:lstStyle/>
          <a:p>
            <a:r>
              <a:rPr lang="en-US" altLang="zh-CN" sz="2400" b="1" dirty="0" smtClean="0">
                <a:solidFill>
                  <a:srgbClr val="000000"/>
                </a:solidFill>
                <a:latin typeface="楷体_GB2312" pitchFamily="49" charset="-122"/>
                <a:ea typeface="楷体_GB2312" pitchFamily="49" charset="-122"/>
              </a:rPr>
              <a:t>1.</a:t>
            </a:r>
            <a:r>
              <a:rPr lang="zh-CN" altLang="en-US" sz="2400" b="1" dirty="0" smtClean="0">
                <a:solidFill>
                  <a:srgbClr val="000000"/>
                </a:solidFill>
                <a:latin typeface="楷体_GB2312" pitchFamily="49" charset="-122"/>
                <a:ea typeface="楷体_GB2312" pitchFamily="49" charset="-122"/>
              </a:rPr>
              <a:t>辨析概念</a:t>
            </a:r>
            <a:endParaRPr lang="en-US" altLang="zh-CN" sz="2400" b="1" dirty="0" smtClean="0">
              <a:solidFill>
                <a:srgbClr val="000000"/>
              </a:solidFill>
              <a:latin typeface="楷体_GB2312" pitchFamily="49" charset="-122"/>
              <a:ea typeface="楷体_GB2312" pitchFamily="49" charset="-122"/>
            </a:endParaRPr>
          </a:p>
          <a:p>
            <a:r>
              <a:rPr lang="zh-CN" altLang="en-US" sz="2400" b="1" dirty="0" smtClean="0">
                <a:solidFill>
                  <a:srgbClr val="000000"/>
                </a:solidFill>
                <a:latin typeface="楷体_GB2312" pitchFamily="49" charset="-122"/>
                <a:ea typeface="楷体_GB2312" pitchFamily="49" charset="-122"/>
              </a:rPr>
              <a:t>字长，主频，外频，倍频系数，总线频率，数据传输带宽，缓存</a:t>
            </a:r>
            <a:endParaRPr lang="en-US" altLang="zh-CN" sz="2400" b="1" dirty="0" smtClean="0">
              <a:solidFill>
                <a:srgbClr val="000000"/>
              </a:solidFill>
              <a:latin typeface="楷体_GB2312" pitchFamily="49" charset="-122"/>
              <a:ea typeface="楷体_GB2312" pitchFamily="49" charset="-122"/>
            </a:endParaRPr>
          </a:p>
          <a:p>
            <a:r>
              <a:rPr lang="en-US" altLang="zh-CN" sz="2400" b="1" dirty="0" smtClean="0">
                <a:solidFill>
                  <a:srgbClr val="000000"/>
                </a:solidFill>
                <a:latin typeface="楷体_GB2312" pitchFamily="49" charset="-122"/>
                <a:ea typeface="楷体_GB2312" pitchFamily="49" charset="-122"/>
              </a:rPr>
              <a:t>2.</a:t>
            </a:r>
            <a:r>
              <a:rPr lang="zh-CN" altLang="en-US" sz="2400" b="1" dirty="0" smtClean="0">
                <a:solidFill>
                  <a:srgbClr val="000000"/>
                </a:solidFill>
                <a:latin typeface="楷体_GB2312" pitchFamily="49" charset="-122"/>
                <a:ea typeface="楷体_GB2312" pitchFamily="49" charset="-122"/>
              </a:rPr>
              <a:t>总线分类和作用</a:t>
            </a:r>
            <a:endParaRPr lang="en-US" altLang="zh-CN" sz="2400" b="1" dirty="0" smtClean="0">
              <a:solidFill>
                <a:srgbClr val="000000"/>
              </a:solidFill>
              <a:latin typeface="楷体_GB2312" pitchFamily="49" charset="-122"/>
              <a:ea typeface="楷体_GB2312" pitchFamily="49" charset="-122"/>
            </a:endParaRPr>
          </a:p>
          <a:p>
            <a:endParaRPr lang="zh-CN" altLang="en-US" sz="2400" b="1" dirty="0">
              <a:solidFill>
                <a:srgbClr val="000000"/>
              </a:solidFill>
              <a:latin typeface="楷体_GB2312" pitchFamily="49" charset="-122"/>
              <a:ea typeface="楷体_GB2312" pitchFamily="49" charset="-122"/>
            </a:endParaRPr>
          </a:p>
        </p:txBody>
      </p:sp>
      <p:sp>
        <p:nvSpPr>
          <p:cNvPr id="275460" name="Text Box 4"/>
          <p:cNvSpPr txBox="1">
            <a:spLocks noChangeArrowheads="1"/>
          </p:cNvSpPr>
          <p:nvPr/>
        </p:nvSpPr>
        <p:spPr bwMode="auto">
          <a:xfrm>
            <a:off x="731095" y="2907501"/>
            <a:ext cx="7472362" cy="461665"/>
          </a:xfrm>
          <a:prstGeom prst="rect">
            <a:avLst/>
          </a:prstGeom>
          <a:noFill/>
          <a:ln w="9525">
            <a:noFill/>
            <a:miter lim="800000"/>
          </a:ln>
        </p:spPr>
        <p:txBody>
          <a:bodyPr>
            <a:spAutoFit/>
          </a:bodyPr>
          <a:lstStyle/>
          <a:p>
            <a:pPr>
              <a:spcBef>
                <a:spcPct val="50000"/>
              </a:spcBef>
            </a:pPr>
            <a:r>
              <a:rPr lang="en-US" altLang="zh-CN" sz="2400" b="1" dirty="0" smtClean="0">
                <a:solidFill>
                  <a:srgbClr val="000000"/>
                </a:solidFill>
                <a:latin typeface="楷体_GB2312" panose="02010609030101010101" pitchFamily="49" charset="-122"/>
                <a:ea typeface="楷体_GB2312" panose="02010609030101010101" pitchFamily="49" charset="-122"/>
              </a:rPr>
              <a:t>3.</a:t>
            </a:r>
            <a:r>
              <a:rPr lang="zh-CN" altLang="en-US" sz="2400" b="1" dirty="0" smtClean="0">
                <a:solidFill>
                  <a:srgbClr val="000000"/>
                </a:solidFill>
                <a:latin typeface="楷体_GB2312" panose="02010609030101010101" pitchFamily="49" charset="-122"/>
                <a:ea typeface="楷体_GB2312" panose="02010609030101010101" pitchFamily="49" charset="-122"/>
              </a:rPr>
              <a:t>微型计算机的组成</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1433753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dirty="0" smtClean="0"/>
              <a:t>引言</a:t>
            </a:r>
          </a:p>
        </p:txBody>
      </p:sp>
      <p:sp>
        <p:nvSpPr>
          <p:cNvPr id="15363" name="Rectangle 3"/>
          <p:cNvSpPr>
            <a:spLocks noGrp="1" noChangeArrowheads="1"/>
          </p:cNvSpPr>
          <p:nvPr>
            <p:ph type="body" idx="1"/>
          </p:nvPr>
        </p:nvSpPr>
        <p:spPr>
          <a:xfrm>
            <a:off x="651745" y="1198167"/>
            <a:ext cx="7958138" cy="4717003"/>
          </a:xfrm>
        </p:spPr>
        <p:txBody>
          <a:bodyPr/>
          <a:lstStyle/>
          <a:p>
            <a:pPr eaLnBrk="1" hangingPunct="1">
              <a:lnSpc>
                <a:spcPct val="100000"/>
              </a:lnSpc>
              <a:buFont typeface="Wingdings" panose="05000000000000000000" pitchFamily="2" charset="2"/>
              <a:buNone/>
            </a:pPr>
            <a:r>
              <a:rPr lang="zh-CN" altLang="en-US" dirty="0" smtClean="0"/>
              <a:t>微处理器（</a:t>
            </a:r>
            <a:r>
              <a:rPr lang="en-US" altLang="zh-CN" dirty="0" smtClean="0"/>
              <a:t>CPU</a:t>
            </a:r>
            <a:r>
              <a:rPr lang="zh-CN" altLang="en-US" dirty="0" smtClean="0"/>
              <a:t>）的性能指标：</a:t>
            </a:r>
          </a:p>
          <a:p>
            <a:pPr eaLnBrk="1" hangingPunct="1">
              <a:lnSpc>
                <a:spcPct val="100000"/>
              </a:lnSpc>
              <a:buFont typeface="Wingdings" panose="05000000000000000000" pitchFamily="2" charset="2"/>
              <a:buNone/>
            </a:pPr>
            <a:r>
              <a:rPr lang="en-US" altLang="zh-CN" b="1" dirty="0" smtClean="0">
                <a:solidFill>
                  <a:srgbClr val="CC3300"/>
                </a:solidFill>
              </a:rPr>
              <a:t>1.</a:t>
            </a:r>
            <a:r>
              <a:rPr lang="zh-CN" altLang="en-US" b="1" dirty="0" smtClean="0">
                <a:solidFill>
                  <a:srgbClr val="CC3300"/>
                </a:solidFill>
              </a:rPr>
              <a:t>字长</a:t>
            </a:r>
            <a:r>
              <a:rPr lang="zh-CN" altLang="en-US" dirty="0" smtClean="0"/>
              <a:t>   </a:t>
            </a:r>
            <a:r>
              <a:rPr lang="en-US" altLang="zh-CN" b="1" dirty="0" smtClean="0">
                <a:solidFill>
                  <a:srgbClr val="669900"/>
                </a:solidFill>
              </a:rPr>
              <a:t>CPU</a:t>
            </a:r>
            <a:r>
              <a:rPr lang="zh-CN" altLang="en-US" b="1" dirty="0" smtClean="0">
                <a:solidFill>
                  <a:srgbClr val="669900"/>
                </a:solidFill>
              </a:rPr>
              <a:t>能够同时处理的数据位数</a:t>
            </a:r>
            <a:r>
              <a:rPr lang="zh-CN" altLang="en-US" dirty="0" smtClean="0"/>
              <a:t>，也称为数据宽度。能够衡量</a:t>
            </a:r>
          </a:p>
          <a:p>
            <a:pPr eaLnBrk="1" hangingPunct="1">
              <a:lnSpc>
                <a:spcPct val="100000"/>
              </a:lnSpc>
              <a:buFont typeface="Wingdings" panose="05000000000000000000" pitchFamily="2" charset="2"/>
              <a:buNone/>
            </a:pPr>
            <a:r>
              <a:rPr lang="en-US" altLang="zh-CN" dirty="0" smtClean="0"/>
              <a:t>CPU</a:t>
            </a:r>
            <a:r>
              <a:rPr lang="zh-CN" altLang="en-US" dirty="0" smtClean="0"/>
              <a:t>计算能力和集成度。</a:t>
            </a:r>
          </a:p>
          <a:p>
            <a:pPr eaLnBrk="1" hangingPunct="1">
              <a:lnSpc>
                <a:spcPct val="100000"/>
              </a:lnSpc>
              <a:buFont typeface="Wingdings" panose="05000000000000000000" pitchFamily="2" charset="2"/>
              <a:buNone/>
            </a:pPr>
            <a:r>
              <a:rPr lang="en-US" altLang="zh-CN" dirty="0" smtClean="0"/>
              <a:t>Intel</a:t>
            </a:r>
            <a:r>
              <a:rPr lang="zh-CN" altLang="en-US" dirty="0" smtClean="0"/>
              <a:t>系列    </a:t>
            </a:r>
            <a:r>
              <a:rPr lang="en-US" altLang="zh-CN" dirty="0" smtClean="0"/>
              <a:t>8086/8088/80286   16</a:t>
            </a:r>
            <a:r>
              <a:rPr lang="zh-CN" altLang="en-US" dirty="0" smtClean="0"/>
              <a:t>位字长</a:t>
            </a:r>
          </a:p>
          <a:p>
            <a:pPr eaLnBrk="1" hangingPunct="1">
              <a:lnSpc>
                <a:spcPct val="100000"/>
              </a:lnSpc>
              <a:buFont typeface="Wingdings" panose="05000000000000000000" pitchFamily="2" charset="2"/>
              <a:buNone/>
            </a:pPr>
            <a:r>
              <a:rPr lang="zh-CN" altLang="en-US" dirty="0" smtClean="0"/>
              <a:t>                 </a:t>
            </a:r>
            <a:r>
              <a:rPr lang="en-US" altLang="zh-CN" dirty="0" smtClean="0"/>
              <a:t>80386/80486/Pentium   32</a:t>
            </a:r>
            <a:r>
              <a:rPr lang="zh-CN" altLang="en-US" dirty="0" smtClean="0"/>
              <a:t>位字长</a:t>
            </a:r>
          </a:p>
          <a:p>
            <a:pPr eaLnBrk="1" hangingPunct="1">
              <a:lnSpc>
                <a:spcPct val="100000"/>
              </a:lnSpc>
              <a:buFont typeface="Wingdings" panose="05000000000000000000" pitchFamily="2" charset="2"/>
              <a:buNone/>
            </a:pPr>
            <a:r>
              <a:rPr lang="zh-CN" altLang="en-US" dirty="0" smtClean="0"/>
              <a:t>                                      </a:t>
            </a:r>
            <a:r>
              <a:rPr lang="en-US" altLang="zh-CN" dirty="0" smtClean="0"/>
              <a:t>Itanium   64</a:t>
            </a:r>
            <a:r>
              <a:rPr lang="zh-CN" altLang="en-US" dirty="0" smtClean="0"/>
              <a:t>位字长</a:t>
            </a:r>
          </a:p>
          <a:p>
            <a:pPr eaLnBrk="1" hangingPunct="1">
              <a:lnSpc>
                <a:spcPct val="100000"/>
              </a:lnSpc>
              <a:buFont typeface="Wingdings" panose="05000000000000000000" pitchFamily="2" charset="2"/>
              <a:buNone/>
            </a:pPr>
            <a:r>
              <a:rPr lang="en-US" altLang="zh-CN" b="1" dirty="0" smtClean="0">
                <a:solidFill>
                  <a:srgbClr val="CC3300"/>
                </a:solidFill>
              </a:rPr>
              <a:t>2.</a:t>
            </a:r>
            <a:r>
              <a:rPr lang="zh-CN" altLang="en-US" b="1" dirty="0" smtClean="0">
                <a:solidFill>
                  <a:srgbClr val="CC3300"/>
                </a:solidFill>
              </a:rPr>
              <a:t>主频</a:t>
            </a:r>
            <a:r>
              <a:rPr lang="zh-CN" altLang="en-US" dirty="0" smtClean="0"/>
              <a:t>   即</a:t>
            </a:r>
            <a:r>
              <a:rPr lang="en-US" altLang="zh-CN" dirty="0" smtClean="0"/>
              <a:t>CPU</a:t>
            </a:r>
            <a:r>
              <a:rPr lang="zh-CN" altLang="en-US" dirty="0" smtClean="0"/>
              <a:t>的时钟频率。</a:t>
            </a:r>
            <a:r>
              <a:rPr lang="en-US" altLang="zh-CN" dirty="0" smtClean="0"/>
              <a:t>CPU</a:t>
            </a:r>
            <a:r>
              <a:rPr lang="zh-CN" altLang="en-US" dirty="0" smtClean="0"/>
              <a:t>的运算速度的决定要素之一。</a:t>
            </a:r>
          </a:p>
          <a:p>
            <a:pPr eaLnBrk="1" hangingPunct="1">
              <a:lnSpc>
                <a:spcPct val="100000"/>
              </a:lnSpc>
              <a:buFont typeface="Wingdings" panose="05000000000000000000" pitchFamily="2" charset="2"/>
              <a:buNone/>
            </a:pPr>
            <a:r>
              <a:rPr lang="zh-CN" altLang="en-US" dirty="0" smtClean="0"/>
              <a:t>            </a:t>
            </a:r>
            <a:r>
              <a:rPr lang="en-US" altLang="zh-CN" dirty="0" smtClean="0"/>
              <a:t>8086/</a:t>
            </a:r>
            <a:r>
              <a:rPr lang="en-US" altLang="zh-CN" dirty="0" err="1" smtClean="0"/>
              <a:t>10MHZ</a:t>
            </a:r>
            <a:r>
              <a:rPr lang="en-US" altLang="zh-CN" dirty="0" smtClean="0"/>
              <a:t>    80286/</a:t>
            </a:r>
            <a:r>
              <a:rPr lang="en-US" altLang="zh-CN" dirty="0" err="1" smtClean="0"/>
              <a:t>20MHZ</a:t>
            </a:r>
            <a:r>
              <a:rPr lang="en-US" altLang="zh-CN" dirty="0" smtClean="0"/>
              <a:t>    </a:t>
            </a:r>
          </a:p>
          <a:p>
            <a:pPr eaLnBrk="1" hangingPunct="1">
              <a:lnSpc>
                <a:spcPct val="100000"/>
              </a:lnSpc>
              <a:buFont typeface="Wingdings" panose="05000000000000000000" pitchFamily="2" charset="2"/>
              <a:buNone/>
            </a:pPr>
            <a:r>
              <a:rPr lang="en-US" altLang="zh-CN" dirty="0" smtClean="0"/>
              <a:t>            Pentium/</a:t>
            </a:r>
            <a:r>
              <a:rPr lang="en-US" altLang="zh-CN" dirty="0" err="1" smtClean="0"/>
              <a:t>150MHZ</a:t>
            </a:r>
            <a:r>
              <a:rPr lang="en-US" altLang="zh-CN" dirty="0" smtClean="0"/>
              <a:t> Pentium IV/</a:t>
            </a:r>
            <a:r>
              <a:rPr lang="en-US" altLang="zh-CN" dirty="0" err="1" smtClean="0"/>
              <a:t>3.06GHZ</a:t>
            </a:r>
            <a:endParaRPr lang="en-US" altLang="zh-CN" dirty="0" smtClean="0"/>
          </a:p>
          <a:p>
            <a:pPr eaLnBrk="1" hangingPunct="1">
              <a:lnSpc>
                <a:spcPct val="100000"/>
              </a:lnSpc>
              <a:buFont typeface="Wingdings" panose="05000000000000000000" pitchFamily="2" charset="2"/>
              <a:buNone/>
            </a:pPr>
            <a:endParaRPr lang="en-US" altLang="zh-CN" dirty="0"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106</a:t>
            </a:fld>
            <a:endParaRPr lang="en-US" altLang="zh-CN" dirty="0"/>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0455" name="Group 247"/>
          <p:cNvGraphicFramePr>
            <a:graphicFrameLocks noGrp="1"/>
          </p:cNvGraphicFramePr>
          <p:nvPr>
            <p:ph type="tbl" idx="1"/>
          </p:nvPr>
        </p:nvGraphicFramePr>
        <p:xfrm>
          <a:off x="611188" y="981075"/>
          <a:ext cx="8001000" cy="5295900"/>
        </p:xfrm>
        <a:graphic>
          <a:graphicData uri="http://schemas.openxmlformats.org/drawingml/2006/table">
            <a:tbl>
              <a:tblPr/>
              <a:tblGrid>
                <a:gridCol w="909637">
                  <a:extLst>
                    <a:ext uri="{9D8B030D-6E8A-4147-A177-3AD203B41FA5}">
                      <a16:colId xmlns:a16="http://schemas.microsoft.com/office/drawing/2014/main" val="20000"/>
                    </a:ext>
                  </a:extLst>
                </a:gridCol>
                <a:gridCol w="1223963">
                  <a:extLst>
                    <a:ext uri="{9D8B030D-6E8A-4147-A177-3AD203B41FA5}">
                      <a16:colId xmlns:a16="http://schemas.microsoft.com/office/drawing/2014/main" val="20001"/>
                    </a:ext>
                  </a:extLst>
                </a:gridCol>
                <a:gridCol w="719137">
                  <a:extLst>
                    <a:ext uri="{9D8B030D-6E8A-4147-A177-3AD203B41FA5}">
                      <a16:colId xmlns:a16="http://schemas.microsoft.com/office/drawing/2014/main" val="20002"/>
                    </a:ext>
                  </a:extLst>
                </a:gridCol>
                <a:gridCol w="1223963">
                  <a:extLst>
                    <a:ext uri="{9D8B030D-6E8A-4147-A177-3AD203B41FA5}">
                      <a16:colId xmlns:a16="http://schemas.microsoft.com/office/drawing/2014/main" val="20003"/>
                    </a:ext>
                  </a:extLst>
                </a:gridCol>
                <a:gridCol w="2305050">
                  <a:extLst>
                    <a:ext uri="{9D8B030D-6E8A-4147-A177-3AD203B41FA5}">
                      <a16:colId xmlns:a16="http://schemas.microsoft.com/office/drawing/2014/main" val="20004"/>
                    </a:ext>
                  </a:extLst>
                </a:gridCol>
                <a:gridCol w="1619250">
                  <a:extLst>
                    <a:ext uri="{9D8B030D-6E8A-4147-A177-3AD203B41FA5}">
                      <a16:colId xmlns:a16="http://schemas.microsoft.com/office/drawing/2014/main" val="20005"/>
                    </a:ext>
                  </a:extLst>
                </a:gridCol>
              </a:tblGrid>
              <a:tr h="653949">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时间</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系列</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字长</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集成度</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主频</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平均执行时间</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782">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1972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8008</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3500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200K</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20us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2054">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1976</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8085</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10000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4M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2us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17">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1978 </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8086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16</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&gt;20000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4~8M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0.5us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7283">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1982 </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80286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16</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13.4</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万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6MHz</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逐步提高到</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20MHz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0.2us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5696">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1985 </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80386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27.5</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万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12.5M</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，后提高到</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20M</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25M</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33M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0.1us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87283">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1989 </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80486</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120</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万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25MHz</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逐步提高到</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33MHz</a:t>
                      </a:r>
                      <a:r>
                        <a:rPr kumimoji="0" lang="zh-CN" altLang="en-US"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a:t>
                      </a: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50MHz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67">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1993 </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Pentium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310</a:t>
                      </a:r>
                      <a:r>
                        <a:rPr kumimoji="0" lang="zh-CN" altLang="en-US"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万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60MHZ</a:t>
                      </a:r>
                      <a:r>
                        <a:rPr kumimoji="0" lang="zh-CN" altLang="en-US"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和</a:t>
                      </a: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66MHZ</a:t>
                      </a:r>
                      <a:r>
                        <a:rPr kumimoji="0" lang="zh-CN" altLang="en-US"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，后提高到</a:t>
                      </a: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200MHZ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67">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2000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Pentium IV</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32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4200</a:t>
                      </a:r>
                      <a:r>
                        <a:rPr kumimoji="0" lang="zh-CN" altLang="en-US" sz="1800" b="0" i="0" u="none" strike="noStrike" cap="none" normalizeH="0" baseline="0" smtClean="0">
                          <a:ln>
                            <a:noFill/>
                          </a:ln>
                          <a:solidFill>
                            <a:srgbClr val="000000"/>
                          </a:solidFill>
                          <a:effectLst/>
                          <a:latin typeface="Batang" panose="02030600000101010101" pitchFamily="18" charset="-127"/>
                          <a:ea typeface="宋体" panose="02010600030101010101" pitchFamily="2" charset="-122"/>
                        </a:rPr>
                        <a:t>万</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rPr>
                        <a:t>2.4G</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chemeClr val="tx1"/>
                          </a:solidFill>
                          <a:latin typeface="Batang" panose="02030600000101010101" pitchFamily="18" charset="-127"/>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chemeClr val="tx1"/>
                          </a:solidFill>
                          <a:latin typeface="Batang" panose="02030600000101010101" pitchFamily="18" charset="-127"/>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Batang" panose="02030600000101010101" pitchFamily="18" charset="-127"/>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灯片编号占位符 1"/>
          <p:cNvSpPr>
            <a:spLocks noGrp="1"/>
          </p:cNvSpPr>
          <p:nvPr>
            <p:ph type="sldNum" sz="quarter" idx="12"/>
          </p:nvPr>
        </p:nvSpPr>
        <p:spPr>
          <a:xfrm>
            <a:off x="6553200" y="6245225"/>
            <a:ext cx="1981200" cy="476250"/>
          </a:xfrm>
        </p:spPr>
        <p:txBody>
          <a:bodyPr/>
          <a:lstStyle/>
          <a:p>
            <a:pPr>
              <a:defRPr/>
            </a:pPr>
            <a:fld id="{5DC4260F-89BD-4499-8FBA-51F81E81791D}" type="slidenum">
              <a:rPr lang="en-US" altLang="zh-CN" smtClean="0"/>
              <a:pPr>
                <a:defRPr/>
              </a:pPr>
              <a:t>107</a:t>
            </a:fld>
            <a:endParaRPr lang="en-US" altLang="zh-CN"/>
          </a:p>
        </p:txBody>
      </p:sp>
    </p:spTree>
    <p:extLst>
      <p:ext uri="{BB962C8B-B14F-4D97-AF65-F5344CB8AC3E}">
        <p14:creationId xmlns:p14="http://schemas.microsoft.com/office/powerpoint/2010/main" val="563372578"/>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2.1 16</a:t>
            </a:r>
            <a:r>
              <a:rPr lang="zh-CN" altLang="en-US" smtClean="0"/>
              <a:t>位微处理器</a:t>
            </a:r>
            <a:r>
              <a:rPr lang="en-US" altLang="zh-CN" smtClean="0"/>
              <a:t>8086</a:t>
            </a:r>
          </a:p>
        </p:txBody>
      </p:sp>
      <p:sp>
        <p:nvSpPr>
          <p:cNvPr id="35843" name="Rectangle 3"/>
          <p:cNvSpPr>
            <a:spLocks noGrp="1" noChangeArrowheads="1"/>
          </p:cNvSpPr>
          <p:nvPr>
            <p:ph type="body" idx="1"/>
          </p:nvPr>
        </p:nvSpPr>
        <p:spPr>
          <a:xfrm>
            <a:off x="563563" y="2205038"/>
            <a:ext cx="8001000" cy="4267200"/>
          </a:xfrm>
        </p:spPr>
        <p:txBody>
          <a:bodyPr/>
          <a:lstStyle/>
          <a:p>
            <a:pPr eaLnBrk="1" hangingPunct="1">
              <a:buFont typeface="Wingdings" panose="05000000000000000000" pitchFamily="2" charset="2"/>
              <a:buNone/>
            </a:pPr>
            <a:r>
              <a:rPr lang="en-US" altLang="zh-CN" dirty="0" smtClean="0"/>
              <a:t>2.1.1 8086</a:t>
            </a:r>
            <a:r>
              <a:rPr lang="zh-CN" altLang="en-US" dirty="0" smtClean="0"/>
              <a:t>的编程结构</a:t>
            </a:r>
          </a:p>
          <a:p>
            <a:pPr eaLnBrk="1" hangingPunct="1">
              <a:spcBef>
                <a:spcPct val="50000"/>
              </a:spcBef>
              <a:buFont typeface="Wingdings" panose="05000000000000000000" pitchFamily="2" charset="2"/>
              <a:buNone/>
            </a:pPr>
            <a:r>
              <a:rPr kumimoji="1" lang="en-US" altLang="zh-CN" b="1" dirty="0" smtClean="0"/>
              <a:t>8086</a:t>
            </a:r>
            <a:r>
              <a:rPr kumimoji="1" lang="zh-CN" altLang="en-US" b="1" dirty="0" smtClean="0"/>
              <a:t>：</a:t>
            </a:r>
            <a:r>
              <a:rPr kumimoji="1" lang="en-US" altLang="zh-CN" b="1" dirty="0" smtClean="0">
                <a:solidFill>
                  <a:srgbClr val="008000"/>
                </a:solidFill>
              </a:rPr>
              <a:t>Intel</a:t>
            </a:r>
            <a:r>
              <a:rPr kumimoji="1" lang="zh-CN" altLang="en-US" b="1" dirty="0" smtClean="0">
                <a:solidFill>
                  <a:srgbClr val="008000"/>
                </a:solidFill>
              </a:rPr>
              <a:t>系列的</a:t>
            </a:r>
            <a:r>
              <a:rPr kumimoji="1" lang="en-US" altLang="zh-CN" b="1" dirty="0" smtClean="0">
                <a:solidFill>
                  <a:srgbClr val="008000"/>
                </a:solidFill>
              </a:rPr>
              <a:t>16</a:t>
            </a:r>
            <a:r>
              <a:rPr kumimoji="1" lang="zh-CN" altLang="en-US" b="1" dirty="0" smtClean="0">
                <a:solidFill>
                  <a:srgbClr val="008000"/>
                </a:solidFill>
              </a:rPr>
              <a:t>位微处理器，</a:t>
            </a:r>
            <a:r>
              <a:rPr kumimoji="1" lang="en-US" altLang="zh-CN" b="1" dirty="0" smtClean="0">
                <a:solidFill>
                  <a:srgbClr val="008000"/>
                </a:solidFill>
              </a:rPr>
              <a:t>16</a:t>
            </a:r>
            <a:r>
              <a:rPr kumimoji="1" lang="zh-CN" altLang="en-US" b="1" dirty="0" smtClean="0">
                <a:solidFill>
                  <a:srgbClr val="008000"/>
                </a:solidFill>
              </a:rPr>
              <a:t>条数据线、</a:t>
            </a:r>
            <a:r>
              <a:rPr kumimoji="1" lang="en-US" altLang="zh-CN" b="1" dirty="0" smtClean="0">
                <a:solidFill>
                  <a:srgbClr val="008000"/>
                </a:solidFill>
              </a:rPr>
              <a:t>20</a:t>
            </a:r>
            <a:r>
              <a:rPr kumimoji="1" lang="zh-CN" altLang="en-US" b="1" dirty="0" smtClean="0">
                <a:solidFill>
                  <a:srgbClr val="008000"/>
                </a:solidFill>
              </a:rPr>
              <a:t>条地址线，</a:t>
            </a:r>
          </a:p>
          <a:p>
            <a:pPr eaLnBrk="1" hangingPunct="1">
              <a:spcBef>
                <a:spcPct val="50000"/>
              </a:spcBef>
              <a:buFont typeface="Wingdings" panose="05000000000000000000" pitchFamily="2" charset="2"/>
              <a:buNone/>
            </a:pPr>
            <a:r>
              <a:rPr kumimoji="1" lang="zh-CN" altLang="en-US" b="1" dirty="0" smtClean="0">
                <a:solidFill>
                  <a:srgbClr val="008000"/>
                </a:solidFill>
              </a:rPr>
              <a:t>可寻址地址范围</a:t>
            </a:r>
            <a:r>
              <a:rPr kumimoji="1" lang="en-US" altLang="zh-CN" b="1" dirty="0" smtClean="0">
                <a:solidFill>
                  <a:srgbClr val="008000"/>
                </a:solidFill>
              </a:rPr>
              <a:t>2</a:t>
            </a:r>
            <a:r>
              <a:rPr kumimoji="1" lang="en-US" altLang="zh-CN" b="1" baseline="30000" dirty="0" smtClean="0">
                <a:solidFill>
                  <a:srgbClr val="008000"/>
                </a:solidFill>
              </a:rPr>
              <a:t>20</a:t>
            </a:r>
            <a:r>
              <a:rPr kumimoji="1" lang="en-US" altLang="zh-CN" b="1" dirty="0" smtClean="0">
                <a:solidFill>
                  <a:srgbClr val="008000"/>
                </a:solidFill>
              </a:rPr>
              <a:t>=</a:t>
            </a:r>
            <a:r>
              <a:rPr kumimoji="1" lang="en-US" altLang="zh-CN" b="1" dirty="0" err="1" smtClean="0">
                <a:solidFill>
                  <a:srgbClr val="008000"/>
                </a:solidFill>
              </a:rPr>
              <a:t>1MB</a:t>
            </a:r>
            <a:r>
              <a:rPr kumimoji="1" lang="zh-CN" altLang="en-US" b="1" dirty="0" smtClean="0">
                <a:solidFill>
                  <a:srgbClr val="008000"/>
                </a:solidFill>
              </a:rPr>
              <a:t>，</a:t>
            </a:r>
            <a:r>
              <a:rPr kumimoji="1" lang="en-US" altLang="zh-CN" b="1" dirty="0" smtClean="0">
                <a:solidFill>
                  <a:srgbClr val="008000"/>
                </a:solidFill>
              </a:rPr>
              <a:t>8086</a:t>
            </a:r>
            <a:r>
              <a:rPr kumimoji="1" lang="zh-CN" altLang="en-US" b="1" dirty="0" smtClean="0">
                <a:solidFill>
                  <a:srgbClr val="008000"/>
                </a:solidFill>
              </a:rPr>
              <a:t>工作时，只要一个 </a:t>
            </a:r>
            <a:r>
              <a:rPr kumimoji="1" lang="en-US" altLang="zh-CN" b="1" dirty="0" err="1" smtClean="0">
                <a:solidFill>
                  <a:srgbClr val="008000"/>
                </a:solidFill>
              </a:rPr>
              <a:t>5V</a:t>
            </a:r>
            <a:r>
              <a:rPr kumimoji="1" lang="en-US" altLang="zh-CN" b="1" dirty="0" smtClean="0">
                <a:solidFill>
                  <a:srgbClr val="008000"/>
                </a:solidFill>
              </a:rPr>
              <a:t> </a:t>
            </a:r>
            <a:r>
              <a:rPr kumimoji="1" lang="zh-CN" altLang="en-US" b="1" dirty="0" smtClean="0">
                <a:solidFill>
                  <a:srgbClr val="008000"/>
                </a:solidFill>
              </a:rPr>
              <a:t>电源和一</a:t>
            </a:r>
          </a:p>
          <a:p>
            <a:pPr eaLnBrk="1" hangingPunct="1">
              <a:spcBef>
                <a:spcPct val="50000"/>
              </a:spcBef>
              <a:buFont typeface="Wingdings" panose="05000000000000000000" pitchFamily="2" charset="2"/>
              <a:buNone/>
            </a:pPr>
            <a:r>
              <a:rPr kumimoji="1" lang="zh-CN" altLang="en-US" b="1" dirty="0" smtClean="0">
                <a:solidFill>
                  <a:srgbClr val="008000"/>
                </a:solidFill>
              </a:rPr>
              <a:t>个时钟，时钟频率为</a:t>
            </a:r>
            <a:r>
              <a:rPr kumimoji="1" lang="en-US" altLang="zh-CN" b="1" dirty="0" err="1" smtClean="0">
                <a:solidFill>
                  <a:srgbClr val="008000"/>
                </a:solidFill>
              </a:rPr>
              <a:t>5MHz</a:t>
            </a:r>
            <a:r>
              <a:rPr kumimoji="1" lang="en-US" altLang="zh-CN" b="1" dirty="0" smtClean="0">
                <a:solidFill>
                  <a:srgbClr val="008000"/>
                </a:solidFill>
              </a:rPr>
              <a:t> </a:t>
            </a:r>
            <a:r>
              <a:rPr kumimoji="1" lang="zh-CN" altLang="en-US" b="1" dirty="0" smtClean="0">
                <a:solidFill>
                  <a:srgbClr val="008000"/>
                </a:solidFill>
              </a:rPr>
              <a:t>。</a:t>
            </a:r>
          </a:p>
          <a:p>
            <a:pPr eaLnBrk="1" hangingPunct="1">
              <a:spcBef>
                <a:spcPct val="50000"/>
              </a:spcBef>
              <a:buFont typeface="Wingdings" panose="05000000000000000000" pitchFamily="2" charset="2"/>
              <a:buNone/>
            </a:pPr>
            <a:r>
              <a:rPr kumimoji="1" lang="en-US" altLang="zh-CN" b="1" dirty="0" smtClean="0"/>
              <a:t>8088</a:t>
            </a:r>
            <a:r>
              <a:rPr kumimoji="1" lang="zh-CN" altLang="en-US" b="1" dirty="0" smtClean="0"/>
              <a:t>：</a:t>
            </a:r>
            <a:r>
              <a:rPr kumimoji="1" lang="zh-CN" altLang="en-US" b="1" dirty="0" smtClean="0">
                <a:solidFill>
                  <a:srgbClr val="008000"/>
                </a:solidFill>
              </a:rPr>
              <a:t>内部与</a:t>
            </a:r>
            <a:r>
              <a:rPr kumimoji="1" lang="en-US" altLang="zh-CN" b="1" dirty="0" smtClean="0">
                <a:solidFill>
                  <a:srgbClr val="008000"/>
                </a:solidFill>
              </a:rPr>
              <a:t>8086</a:t>
            </a:r>
            <a:r>
              <a:rPr kumimoji="1" lang="zh-CN" altLang="en-US" b="1" dirty="0" smtClean="0">
                <a:solidFill>
                  <a:srgbClr val="008000"/>
                </a:solidFill>
              </a:rPr>
              <a:t>兼容，也是一个</a:t>
            </a:r>
            <a:r>
              <a:rPr kumimoji="1" lang="en-US" altLang="zh-CN" b="1" dirty="0" smtClean="0">
                <a:solidFill>
                  <a:srgbClr val="008000"/>
                </a:solidFill>
              </a:rPr>
              <a:t>16</a:t>
            </a:r>
            <a:r>
              <a:rPr kumimoji="1" lang="zh-CN" altLang="en-US" b="1" dirty="0" smtClean="0">
                <a:solidFill>
                  <a:srgbClr val="008000"/>
                </a:solidFill>
              </a:rPr>
              <a:t>位微处理器，只是外部数据</a:t>
            </a:r>
          </a:p>
          <a:p>
            <a:pPr eaLnBrk="1" hangingPunct="1">
              <a:spcBef>
                <a:spcPct val="50000"/>
              </a:spcBef>
              <a:buFont typeface="Wingdings" panose="05000000000000000000" pitchFamily="2" charset="2"/>
              <a:buNone/>
            </a:pPr>
            <a:r>
              <a:rPr kumimoji="1" lang="zh-CN" altLang="en-US" b="1" dirty="0" smtClean="0">
                <a:solidFill>
                  <a:srgbClr val="008000"/>
                </a:solidFill>
              </a:rPr>
              <a:t>总线为</a:t>
            </a:r>
            <a:r>
              <a:rPr kumimoji="1" lang="en-US" altLang="zh-CN" b="1" dirty="0" smtClean="0">
                <a:solidFill>
                  <a:srgbClr val="008000"/>
                </a:solidFill>
              </a:rPr>
              <a:t>8</a:t>
            </a:r>
            <a:r>
              <a:rPr kumimoji="1" lang="zh-CN" altLang="en-US" b="1" dirty="0" smtClean="0">
                <a:solidFill>
                  <a:srgbClr val="008000"/>
                </a:solidFill>
              </a:rPr>
              <a:t>位，所以称为准</a:t>
            </a:r>
            <a:r>
              <a:rPr kumimoji="1" lang="en-US" altLang="zh-CN" b="1" dirty="0" smtClean="0">
                <a:solidFill>
                  <a:srgbClr val="008000"/>
                </a:solidFill>
              </a:rPr>
              <a:t>16</a:t>
            </a:r>
            <a:r>
              <a:rPr kumimoji="1" lang="zh-CN" altLang="en-US" b="1" dirty="0" smtClean="0">
                <a:solidFill>
                  <a:srgbClr val="008000"/>
                </a:solidFill>
              </a:rPr>
              <a:t>位微处理器。</a:t>
            </a:r>
          </a:p>
          <a:p>
            <a:pPr eaLnBrk="1" hangingPunct="1">
              <a:spcBef>
                <a:spcPct val="50000"/>
              </a:spcBef>
              <a:buFont typeface="Wingdings" panose="05000000000000000000" pitchFamily="2" charset="2"/>
              <a:buNone/>
            </a:pPr>
            <a:r>
              <a:rPr kumimoji="1" lang="en-US" altLang="zh-CN" b="1" dirty="0" smtClean="0">
                <a:solidFill>
                  <a:srgbClr val="008000"/>
                </a:solidFill>
              </a:rPr>
              <a:t>8088</a:t>
            </a:r>
            <a:r>
              <a:rPr kumimoji="1" lang="zh-CN" altLang="en-US" b="1" dirty="0" smtClean="0">
                <a:solidFill>
                  <a:srgbClr val="008000"/>
                </a:solidFill>
              </a:rPr>
              <a:t>有</a:t>
            </a:r>
            <a:r>
              <a:rPr kumimoji="1" lang="en-US" altLang="zh-CN" b="1" dirty="0" smtClean="0">
                <a:solidFill>
                  <a:srgbClr val="008000"/>
                </a:solidFill>
              </a:rPr>
              <a:t>20</a:t>
            </a:r>
            <a:r>
              <a:rPr kumimoji="1" lang="zh-CN" altLang="en-US" b="1" dirty="0" smtClean="0">
                <a:solidFill>
                  <a:srgbClr val="008000"/>
                </a:solidFill>
              </a:rPr>
              <a:t>根地址线，可寻址的地址空间达</a:t>
            </a:r>
            <a:r>
              <a:rPr kumimoji="1" lang="en-US" altLang="zh-CN" b="1" dirty="0" smtClean="0">
                <a:solidFill>
                  <a:srgbClr val="008000"/>
                </a:solidFill>
              </a:rPr>
              <a:t>2</a:t>
            </a:r>
            <a:r>
              <a:rPr kumimoji="1" lang="en-US" altLang="zh-CN" b="1" baseline="30000" dirty="0" smtClean="0">
                <a:solidFill>
                  <a:srgbClr val="008000"/>
                </a:solidFill>
              </a:rPr>
              <a:t>20</a:t>
            </a:r>
            <a:r>
              <a:rPr kumimoji="1" lang="zh-CN" altLang="en-US" b="1" dirty="0" smtClean="0">
                <a:solidFill>
                  <a:srgbClr val="008000"/>
                </a:solidFill>
              </a:rPr>
              <a:t>即</a:t>
            </a:r>
            <a:r>
              <a:rPr kumimoji="1" lang="en-US" altLang="zh-CN" b="1" dirty="0" err="1" smtClean="0">
                <a:solidFill>
                  <a:srgbClr val="008000"/>
                </a:solidFill>
              </a:rPr>
              <a:t>1M</a:t>
            </a:r>
            <a:r>
              <a:rPr kumimoji="1" lang="zh-CN" altLang="en-US" b="1" dirty="0" smtClean="0">
                <a:solidFill>
                  <a:srgbClr val="008000"/>
                </a:solidFill>
              </a:rPr>
              <a:t>字节。 </a:t>
            </a:r>
          </a:p>
          <a:p>
            <a:pPr eaLnBrk="1" hangingPunct="1">
              <a:buFont typeface="Wingdings" panose="05000000000000000000" pitchFamily="2" charset="2"/>
              <a:buNone/>
            </a:pPr>
            <a:endParaRPr lang="zh-CN" altLang="en-US" dirty="0" smtClean="0">
              <a:solidFill>
                <a:srgbClr val="008000"/>
              </a:solidFill>
            </a:endParaRPr>
          </a:p>
          <a:p>
            <a:pPr eaLnBrk="1" hangingPunct="1">
              <a:buFont typeface="Wingdings" panose="05000000000000000000" pitchFamily="2" charset="2"/>
              <a:buNone/>
            </a:pPr>
            <a:endParaRPr lang="en-US" altLang="zh-CN" dirty="0" smtClean="0">
              <a:solidFill>
                <a:srgbClr val="008000"/>
              </a:solidFill>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108</a:t>
            </a:fld>
            <a:endParaRPr lang="en-US" altLang="zh-CN" dirty="0"/>
          </a:p>
        </p:txBody>
      </p:sp>
    </p:spTree>
    <p:extLst>
      <p:ext uri="{BB962C8B-B14F-4D97-AF65-F5344CB8AC3E}">
        <p14:creationId xmlns:p14="http://schemas.microsoft.com/office/powerpoint/2010/main" val="34425497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7" dur="500"/>
                                        <p:tgtEl>
                                          <p:spTgt spid="358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0" dur="500"/>
                                        <p:tgtEl>
                                          <p:spTgt spid="3584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13" dur="500"/>
                                        <p:tgtEl>
                                          <p:spTgt spid="358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18" dur="500"/>
                                        <p:tgtEl>
                                          <p:spTgt spid="3584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21" dur="500"/>
                                        <p:tgtEl>
                                          <p:spTgt spid="3584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3">
                                            <p:txEl>
                                              <p:pRg st="6" end="6"/>
                                            </p:txEl>
                                          </p:spTgt>
                                        </p:tgtEl>
                                        <p:attrNameLst>
                                          <p:attrName>style.visibility</p:attrName>
                                        </p:attrNameLst>
                                      </p:cBhvr>
                                      <p:to>
                                        <p:strVal val="visible"/>
                                      </p:to>
                                    </p:set>
                                    <p:animEffect transition="in" filter="blinds(horizontal)">
                                      <p:cBhvr>
                                        <p:cTn id="24"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143000" y="457200"/>
            <a:ext cx="1447800" cy="3048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59" name="Rectangle 3"/>
          <p:cNvSpPr>
            <a:spLocks noChangeArrowheads="1"/>
          </p:cNvSpPr>
          <p:nvPr/>
        </p:nvSpPr>
        <p:spPr bwMode="auto">
          <a:xfrm>
            <a:off x="1143000" y="4267200"/>
            <a:ext cx="1447800" cy="533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0" name="AutoShape 4"/>
          <p:cNvSpPr>
            <a:spLocks noChangeArrowheads="1"/>
          </p:cNvSpPr>
          <p:nvPr/>
        </p:nvSpPr>
        <p:spPr bwMode="auto">
          <a:xfrm>
            <a:off x="1143000" y="5029200"/>
            <a:ext cx="14478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9461" name="Rectangle 5"/>
          <p:cNvSpPr>
            <a:spLocks noChangeArrowheads="1"/>
          </p:cNvSpPr>
          <p:nvPr/>
        </p:nvSpPr>
        <p:spPr bwMode="auto">
          <a:xfrm>
            <a:off x="1905000" y="5943600"/>
            <a:ext cx="6858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2" name="Rectangle 6"/>
          <p:cNvSpPr>
            <a:spLocks noChangeArrowheads="1"/>
          </p:cNvSpPr>
          <p:nvPr/>
        </p:nvSpPr>
        <p:spPr bwMode="auto">
          <a:xfrm>
            <a:off x="3276600" y="4343400"/>
            <a:ext cx="1371600" cy="9906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3" name="Rectangle 7"/>
          <p:cNvSpPr>
            <a:spLocks noChangeArrowheads="1"/>
          </p:cNvSpPr>
          <p:nvPr/>
        </p:nvSpPr>
        <p:spPr bwMode="auto">
          <a:xfrm>
            <a:off x="5715000" y="4343400"/>
            <a:ext cx="1828800" cy="533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4" name="Rectangle 8"/>
          <p:cNvSpPr>
            <a:spLocks noChangeArrowheads="1"/>
          </p:cNvSpPr>
          <p:nvPr/>
        </p:nvSpPr>
        <p:spPr bwMode="auto">
          <a:xfrm>
            <a:off x="5791200" y="1524000"/>
            <a:ext cx="1371600" cy="2286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5" name="Rectangle 9"/>
          <p:cNvSpPr>
            <a:spLocks noChangeArrowheads="1"/>
          </p:cNvSpPr>
          <p:nvPr/>
        </p:nvSpPr>
        <p:spPr bwMode="auto">
          <a:xfrm>
            <a:off x="7391400" y="2286000"/>
            <a:ext cx="914400" cy="13716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466" name="AutoShape 10"/>
          <p:cNvSpPr>
            <a:spLocks noChangeArrowheads="1"/>
          </p:cNvSpPr>
          <p:nvPr/>
        </p:nvSpPr>
        <p:spPr bwMode="auto">
          <a:xfrm rot="10800000">
            <a:off x="5791200" y="685800"/>
            <a:ext cx="1295400" cy="533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19467" name="Line 11"/>
          <p:cNvSpPr>
            <a:spLocks noChangeShapeType="1"/>
          </p:cNvSpPr>
          <p:nvPr/>
        </p:nvSpPr>
        <p:spPr bwMode="auto">
          <a:xfrm>
            <a:off x="1143000" y="838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12"/>
          <p:cNvSpPr>
            <a:spLocks noChangeShapeType="1"/>
          </p:cNvSpPr>
          <p:nvPr/>
        </p:nvSpPr>
        <p:spPr bwMode="auto">
          <a:xfrm>
            <a:off x="1143000" y="1219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9" name="Line 13"/>
          <p:cNvSpPr>
            <a:spLocks noChangeShapeType="1"/>
          </p:cNvSpPr>
          <p:nvPr/>
        </p:nvSpPr>
        <p:spPr bwMode="auto">
          <a:xfrm>
            <a:off x="1143000" y="1600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0" name="Line 14"/>
          <p:cNvSpPr>
            <a:spLocks noChangeShapeType="1"/>
          </p:cNvSpPr>
          <p:nvPr/>
        </p:nvSpPr>
        <p:spPr bwMode="auto">
          <a:xfrm>
            <a:off x="1143000" y="1981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Line 15"/>
          <p:cNvSpPr>
            <a:spLocks noChangeShapeType="1"/>
          </p:cNvSpPr>
          <p:nvPr/>
        </p:nvSpPr>
        <p:spPr bwMode="auto">
          <a:xfrm>
            <a:off x="1143000" y="2362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2" name="Line 16"/>
          <p:cNvSpPr>
            <a:spLocks noChangeShapeType="1"/>
          </p:cNvSpPr>
          <p:nvPr/>
        </p:nvSpPr>
        <p:spPr bwMode="auto">
          <a:xfrm>
            <a:off x="1143000" y="2743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17"/>
          <p:cNvSpPr>
            <a:spLocks noChangeShapeType="1"/>
          </p:cNvSpPr>
          <p:nvPr/>
        </p:nvSpPr>
        <p:spPr bwMode="auto">
          <a:xfrm>
            <a:off x="1143000" y="3124200"/>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18"/>
          <p:cNvSpPr>
            <a:spLocks noChangeShapeType="1"/>
          </p:cNvSpPr>
          <p:nvPr/>
        </p:nvSpPr>
        <p:spPr bwMode="auto">
          <a:xfrm>
            <a:off x="1828800" y="4572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Text Box 19"/>
          <p:cNvSpPr txBox="1">
            <a:spLocks noChangeArrowheads="1"/>
          </p:cNvSpPr>
          <p:nvPr/>
        </p:nvSpPr>
        <p:spPr bwMode="auto">
          <a:xfrm>
            <a:off x="1143000" y="4572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AH     AL</a:t>
            </a:r>
          </a:p>
        </p:txBody>
      </p:sp>
      <p:sp>
        <p:nvSpPr>
          <p:cNvPr id="19476" name="Text Box 20"/>
          <p:cNvSpPr txBox="1">
            <a:spLocks noChangeArrowheads="1"/>
          </p:cNvSpPr>
          <p:nvPr/>
        </p:nvSpPr>
        <p:spPr bwMode="auto">
          <a:xfrm>
            <a:off x="1143000" y="822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BH     BL</a:t>
            </a:r>
          </a:p>
        </p:txBody>
      </p:sp>
      <p:sp>
        <p:nvSpPr>
          <p:cNvPr id="19477" name="Text Box 21"/>
          <p:cNvSpPr txBox="1">
            <a:spLocks noChangeArrowheads="1"/>
          </p:cNvSpPr>
          <p:nvPr/>
        </p:nvSpPr>
        <p:spPr bwMode="auto">
          <a:xfrm>
            <a:off x="1143000" y="1203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CH     CL</a:t>
            </a:r>
          </a:p>
        </p:txBody>
      </p:sp>
      <p:sp>
        <p:nvSpPr>
          <p:cNvPr id="19478" name="Text Box 22"/>
          <p:cNvSpPr txBox="1">
            <a:spLocks noChangeArrowheads="1"/>
          </p:cNvSpPr>
          <p:nvPr/>
        </p:nvSpPr>
        <p:spPr bwMode="auto">
          <a:xfrm>
            <a:off x="1143000" y="1584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DH     DL</a:t>
            </a:r>
          </a:p>
        </p:txBody>
      </p:sp>
      <p:sp>
        <p:nvSpPr>
          <p:cNvPr id="19479" name="Text Box 23"/>
          <p:cNvSpPr txBox="1">
            <a:spLocks noChangeArrowheads="1"/>
          </p:cNvSpPr>
          <p:nvPr/>
        </p:nvSpPr>
        <p:spPr bwMode="auto">
          <a:xfrm>
            <a:off x="1143000" y="1965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SP</a:t>
            </a:r>
          </a:p>
        </p:txBody>
      </p:sp>
      <p:sp>
        <p:nvSpPr>
          <p:cNvPr id="19480" name="Text Box 24"/>
          <p:cNvSpPr txBox="1">
            <a:spLocks noChangeArrowheads="1"/>
          </p:cNvSpPr>
          <p:nvPr/>
        </p:nvSpPr>
        <p:spPr bwMode="auto">
          <a:xfrm>
            <a:off x="1143000" y="2346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BP</a:t>
            </a:r>
          </a:p>
        </p:txBody>
      </p:sp>
      <p:sp>
        <p:nvSpPr>
          <p:cNvPr id="19481" name="Text Box 25"/>
          <p:cNvSpPr txBox="1">
            <a:spLocks noChangeArrowheads="1"/>
          </p:cNvSpPr>
          <p:nvPr/>
        </p:nvSpPr>
        <p:spPr bwMode="auto">
          <a:xfrm>
            <a:off x="1143000" y="27432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DI</a:t>
            </a:r>
          </a:p>
        </p:txBody>
      </p:sp>
      <p:sp>
        <p:nvSpPr>
          <p:cNvPr id="19482" name="Text Box 26"/>
          <p:cNvSpPr txBox="1">
            <a:spLocks noChangeArrowheads="1"/>
          </p:cNvSpPr>
          <p:nvPr/>
        </p:nvSpPr>
        <p:spPr bwMode="auto">
          <a:xfrm>
            <a:off x="1143000" y="3108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SI</a:t>
            </a:r>
          </a:p>
        </p:txBody>
      </p:sp>
      <p:sp>
        <p:nvSpPr>
          <p:cNvPr id="19483" name="Text Box 27"/>
          <p:cNvSpPr txBox="1">
            <a:spLocks noChangeArrowheads="1"/>
          </p:cNvSpPr>
          <p:nvPr/>
        </p:nvSpPr>
        <p:spPr bwMode="auto">
          <a:xfrm>
            <a:off x="381000" y="990600"/>
            <a:ext cx="609600" cy="16160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通用寄存器</a:t>
            </a:r>
            <a:endParaRPr kumimoji="1" lang="zh-CN" altLang="en-US" sz="2000" b="1">
              <a:solidFill>
                <a:srgbClr val="000000"/>
              </a:solidFill>
            </a:endParaRPr>
          </a:p>
        </p:txBody>
      </p:sp>
      <p:sp>
        <p:nvSpPr>
          <p:cNvPr id="19484" name="Text Box 28"/>
          <p:cNvSpPr txBox="1">
            <a:spLocks noChangeArrowheads="1"/>
          </p:cNvSpPr>
          <p:nvPr/>
        </p:nvSpPr>
        <p:spPr bwMode="auto">
          <a:xfrm>
            <a:off x="1143000" y="4327525"/>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000000"/>
                </a:solidFill>
              </a:rPr>
              <a:t>运算寄存器</a:t>
            </a:r>
          </a:p>
        </p:txBody>
      </p:sp>
      <p:sp>
        <p:nvSpPr>
          <p:cNvPr id="19485" name="Text Box 29"/>
          <p:cNvSpPr txBox="1">
            <a:spLocks noChangeArrowheads="1"/>
          </p:cNvSpPr>
          <p:nvPr/>
        </p:nvSpPr>
        <p:spPr bwMode="auto">
          <a:xfrm>
            <a:off x="1447800" y="51816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ALU</a:t>
            </a:r>
          </a:p>
        </p:txBody>
      </p:sp>
      <p:sp>
        <p:nvSpPr>
          <p:cNvPr id="19486" name="Text Box 30"/>
          <p:cNvSpPr txBox="1">
            <a:spLocks noChangeArrowheads="1"/>
          </p:cNvSpPr>
          <p:nvPr/>
        </p:nvSpPr>
        <p:spPr bwMode="auto">
          <a:xfrm>
            <a:off x="1905000" y="60198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000000"/>
                </a:solidFill>
              </a:rPr>
              <a:t>标志</a:t>
            </a:r>
          </a:p>
        </p:txBody>
      </p:sp>
      <p:sp>
        <p:nvSpPr>
          <p:cNvPr id="19487" name="Text Box 31"/>
          <p:cNvSpPr txBox="1">
            <a:spLocks noChangeArrowheads="1"/>
          </p:cNvSpPr>
          <p:nvPr/>
        </p:nvSpPr>
        <p:spPr bwMode="auto">
          <a:xfrm>
            <a:off x="3352800" y="4479925"/>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000000"/>
                </a:solidFill>
              </a:rPr>
              <a:t>执行部分控制电路</a:t>
            </a:r>
          </a:p>
        </p:txBody>
      </p:sp>
      <p:sp>
        <p:nvSpPr>
          <p:cNvPr id="19488" name="Line 32"/>
          <p:cNvSpPr>
            <a:spLocks noChangeShapeType="1"/>
          </p:cNvSpPr>
          <p:nvPr/>
        </p:nvSpPr>
        <p:spPr bwMode="auto">
          <a:xfrm>
            <a:off x="6019800" y="4343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33"/>
          <p:cNvSpPr>
            <a:spLocks noChangeShapeType="1"/>
          </p:cNvSpPr>
          <p:nvPr/>
        </p:nvSpPr>
        <p:spPr bwMode="auto">
          <a:xfrm>
            <a:off x="6324600" y="4343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34"/>
          <p:cNvSpPr>
            <a:spLocks noChangeShapeType="1"/>
          </p:cNvSpPr>
          <p:nvPr/>
        </p:nvSpPr>
        <p:spPr bwMode="auto">
          <a:xfrm>
            <a:off x="6629400" y="4343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35"/>
          <p:cNvSpPr>
            <a:spLocks noChangeShapeType="1"/>
          </p:cNvSpPr>
          <p:nvPr/>
        </p:nvSpPr>
        <p:spPr bwMode="auto">
          <a:xfrm>
            <a:off x="6934200" y="4343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36"/>
          <p:cNvSpPr>
            <a:spLocks noChangeShapeType="1"/>
          </p:cNvSpPr>
          <p:nvPr/>
        </p:nvSpPr>
        <p:spPr bwMode="auto">
          <a:xfrm>
            <a:off x="7239000" y="4343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38"/>
          <p:cNvSpPr>
            <a:spLocks noChangeShapeType="1"/>
          </p:cNvSpPr>
          <p:nvPr/>
        </p:nvSpPr>
        <p:spPr bwMode="auto">
          <a:xfrm>
            <a:off x="5791200" y="18288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39"/>
          <p:cNvSpPr>
            <a:spLocks noChangeShapeType="1"/>
          </p:cNvSpPr>
          <p:nvPr/>
        </p:nvSpPr>
        <p:spPr bwMode="auto">
          <a:xfrm>
            <a:off x="5791200" y="21336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5" name="Line 40"/>
          <p:cNvSpPr>
            <a:spLocks noChangeShapeType="1"/>
          </p:cNvSpPr>
          <p:nvPr/>
        </p:nvSpPr>
        <p:spPr bwMode="auto">
          <a:xfrm>
            <a:off x="5791200" y="24384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6" name="Line 41"/>
          <p:cNvSpPr>
            <a:spLocks noChangeShapeType="1"/>
          </p:cNvSpPr>
          <p:nvPr/>
        </p:nvSpPr>
        <p:spPr bwMode="auto">
          <a:xfrm>
            <a:off x="5791200" y="27432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42"/>
          <p:cNvSpPr>
            <a:spLocks noChangeShapeType="1"/>
          </p:cNvSpPr>
          <p:nvPr/>
        </p:nvSpPr>
        <p:spPr bwMode="auto">
          <a:xfrm>
            <a:off x="5791200" y="30480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Text Box 43"/>
          <p:cNvSpPr txBox="1">
            <a:spLocks noChangeArrowheads="1"/>
          </p:cNvSpPr>
          <p:nvPr/>
        </p:nvSpPr>
        <p:spPr bwMode="auto">
          <a:xfrm>
            <a:off x="5791200" y="14478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CS</a:t>
            </a:r>
          </a:p>
        </p:txBody>
      </p:sp>
      <p:sp>
        <p:nvSpPr>
          <p:cNvPr id="19499" name="Text Box 44"/>
          <p:cNvSpPr txBox="1">
            <a:spLocks noChangeArrowheads="1"/>
          </p:cNvSpPr>
          <p:nvPr/>
        </p:nvSpPr>
        <p:spPr bwMode="auto">
          <a:xfrm>
            <a:off x="5791200" y="18129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DS</a:t>
            </a:r>
          </a:p>
        </p:txBody>
      </p:sp>
      <p:sp>
        <p:nvSpPr>
          <p:cNvPr id="19500" name="Text Box 45"/>
          <p:cNvSpPr txBox="1">
            <a:spLocks noChangeArrowheads="1"/>
          </p:cNvSpPr>
          <p:nvPr/>
        </p:nvSpPr>
        <p:spPr bwMode="auto">
          <a:xfrm>
            <a:off x="5791200" y="21177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SS</a:t>
            </a:r>
          </a:p>
        </p:txBody>
      </p:sp>
      <p:sp>
        <p:nvSpPr>
          <p:cNvPr id="19501" name="Text Box 46"/>
          <p:cNvSpPr txBox="1">
            <a:spLocks noChangeArrowheads="1"/>
          </p:cNvSpPr>
          <p:nvPr/>
        </p:nvSpPr>
        <p:spPr bwMode="auto">
          <a:xfrm>
            <a:off x="5791200" y="24225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ES</a:t>
            </a:r>
          </a:p>
        </p:txBody>
      </p:sp>
      <p:sp>
        <p:nvSpPr>
          <p:cNvPr id="19502" name="Text Box 47"/>
          <p:cNvSpPr txBox="1">
            <a:spLocks noChangeArrowheads="1"/>
          </p:cNvSpPr>
          <p:nvPr/>
        </p:nvSpPr>
        <p:spPr bwMode="auto">
          <a:xfrm>
            <a:off x="5791200" y="27273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     IP</a:t>
            </a:r>
          </a:p>
        </p:txBody>
      </p:sp>
      <p:sp>
        <p:nvSpPr>
          <p:cNvPr id="19503" name="Text Box 48"/>
          <p:cNvSpPr txBox="1">
            <a:spLocks noChangeArrowheads="1"/>
          </p:cNvSpPr>
          <p:nvPr/>
        </p:nvSpPr>
        <p:spPr bwMode="auto">
          <a:xfrm>
            <a:off x="5867400" y="3048000"/>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000000"/>
                </a:solidFill>
              </a:rPr>
              <a:t>内部暂存器</a:t>
            </a:r>
          </a:p>
        </p:txBody>
      </p:sp>
      <p:sp>
        <p:nvSpPr>
          <p:cNvPr id="19504" name="Text Box 49"/>
          <p:cNvSpPr txBox="1">
            <a:spLocks noChangeArrowheads="1"/>
          </p:cNvSpPr>
          <p:nvPr/>
        </p:nvSpPr>
        <p:spPr bwMode="auto">
          <a:xfrm>
            <a:off x="7467600" y="2438400"/>
            <a:ext cx="762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I/O</a:t>
            </a:r>
            <a:r>
              <a:rPr kumimoji="1" lang="zh-CN" altLang="en-US" sz="2000" b="1">
                <a:solidFill>
                  <a:srgbClr val="000000"/>
                </a:solidFill>
              </a:rPr>
              <a:t>控制电路</a:t>
            </a:r>
          </a:p>
        </p:txBody>
      </p:sp>
      <p:sp>
        <p:nvSpPr>
          <p:cNvPr id="19505" name="Text Box 50"/>
          <p:cNvSpPr txBox="1">
            <a:spLocks noChangeArrowheads="1"/>
          </p:cNvSpPr>
          <p:nvPr/>
        </p:nvSpPr>
        <p:spPr bwMode="auto">
          <a:xfrm>
            <a:off x="4572000" y="593725"/>
            <a:ext cx="1143000" cy="7016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地址加法器</a:t>
            </a:r>
          </a:p>
        </p:txBody>
      </p:sp>
      <p:sp>
        <p:nvSpPr>
          <p:cNvPr id="19506" name="Rectangle 51"/>
          <p:cNvSpPr>
            <a:spLocks noChangeArrowheads="1"/>
          </p:cNvSpPr>
          <p:nvPr/>
        </p:nvSpPr>
        <p:spPr bwMode="auto">
          <a:xfrm>
            <a:off x="304800" y="3810000"/>
            <a:ext cx="5181600" cy="1524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07" name="AutoShape 52"/>
          <p:cNvSpPr>
            <a:spLocks noChangeArrowheads="1"/>
          </p:cNvSpPr>
          <p:nvPr/>
        </p:nvSpPr>
        <p:spPr bwMode="auto">
          <a:xfrm>
            <a:off x="1371600" y="3505200"/>
            <a:ext cx="228600" cy="304800"/>
          </a:xfrm>
          <a:prstGeom prst="upDownArrow">
            <a:avLst>
              <a:gd name="adj1" fmla="val 50000"/>
              <a:gd name="adj2" fmla="val 26667"/>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08" name="AutoShape 53"/>
          <p:cNvSpPr>
            <a:spLocks noChangeArrowheads="1"/>
          </p:cNvSpPr>
          <p:nvPr/>
        </p:nvSpPr>
        <p:spPr bwMode="auto">
          <a:xfrm>
            <a:off x="1676400" y="3962400"/>
            <a:ext cx="228600" cy="304800"/>
          </a:xfrm>
          <a:prstGeom prst="upDownArrow">
            <a:avLst>
              <a:gd name="adj1" fmla="val 50000"/>
              <a:gd name="adj2" fmla="val 26667"/>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09" name="AutoShape 54"/>
          <p:cNvSpPr>
            <a:spLocks noChangeArrowheads="1"/>
          </p:cNvSpPr>
          <p:nvPr/>
        </p:nvSpPr>
        <p:spPr bwMode="auto">
          <a:xfrm>
            <a:off x="1371600" y="4800600"/>
            <a:ext cx="228600" cy="228600"/>
          </a:xfrm>
          <a:prstGeom prst="upDownArrow">
            <a:avLst>
              <a:gd name="adj1" fmla="val 50000"/>
              <a:gd name="adj2" fmla="val 20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0" name="AutoShape 55"/>
          <p:cNvSpPr>
            <a:spLocks noChangeArrowheads="1"/>
          </p:cNvSpPr>
          <p:nvPr/>
        </p:nvSpPr>
        <p:spPr bwMode="auto">
          <a:xfrm>
            <a:off x="1981200" y="4800600"/>
            <a:ext cx="228600" cy="228600"/>
          </a:xfrm>
          <a:prstGeom prst="upDownArrow">
            <a:avLst>
              <a:gd name="adj1" fmla="val 50000"/>
              <a:gd name="adj2" fmla="val 20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1" name="Rectangle 56"/>
          <p:cNvSpPr>
            <a:spLocks noChangeArrowheads="1"/>
          </p:cNvSpPr>
          <p:nvPr/>
        </p:nvSpPr>
        <p:spPr bwMode="auto">
          <a:xfrm>
            <a:off x="1524000" y="5638800"/>
            <a:ext cx="152400" cy="3048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2" name="Rectangle 57"/>
          <p:cNvSpPr>
            <a:spLocks noChangeArrowheads="1"/>
          </p:cNvSpPr>
          <p:nvPr/>
        </p:nvSpPr>
        <p:spPr bwMode="auto">
          <a:xfrm>
            <a:off x="685800" y="5791200"/>
            <a:ext cx="838200" cy="1524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3" name="Rectangle 58"/>
          <p:cNvSpPr>
            <a:spLocks noChangeArrowheads="1"/>
          </p:cNvSpPr>
          <p:nvPr/>
        </p:nvSpPr>
        <p:spPr bwMode="auto">
          <a:xfrm>
            <a:off x="685800" y="4191000"/>
            <a:ext cx="152400" cy="16002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4" name="AutoShape 59"/>
          <p:cNvSpPr>
            <a:spLocks noChangeArrowheads="1"/>
          </p:cNvSpPr>
          <p:nvPr/>
        </p:nvSpPr>
        <p:spPr bwMode="auto">
          <a:xfrm>
            <a:off x="609600" y="3962400"/>
            <a:ext cx="304800" cy="228600"/>
          </a:xfrm>
          <a:prstGeom prst="upArrow">
            <a:avLst>
              <a:gd name="adj1" fmla="val 50000"/>
              <a:gd name="adj2" fmla="val 25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5" name="Line 60"/>
          <p:cNvSpPr>
            <a:spLocks noChangeShapeType="1"/>
          </p:cNvSpPr>
          <p:nvPr/>
        </p:nvSpPr>
        <p:spPr bwMode="auto">
          <a:xfrm>
            <a:off x="2209800" y="5638800"/>
            <a:ext cx="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6" name="Rectangle 61"/>
          <p:cNvSpPr>
            <a:spLocks noChangeArrowheads="1"/>
          </p:cNvSpPr>
          <p:nvPr/>
        </p:nvSpPr>
        <p:spPr bwMode="auto">
          <a:xfrm>
            <a:off x="2057400" y="6400800"/>
            <a:ext cx="152400" cy="3048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7" name="Rectangle 62"/>
          <p:cNvSpPr>
            <a:spLocks noChangeArrowheads="1"/>
          </p:cNvSpPr>
          <p:nvPr/>
        </p:nvSpPr>
        <p:spPr bwMode="auto">
          <a:xfrm>
            <a:off x="381000" y="6553200"/>
            <a:ext cx="1676400" cy="1524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8" name="Rectangle 63"/>
          <p:cNvSpPr>
            <a:spLocks noChangeArrowheads="1"/>
          </p:cNvSpPr>
          <p:nvPr/>
        </p:nvSpPr>
        <p:spPr bwMode="auto">
          <a:xfrm>
            <a:off x="381000" y="4191000"/>
            <a:ext cx="152400" cy="23622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19" name="AutoShape 64"/>
          <p:cNvSpPr>
            <a:spLocks noChangeArrowheads="1"/>
          </p:cNvSpPr>
          <p:nvPr/>
        </p:nvSpPr>
        <p:spPr bwMode="auto">
          <a:xfrm>
            <a:off x="304800" y="3962400"/>
            <a:ext cx="304800" cy="228600"/>
          </a:xfrm>
          <a:prstGeom prst="upArrow">
            <a:avLst>
              <a:gd name="adj1" fmla="val 50000"/>
              <a:gd name="adj2" fmla="val 25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20" name="Line 65"/>
          <p:cNvSpPr>
            <a:spLocks noChangeShapeType="1"/>
          </p:cNvSpPr>
          <p:nvPr/>
        </p:nvSpPr>
        <p:spPr bwMode="auto">
          <a:xfrm flipH="1">
            <a:off x="2590800" y="5105400"/>
            <a:ext cx="6858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1" name="Rectangle 66"/>
          <p:cNvSpPr>
            <a:spLocks noChangeArrowheads="1"/>
          </p:cNvSpPr>
          <p:nvPr/>
        </p:nvSpPr>
        <p:spPr bwMode="auto">
          <a:xfrm>
            <a:off x="4876800" y="4572000"/>
            <a:ext cx="838200" cy="1524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22" name="AutoShape 67"/>
          <p:cNvSpPr>
            <a:spLocks noChangeArrowheads="1"/>
          </p:cNvSpPr>
          <p:nvPr/>
        </p:nvSpPr>
        <p:spPr bwMode="auto">
          <a:xfrm>
            <a:off x="4648200" y="4495800"/>
            <a:ext cx="228600" cy="304800"/>
          </a:xfrm>
          <a:prstGeom prst="leftArrow">
            <a:avLst>
              <a:gd name="adj1" fmla="val 50000"/>
              <a:gd name="adj2" fmla="val 25000"/>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23" name="Rectangle 68"/>
          <p:cNvSpPr>
            <a:spLocks noChangeArrowheads="1"/>
          </p:cNvSpPr>
          <p:nvPr/>
        </p:nvSpPr>
        <p:spPr bwMode="auto">
          <a:xfrm>
            <a:off x="5029200" y="4191000"/>
            <a:ext cx="152400" cy="3810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24" name="AutoShape 69"/>
          <p:cNvSpPr>
            <a:spLocks noChangeArrowheads="1"/>
          </p:cNvSpPr>
          <p:nvPr/>
        </p:nvSpPr>
        <p:spPr bwMode="auto">
          <a:xfrm>
            <a:off x="4953000" y="3962400"/>
            <a:ext cx="304800" cy="228600"/>
          </a:xfrm>
          <a:prstGeom prst="upArrow">
            <a:avLst>
              <a:gd name="adj1" fmla="val 50000"/>
              <a:gd name="adj2" fmla="val 25000"/>
            </a:avLst>
          </a:prstGeom>
          <a:solidFill>
            <a:srgbClr val="FF66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25" name="Line 70"/>
          <p:cNvSpPr>
            <a:spLocks noChangeShapeType="1"/>
          </p:cNvSpPr>
          <p:nvPr/>
        </p:nvSpPr>
        <p:spPr bwMode="auto">
          <a:xfrm>
            <a:off x="2895600" y="5105400"/>
            <a:ext cx="0" cy="1066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6" name="Line 71"/>
          <p:cNvSpPr>
            <a:spLocks noChangeShapeType="1"/>
          </p:cNvSpPr>
          <p:nvPr/>
        </p:nvSpPr>
        <p:spPr bwMode="auto">
          <a:xfrm flipH="1">
            <a:off x="2590800" y="6172200"/>
            <a:ext cx="3048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7" name="Line 72"/>
          <p:cNvSpPr>
            <a:spLocks noChangeShapeType="1"/>
          </p:cNvSpPr>
          <p:nvPr/>
        </p:nvSpPr>
        <p:spPr bwMode="auto">
          <a:xfrm flipV="1">
            <a:off x="2895600" y="3352800"/>
            <a:ext cx="0" cy="1752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8" name="Line 73"/>
          <p:cNvSpPr>
            <a:spLocks noChangeShapeType="1"/>
          </p:cNvSpPr>
          <p:nvPr/>
        </p:nvSpPr>
        <p:spPr bwMode="auto">
          <a:xfrm flipH="1">
            <a:off x="2590800" y="3352800"/>
            <a:ext cx="3048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9" name="Rectangle 74"/>
          <p:cNvSpPr>
            <a:spLocks noChangeArrowheads="1"/>
          </p:cNvSpPr>
          <p:nvPr/>
        </p:nvSpPr>
        <p:spPr bwMode="auto">
          <a:xfrm>
            <a:off x="5181600" y="2819400"/>
            <a:ext cx="152400" cy="7620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0" name="AutoShape 75"/>
          <p:cNvSpPr>
            <a:spLocks noChangeArrowheads="1"/>
          </p:cNvSpPr>
          <p:nvPr/>
        </p:nvSpPr>
        <p:spPr bwMode="auto">
          <a:xfrm>
            <a:off x="5334000" y="2743200"/>
            <a:ext cx="457200" cy="304800"/>
          </a:xfrm>
          <a:prstGeom prst="rightArrow">
            <a:avLst>
              <a:gd name="adj1" fmla="val 50000"/>
              <a:gd name="adj2" fmla="val 37500"/>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1" name="AutoShape 76"/>
          <p:cNvSpPr>
            <a:spLocks noChangeArrowheads="1"/>
          </p:cNvSpPr>
          <p:nvPr/>
        </p:nvSpPr>
        <p:spPr bwMode="auto">
          <a:xfrm>
            <a:off x="5105400" y="3581400"/>
            <a:ext cx="304800" cy="228600"/>
          </a:xfrm>
          <a:prstGeom prst="downArrow">
            <a:avLst>
              <a:gd name="adj1" fmla="val 50000"/>
              <a:gd name="adj2" fmla="val 25000"/>
            </a:avLst>
          </a:prstGeom>
          <a:solidFill>
            <a:srgbClr val="FF66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2" name="Rectangle 77"/>
          <p:cNvSpPr>
            <a:spLocks noChangeArrowheads="1"/>
          </p:cNvSpPr>
          <p:nvPr/>
        </p:nvSpPr>
        <p:spPr bwMode="auto">
          <a:xfrm>
            <a:off x="7772400" y="3657600"/>
            <a:ext cx="152400" cy="9144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3" name="AutoShape 78"/>
          <p:cNvSpPr>
            <a:spLocks noChangeArrowheads="1"/>
          </p:cNvSpPr>
          <p:nvPr/>
        </p:nvSpPr>
        <p:spPr bwMode="auto">
          <a:xfrm>
            <a:off x="7543800" y="4343400"/>
            <a:ext cx="228600" cy="304800"/>
          </a:xfrm>
          <a:prstGeom prst="leftArrow">
            <a:avLst>
              <a:gd name="adj1" fmla="val 50000"/>
              <a:gd name="adj2" fmla="val 25000"/>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4" name="AutoShape 79"/>
          <p:cNvSpPr>
            <a:spLocks noChangeArrowheads="1"/>
          </p:cNvSpPr>
          <p:nvPr/>
        </p:nvSpPr>
        <p:spPr bwMode="auto">
          <a:xfrm>
            <a:off x="8382000" y="2667000"/>
            <a:ext cx="609600" cy="457200"/>
          </a:xfrm>
          <a:prstGeom prst="leftRightArrow">
            <a:avLst>
              <a:gd name="adj1" fmla="val 50000"/>
              <a:gd name="adj2" fmla="val 26667"/>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5" name="AutoShape 80"/>
          <p:cNvSpPr>
            <a:spLocks noChangeArrowheads="1"/>
          </p:cNvSpPr>
          <p:nvPr/>
        </p:nvSpPr>
        <p:spPr bwMode="auto">
          <a:xfrm>
            <a:off x="6019800" y="1219200"/>
            <a:ext cx="304800" cy="304800"/>
          </a:xfrm>
          <a:prstGeom prst="upDownArrow">
            <a:avLst>
              <a:gd name="adj1" fmla="val 50000"/>
              <a:gd name="adj2" fmla="val 20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6" name="AutoShape 81"/>
          <p:cNvSpPr>
            <a:spLocks noChangeArrowheads="1"/>
          </p:cNvSpPr>
          <p:nvPr/>
        </p:nvSpPr>
        <p:spPr bwMode="auto">
          <a:xfrm>
            <a:off x="6629400" y="1219200"/>
            <a:ext cx="304800" cy="304800"/>
          </a:xfrm>
          <a:prstGeom prst="upDownArrow">
            <a:avLst>
              <a:gd name="adj1" fmla="val 50000"/>
              <a:gd name="adj2" fmla="val 20000"/>
            </a:avLst>
          </a:prstGeom>
          <a:solidFill>
            <a:srgbClr val="00FF00"/>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7" name="Rectangle 82"/>
          <p:cNvSpPr>
            <a:spLocks noChangeArrowheads="1"/>
          </p:cNvSpPr>
          <p:nvPr/>
        </p:nvSpPr>
        <p:spPr bwMode="auto">
          <a:xfrm>
            <a:off x="7772400" y="228600"/>
            <a:ext cx="152400" cy="20574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8" name="AutoShape 83"/>
          <p:cNvSpPr>
            <a:spLocks noChangeArrowheads="1"/>
          </p:cNvSpPr>
          <p:nvPr/>
        </p:nvSpPr>
        <p:spPr bwMode="auto">
          <a:xfrm>
            <a:off x="6934200" y="1219200"/>
            <a:ext cx="838200" cy="228600"/>
          </a:xfrm>
          <a:prstGeom prst="leftRightArrow">
            <a:avLst>
              <a:gd name="adj1" fmla="val 50000"/>
              <a:gd name="adj2" fmla="val 73333"/>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39" name="Rectangle 84"/>
          <p:cNvSpPr>
            <a:spLocks noChangeArrowheads="1"/>
          </p:cNvSpPr>
          <p:nvPr/>
        </p:nvSpPr>
        <p:spPr bwMode="auto">
          <a:xfrm>
            <a:off x="6324600" y="381000"/>
            <a:ext cx="152400" cy="3048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40" name="AutoShape 85"/>
          <p:cNvSpPr>
            <a:spLocks noChangeArrowheads="1"/>
          </p:cNvSpPr>
          <p:nvPr/>
        </p:nvSpPr>
        <p:spPr bwMode="auto">
          <a:xfrm>
            <a:off x="6477000" y="304800"/>
            <a:ext cx="1295400" cy="304800"/>
          </a:xfrm>
          <a:prstGeom prst="rightArrow">
            <a:avLst>
              <a:gd name="adj1" fmla="val 50000"/>
              <a:gd name="adj2" fmla="val 106250"/>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solidFill>
                <a:srgbClr val="000000"/>
              </a:solidFill>
            </a:endParaRPr>
          </a:p>
        </p:txBody>
      </p:sp>
      <p:sp>
        <p:nvSpPr>
          <p:cNvPr id="19541" name="Line 86"/>
          <p:cNvSpPr>
            <a:spLocks noChangeShapeType="1"/>
          </p:cNvSpPr>
          <p:nvPr/>
        </p:nvSpPr>
        <p:spPr bwMode="auto">
          <a:xfrm flipH="1">
            <a:off x="6934200" y="228600"/>
            <a:ext cx="381000" cy="457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2" name="Text Box 87"/>
          <p:cNvSpPr txBox="1">
            <a:spLocks noChangeArrowheads="1"/>
          </p:cNvSpPr>
          <p:nvPr/>
        </p:nvSpPr>
        <p:spPr bwMode="auto">
          <a:xfrm>
            <a:off x="6629400" y="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0000"/>
                </a:solidFill>
              </a:rPr>
              <a:t>20</a:t>
            </a:r>
            <a:r>
              <a:rPr kumimoji="1" lang="zh-CN" altLang="en-US" sz="2000" b="1">
                <a:solidFill>
                  <a:srgbClr val="FF0000"/>
                </a:solidFill>
              </a:rPr>
              <a:t>位</a:t>
            </a:r>
            <a:endParaRPr kumimoji="1" lang="zh-CN" altLang="en-US" sz="2000" b="1">
              <a:solidFill>
                <a:srgbClr val="000000"/>
              </a:solidFill>
            </a:endParaRPr>
          </a:p>
        </p:txBody>
      </p:sp>
      <p:sp>
        <p:nvSpPr>
          <p:cNvPr id="19543" name="Line 88"/>
          <p:cNvSpPr>
            <a:spLocks noChangeShapeType="1"/>
          </p:cNvSpPr>
          <p:nvPr/>
        </p:nvSpPr>
        <p:spPr bwMode="auto">
          <a:xfrm flipH="1">
            <a:off x="7315200" y="1143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4" name="Text Box 89"/>
          <p:cNvSpPr txBox="1">
            <a:spLocks noChangeArrowheads="1"/>
          </p:cNvSpPr>
          <p:nvPr/>
        </p:nvSpPr>
        <p:spPr bwMode="auto">
          <a:xfrm>
            <a:off x="6934200" y="838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0000"/>
                </a:solidFill>
              </a:rPr>
              <a:t>16</a:t>
            </a:r>
            <a:r>
              <a:rPr kumimoji="1" lang="zh-CN" altLang="en-US" sz="2000" b="1">
                <a:solidFill>
                  <a:srgbClr val="FF0000"/>
                </a:solidFill>
              </a:rPr>
              <a:t>位</a:t>
            </a:r>
            <a:endParaRPr kumimoji="1" lang="zh-CN" altLang="en-US" sz="2000" b="1">
              <a:solidFill>
                <a:srgbClr val="000000"/>
              </a:solidFill>
            </a:endParaRPr>
          </a:p>
        </p:txBody>
      </p:sp>
      <p:sp>
        <p:nvSpPr>
          <p:cNvPr id="19545" name="Line 90"/>
          <p:cNvSpPr>
            <a:spLocks noChangeShapeType="1"/>
          </p:cNvSpPr>
          <p:nvPr/>
        </p:nvSpPr>
        <p:spPr bwMode="auto">
          <a:xfrm flipH="1">
            <a:off x="5181600" y="44958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6" name="Text Box 91"/>
          <p:cNvSpPr txBox="1">
            <a:spLocks noChangeArrowheads="1"/>
          </p:cNvSpPr>
          <p:nvPr/>
        </p:nvSpPr>
        <p:spPr bwMode="auto">
          <a:xfrm>
            <a:off x="5029200" y="48006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0000"/>
                </a:solidFill>
              </a:rPr>
              <a:t>8</a:t>
            </a:r>
            <a:r>
              <a:rPr kumimoji="1" lang="zh-CN" altLang="en-US" sz="2000" b="1">
                <a:solidFill>
                  <a:srgbClr val="FF0000"/>
                </a:solidFill>
              </a:rPr>
              <a:t>位</a:t>
            </a:r>
          </a:p>
        </p:txBody>
      </p:sp>
      <p:grpSp>
        <p:nvGrpSpPr>
          <p:cNvPr id="19547" name="Group 102"/>
          <p:cNvGrpSpPr>
            <a:grpSpLocks/>
          </p:cNvGrpSpPr>
          <p:nvPr/>
        </p:nvGrpSpPr>
        <p:grpSpPr bwMode="auto">
          <a:xfrm>
            <a:off x="5651500" y="4419600"/>
            <a:ext cx="2305050" cy="990600"/>
            <a:chOff x="3560" y="2784"/>
            <a:chExt cx="1452" cy="624"/>
          </a:xfrm>
        </p:grpSpPr>
        <p:sp>
          <p:nvSpPr>
            <p:cNvPr id="19556" name="Text Box 37"/>
            <p:cNvSpPr txBox="1">
              <a:spLocks noChangeArrowheads="1"/>
            </p:cNvSpPr>
            <p:nvPr/>
          </p:nvSpPr>
          <p:spPr bwMode="auto">
            <a:xfrm>
              <a:off x="3600" y="2784"/>
              <a:ext cx="14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000000"/>
                  </a:solidFill>
                </a:rPr>
                <a:t>1 2  3 4  5 6</a:t>
              </a:r>
            </a:p>
          </p:txBody>
        </p:sp>
        <p:sp>
          <p:nvSpPr>
            <p:cNvPr id="19557" name="Text Box 92"/>
            <p:cNvSpPr txBox="1">
              <a:spLocks noChangeArrowheads="1"/>
            </p:cNvSpPr>
            <p:nvPr/>
          </p:nvSpPr>
          <p:spPr bwMode="auto">
            <a:xfrm>
              <a:off x="3560" y="3158"/>
              <a:ext cx="1248"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指令队列缓冲器</a:t>
              </a:r>
            </a:p>
          </p:txBody>
        </p:sp>
      </p:grpSp>
      <p:sp>
        <p:nvSpPr>
          <p:cNvPr id="19548" name="Text Box 93"/>
          <p:cNvSpPr txBox="1">
            <a:spLocks noChangeArrowheads="1"/>
          </p:cNvSpPr>
          <p:nvPr/>
        </p:nvSpPr>
        <p:spPr bwMode="auto">
          <a:xfrm>
            <a:off x="8458200" y="3200400"/>
            <a:ext cx="533400" cy="1311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外部总线</a:t>
            </a:r>
            <a:endParaRPr kumimoji="1" lang="zh-CN" altLang="en-US" sz="2000" b="1">
              <a:solidFill>
                <a:srgbClr val="000000"/>
              </a:solidFill>
            </a:endParaRPr>
          </a:p>
        </p:txBody>
      </p:sp>
      <p:sp>
        <p:nvSpPr>
          <p:cNvPr id="19549" name="Line 94"/>
          <p:cNvSpPr>
            <a:spLocks noChangeShapeType="1"/>
          </p:cNvSpPr>
          <p:nvPr/>
        </p:nvSpPr>
        <p:spPr bwMode="auto">
          <a:xfrm>
            <a:off x="4724400" y="381000"/>
            <a:ext cx="0" cy="5943600"/>
          </a:xfrm>
          <a:prstGeom prst="line">
            <a:avLst/>
          </a:prstGeom>
          <a:noFill/>
          <a:ln w="9525">
            <a:solidFill>
              <a:srgbClr val="99FF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50" name="Line 95"/>
          <p:cNvSpPr>
            <a:spLocks noChangeShapeType="1"/>
          </p:cNvSpPr>
          <p:nvPr/>
        </p:nvSpPr>
        <p:spPr bwMode="auto">
          <a:xfrm>
            <a:off x="8534400" y="381000"/>
            <a:ext cx="0" cy="5943600"/>
          </a:xfrm>
          <a:prstGeom prst="line">
            <a:avLst/>
          </a:prstGeom>
          <a:noFill/>
          <a:ln w="9525">
            <a:solidFill>
              <a:srgbClr val="99FFC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51" name="Text Box 96"/>
          <p:cNvSpPr txBox="1">
            <a:spLocks noChangeArrowheads="1"/>
          </p:cNvSpPr>
          <p:nvPr/>
        </p:nvSpPr>
        <p:spPr bwMode="auto">
          <a:xfrm>
            <a:off x="3124200" y="6080125"/>
            <a:ext cx="1524000"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执行部件</a:t>
            </a:r>
          </a:p>
        </p:txBody>
      </p:sp>
      <p:sp>
        <p:nvSpPr>
          <p:cNvPr id="19552" name="Text Box 97"/>
          <p:cNvSpPr txBox="1">
            <a:spLocks noChangeArrowheads="1"/>
          </p:cNvSpPr>
          <p:nvPr/>
        </p:nvSpPr>
        <p:spPr bwMode="auto">
          <a:xfrm>
            <a:off x="5791200" y="6096000"/>
            <a:ext cx="1981200"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FFFF"/>
                </a:solidFill>
              </a:rPr>
              <a:t>总线接口部件</a:t>
            </a:r>
          </a:p>
        </p:txBody>
      </p:sp>
      <p:sp>
        <p:nvSpPr>
          <p:cNvPr id="19553" name="Text Box 98"/>
          <p:cNvSpPr txBox="1">
            <a:spLocks noChangeArrowheads="1"/>
          </p:cNvSpPr>
          <p:nvPr/>
        </p:nvSpPr>
        <p:spPr bwMode="auto">
          <a:xfrm>
            <a:off x="2743200" y="152400"/>
            <a:ext cx="2765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0000"/>
                </a:solidFill>
              </a:rPr>
              <a:t>8086CPU</a:t>
            </a:r>
            <a:r>
              <a:rPr kumimoji="1" lang="zh-CN" altLang="en-US" sz="2000" b="1">
                <a:solidFill>
                  <a:srgbClr val="FF0000"/>
                </a:solidFill>
              </a:rPr>
              <a:t>编程结构图</a:t>
            </a:r>
          </a:p>
        </p:txBody>
      </p:sp>
      <p:sp>
        <p:nvSpPr>
          <p:cNvPr id="19554" name="Line 100"/>
          <p:cNvSpPr>
            <a:spLocks noChangeShapeType="1"/>
          </p:cNvSpPr>
          <p:nvPr/>
        </p:nvSpPr>
        <p:spPr bwMode="auto">
          <a:xfrm flipH="1">
            <a:off x="3419475" y="3644900"/>
            <a:ext cx="381000" cy="457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55" name="Text Box 101"/>
          <p:cNvSpPr txBox="1">
            <a:spLocks noChangeArrowheads="1"/>
          </p:cNvSpPr>
          <p:nvPr/>
        </p:nvSpPr>
        <p:spPr bwMode="auto">
          <a:xfrm>
            <a:off x="3348038" y="3392488"/>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0000"/>
                </a:solidFill>
              </a:rPr>
              <a:t>16</a:t>
            </a:r>
            <a:r>
              <a:rPr kumimoji="1" lang="zh-CN" altLang="en-US" sz="2000" b="1">
                <a:solidFill>
                  <a:srgbClr val="FF0000"/>
                </a:solidFill>
              </a:rPr>
              <a:t>位</a:t>
            </a:r>
            <a:endParaRPr kumimoji="1" lang="zh-CN" altLang="en-US" sz="2000" b="1">
              <a:solidFill>
                <a:srgbClr val="000000"/>
              </a:solidFill>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109</a:t>
            </a:fld>
            <a:endParaRPr lang="en-US" altLang="zh-CN"/>
          </a:p>
        </p:txBody>
      </p:sp>
    </p:spTree>
    <p:extLst>
      <p:ext uri="{BB962C8B-B14F-4D97-AF65-F5344CB8AC3E}">
        <p14:creationId xmlns:p14="http://schemas.microsoft.com/office/powerpoint/2010/main" val="353253800"/>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i="0">
                <a:solidFill>
                  <a:schemeClr val="tx1"/>
                </a:solidFill>
                <a:sym typeface="+mn-ea"/>
              </a:rPr>
              <a:t>如何学好这门课？</a:t>
            </a:r>
          </a:p>
          <a:p>
            <a:endParaRPr lang="zh-CN" altLang="en-US" i="0">
              <a:solidFill>
                <a:schemeClr val="tx1"/>
              </a:solidFill>
              <a:sym typeface="+mn-ea"/>
            </a:endParaRPr>
          </a:p>
        </p:txBody>
      </p:sp>
      <p:sp>
        <p:nvSpPr>
          <p:cNvPr id="3" name="内容占位符 2"/>
          <p:cNvSpPr>
            <a:spLocks noGrp="1"/>
          </p:cNvSpPr>
          <p:nvPr>
            <p:ph idx="1"/>
          </p:nvPr>
        </p:nvSpPr>
        <p:spPr/>
        <p:txBody>
          <a:bodyPr/>
          <a:lstStyle/>
          <a:p>
            <a:r>
              <a:rPr lang="zh-CN" altLang="en-US" dirty="0"/>
              <a:t>多读书，多交流，多练习，多讨论</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11</a:t>
            </a:fld>
            <a:endParaRPr lang="en-US" altLang="zh-CN"/>
          </a:p>
        </p:txBody>
      </p:sp>
    </p:spTree>
    <p:extLst>
      <p:ext uri="{BB962C8B-B14F-4D97-AF65-F5344CB8AC3E}">
        <p14:creationId xmlns:p14="http://schemas.microsoft.com/office/powerpoint/2010/main" val="98941113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solidFill>
                  <a:schemeClr val="tx1"/>
                </a:solidFill>
              </a:rPr>
              <a:t>什么是寄存器</a:t>
            </a:r>
          </a:p>
        </p:txBody>
      </p:sp>
      <p:sp>
        <p:nvSpPr>
          <p:cNvPr id="2048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B004C4D1-3C55-40E4-919B-5D541551267A}" type="slidenum">
              <a:rPr lang="en-US" altLang="zh-CN" sz="1200" smtClean="0"/>
              <a:pPr/>
              <a:t>110</a:t>
            </a:fld>
            <a:endParaRPr lang="en-US" altLang="zh-CN" sz="1200" smtClean="0"/>
          </a:p>
        </p:txBody>
      </p:sp>
      <p:sp>
        <p:nvSpPr>
          <p:cNvPr id="20484" name="内容占位符 2"/>
          <p:cNvSpPr>
            <a:spLocks noGrp="1"/>
          </p:cNvSpPr>
          <p:nvPr>
            <p:ph sz="quarter" idx="1"/>
          </p:nvPr>
        </p:nvSpPr>
        <p:spPr/>
        <p:txBody>
          <a:bodyPr/>
          <a:lstStyle/>
          <a:p>
            <a:pPr>
              <a:lnSpc>
                <a:spcPct val="150000"/>
              </a:lnSpc>
            </a:pPr>
            <a:r>
              <a:rPr lang="zh-CN" altLang="zh-CN" sz="2800" b="1" smtClean="0"/>
              <a:t>寄存器是一种重要的数字逻辑部件，主要用来</a:t>
            </a:r>
            <a:r>
              <a:rPr lang="zh-CN" altLang="zh-CN" sz="2800" b="1" smtClean="0">
                <a:solidFill>
                  <a:srgbClr val="FF0000"/>
                </a:solidFill>
              </a:rPr>
              <a:t>暂存数码和信息</a:t>
            </a:r>
            <a:r>
              <a:rPr lang="zh-CN" altLang="zh-CN" sz="2800" b="1" smtClean="0"/>
              <a:t>。</a:t>
            </a:r>
            <a:endParaRPr lang="en-US" altLang="zh-CN" sz="2800" b="1" smtClean="0"/>
          </a:p>
          <a:p>
            <a:pPr>
              <a:lnSpc>
                <a:spcPct val="150000"/>
              </a:lnSpc>
            </a:pPr>
            <a:r>
              <a:rPr lang="zh-CN" altLang="zh-CN" sz="2800" b="1" smtClean="0"/>
              <a:t>寄存器是由</a:t>
            </a:r>
            <a:r>
              <a:rPr lang="zh-CN" altLang="zh-CN" sz="2800" b="1" smtClean="0">
                <a:solidFill>
                  <a:srgbClr val="FF0000"/>
                </a:solidFill>
              </a:rPr>
              <a:t>触发器</a:t>
            </a:r>
            <a:r>
              <a:rPr lang="zh-CN" altLang="zh-CN" sz="2800" b="1" smtClean="0"/>
              <a:t>和</a:t>
            </a:r>
            <a:r>
              <a:rPr lang="zh-CN" altLang="zh-CN" sz="2800" b="1" smtClean="0">
                <a:solidFill>
                  <a:srgbClr val="FF0000"/>
                </a:solidFill>
              </a:rPr>
              <a:t>门电路</a:t>
            </a:r>
            <a:r>
              <a:rPr lang="zh-CN" altLang="zh-CN" sz="2800" b="1" smtClean="0"/>
              <a:t>组成。</a:t>
            </a:r>
            <a:endParaRPr lang="en-US" altLang="zh-CN" sz="2800" b="1" smtClean="0"/>
          </a:p>
          <a:p>
            <a:pPr>
              <a:lnSpc>
                <a:spcPct val="150000"/>
              </a:lnSpc>
            </a:pPr>
            <a:r>
              <a:rPr lang="zh-CN" altLang="zh-CN" sz="2800" b="1" smtClean="0">
                <a:solidFill>
                  <a:srgbClr val="FF0000"/>
                </a:solidFill>
              </a:rPr>
              <a:t>一个</a:t>
            </a:r>
            <a:r>
              <a:rPr lang="zh-CN" altLang="zh-CN" sz="2800" b="1" smtClean="0"/>
              <a:t>触发器可以存储</a:t>
            </a:r>
            <a:r>
              <a:rPr lang="zh-CN" altLang="zh-CN" sz="2800" b="1" smtClean="0">
                <a:solidFill>
                  <a:srgbClr val="FF0000"/>
                </a:solidFill>
              </a:rPr>
              <a:t>一位</a:t>
            </a:r>
            <a:r>
              <a:rPr lang="zh-CN" altLang="zh-CN" sz="2800" b="1" smtClean="0"/>
              <a:t>二进制代码，存储</a:t>
            </a:r>
            <a:r>
              <a:rPr lang="en-US" altLang="zh-CN" sz="2800" b="1" smtClean="0">
                <a:solidFill>
                  <a:srgbClr val="FF0000"/>
                </a:solidFill>
              </a:rPr>
              <a:t>N</a:t>
            </a:r>
            <a:r>
              <a:rPr lang="zh-CN" altLang="zh-CN" sz="2800" b="1" smtClean="0"/>
              <a:t>位二进制代码，则需要用</a:t>
            </a:r>
            <a:r>
              <a:rPr lang="en-US" altLang="zh-CN" sz="2800" b="1" smtClean="0">
                <a:solidFill>
                  <a:srgbClr val="FF0000"/>
                </a:solidFill>
              </a:rPr>
              <a:t>N</a:t>
            </a:r>
            <a:r>
              <a:rPr lang="zh-CN" altLang="zh-CN" sz="2800" b="1" smtClean="0">
                <a:solidFill>
                  <a:srgbClr val="FF0000"/>
                </a:solidFill>
              </a:rPr>
              <a:t>个</a:t>
            </a:r>
            <a:r>
              <a:rPr lang="zh-CN" altLang="zh-CN" sz="2800" b="1" smtClean="0"/>
              <a:t>触发器，构成</a:t>
            </a:r>
            <a:r>
              <a:rPr lang="en-US" altLang="zh-CN" sz="2800" b="1" smtClean="0">
                <a:solidFill>
                  <a:srgbClr val="FF0000"/>
                </a:solidFill>
              </a:rPr>
              <a:t>N</a:t>
            </a:r>
            <a:r>
              <a:rPr lang="zh-CN" altLang="zh-CN" sz="2800" b="1" smtClean="0">
                <a:solidFill>
                  <a:srgbClr val="FF0000"/>
                </a:solidFill>
              </a:rPr>
              <a:t>位</a:t>
            </a:r>
            <a:r>
              <a:rPr lang="zh-CN" altLang="zh-CN" sz="2800" b="1" smtClean="0"/>
              <a:t>寄存器。</a:t>
            </a:r>
          </a:p>
        </p:txBody>
      </p:sp>
    </p:spTree>
    <p:extLst>
      <p:ext uri="{BB962C8B-B14F-4D97-AF65-F5344CB8AC3E}">
        <p14:creationId xmlns:p14="http://schemas.microsoft.com/office/powerpoint/2010/main" val="2687277464"/>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98488" y="773113"/>
            <a:ext cx="7772400" cy="1143000"/>
          </a:xfrm>
        </p:spPr>
        <p:txBody>
          <a:bodyPr/>
          <a:lstStyle/>
          <a:p>
            <a:r>
              <a:rPr lang="zh-CN" altLang="zh-CN" sz="3200" smtClean="0">
                <a:solidFill>
                  <a:schemeClr val="tx1"/>
                </a:solidFill>
              </a:rPr>
              <a:t>寄存器分类</a:t>
            </a:r>
            <a:r>
              <a:rPr lang="zh-CN" altLang="zh-CN" sz="2000" smtClean="0">
                <a:solidFill>
                  <a:schemeClr val="tx1"/>
                </a:solidFill>
              </a:rPr>
              <a:t/>
            </a:r>
            <a:br>
              <a:rPr lang="zh-CN" altLang="zh-CN" sz="2000" smtClean="0">
                <a:solidFill>
                  <a:schemeClr val="tx1"/>
                </a:solidFill>
              </a:rPr>
            </a:br>
            <a:endParaRPr lang="zh-CN" altLang="en-US" sz="2000" smtClean="0">
              <a:solidFill>
                <a:schemeClr val="tx1"/>
              </a:solidFill>
            </a:endParaRPr>
          </a:p>
        </p:txBody>
      </p:sp>
      <p:sp>
        <p:nvSpPr>
          <p:cNvPr id="2150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B8013CD-EC69-430F-8560-47F74A4094E0}" type="slidenum">
              <a:rPr lang="en-US" altLang="zh-CN" sz="1200" smtClean="0"/>
              <a:pPr/>
              <a:t>111</a:t>
            </a:fld>
            <a:endParaRPr lang="en-US" altLang="zh-CN" sz="1200" smtClean="0"/>
          </a:p>
        </p:txBody>
      </p:sp>
      <p:sp>
        <p:nvSpPr>
          <p:cNvPr id="3" name="内容占位符 2"/>
          <p:cNvSpPr>
            <a:spLocks noGrp="1"/>
          </p:cNvSpPr>
          <p:nvPr>
            <p:ph sz="quarter" idx="1"/>
          </p:nvPr>
        </p:nvSpPr>
        <p:spPr>
          <a:xfrm>
            <a:off x="622300" y="1916113"/>
            <a:ext cx="7931150" cy="4751387"/>
          </a:xfrm>
        </p:spPr>
        <p:txBody>
          <a:bodyPr>
            <a:noAutofit/>
          </a:bodyPr>
          <a:lstStyle/>
          <a:p>
            <a:pPr marL="0" indent="0">
              <a:buFont typeface="Wingdings" panose="05000000000000000000" pitchFamily="2" charset="2"/>
              <a:buNone/>
              <a:defRPr/>
            </a:pPr>
            <a:r>
              <a:rPr lang="zh-CN" altLang="zh-CN" b="1" dirty="0" smtClean="0"/>
              <a:t>寄存器</a:t>
            </a:r>
            <a:r>
              <a:rPr lang="zh-CN" altLang="zh-CN" b="1" dirty="0"/>
              <a:t>按其功能可分为</a:t>
            </a:r>
            <a:r>
              <a:rPr lang="zh-CN" altLang="zh-CN" b="1" dirty="0">
                <a:solidFill>
                  <a:srgbClr val="FF0000"/>
                </a:solidFill>
              </a:rPr>
              <a:t>数码寄存器</a:t>
            </a:r>
            <a:r>
              <a:rPr lang="zh-CN" altLang="zh-CN" b="1" dirty="0"/>
              <a:t>和</a:t>
            </a:r>
            <a:r>
              <a:rPr lang="zh-CN" altLang="zh-CN" b="1" dirty="0">
                <a:solidFill>
                  <a:srgbClr val="FF0000"/>
                </a:solidFill>
              </a:rPr>
              <a:t>移位寄存器。</a:t>
            </a:r>
          </a:p>
          <a:p>
            <a:pPr marL="0" indent="0">
              <a:buFont typeface="Wingdings" panose="05000000000000000000" pitchFamily="2" charset="2"/>
              <a:buNone/>
              <a:defRPr/>
            </a:pPr>
            <a:r>
              <a:rPr lang="en-US" altLang="zh-CN" b="1" dirty="0" smtClean="0"/>
              <a:t>1. </a:t>
            </a:r>
            <a:r>
              <a:rPr lang="zh-CN" altLang="zh-CN" b="1" dirty="0" smtClean="0"/>
              <a:t>数码</a:t>
            </a:r>
            <a:r>
              <a:rPr lang="zh-CN" altLang="zh-CN" b="1" dirty="0"/>
              <a:t>寄存器具有</a:t>
            </a:r>
            <a:r>
              <a:rPr lang="zh-CN" altLang="zh-CN" b="1" dirty="0">
                <a:solidFill>
                  <a:srgbClr val="FF0000"/>
                </a:solidFill>
              </a:rPr>
              <a:t>接收</a:t>
            </a:r>
            <a:r>
              <a:rPr lang="zh-CN" altLang="zh-CN" b="1" dirty="0"/>
              <a:t>数码、</a:t>
            </a:r>
            <a:r>
              <a:rPr lang="zh-CN" altLang="zh-CN" b="1" dirty="0">
                <a:solidFill>
                  <a:srgbClr val="FF0000"/>
                </a:solidFill>
              </a:rPr>
              <a:t>保存</a:t>
            </a:r>
            <a:r>
              <a:rPr lang="zh-CN" altLang="zh-CN" b="1" dirty="0"/>
              <a:t>数码和</a:t>
            </a:r>
            <a:r>
              <a:rPr lang="zh-CN" altLang="zh-CN" b="1" dirty="0">
                <a:solidFill>
                  <a:srgbClr val="FF0000"/>
                </a:solidFill>
              </a:rPr>
              <a:t>清除</a:t>
            </a:r>
            <a:r>
              <a:rPr lang="zh-CN" altLang="zh-CN" b="1" dirty="0"/>
              <a:t>原有数码的功能</a:t>
            </a:r>
            <a:r>
              <a:rPr lang="zh-CN" altLang="zh-CN" b="1" dirty="0" smtClean="0"/>
              <a:t>。</a:t>
            </a:r>
            <a:endParaRPr lang="en-US" altLang="zh-CN" b="1" dirty="0" smtClean="0"/>
          </a:p>
          <a:p>
            <a:pPr>
              <a:defRPr/>
            </a:pPr>
            <a:r>
              <a:rPr lang="zh-CN" altLang="zh-CN" b="1" dirty="0" smtClean="0"/>
              <a:t>按</a:t>
            </a:r>
            <a:r>
              <a:rPr lang="zh-CN" altLang="zh-CN" b="1" dirty="0"/>
              <a:t>接收方式的不同分为</a:t>
            </a:r>
            <a:r>
              <a:rPr lang="zh-CN" altLang="zh-CN" b="1" dirty="0">
                <a:solidFill>
                  <a:srgbClr val="FF0000"/>
                </a:solidFill>
              </a:rPr>
              <a:t>双拍</a:t>
            </a:r>
            <a:r>
              <a:rPr lang="zh-CN" altLang="zh-CN" b="1" dirty="0"/>
              <a:t>接收式数码寄存器和</a:t>
            </a:r>
            <a:r>
              <a:rPr lang="zh-CN" altLang="zh-CN" b="1" dirty="0">
                <a:solidFill>
                  <a:srgbClr val="FF0000"/>
                </a:solidFill>
              </a:rPr>
              <a:t>单拍</a:t>
            </a:r>
            <a:r>
              <a:rPr lang="zh-CN" altLang="zh-CN" b="1" dirty="0"/>
              <a:t>接收式数码寄存器</a:t>
            </a:r>
            <a:r>
              <a:rPr lang="zh-CN" altLang="zh-CN" b="1" dirty="0" smtClean="0"/>
              <a:t>。</a:t>
            </a:r>
            <a:endParaRPr lang="en-US" altLang="zh-CN" b="1" dirty="0" smtClean="0"/>
          </a:p>
          <a:p>
            <a:pPr>
              <a:defRPr/>
            </a:pPr>
            <a:r>
              <a:rPr lang="zh-CN" altLang="zh-CN" b="1" dirty="0" smtClean="0"/>
              <a:t>数据输入</a:t>
            </a:r>
            <a:r>
              <a:rPr lang="zh-CN" altLang="zh-CN" b="1" dirty="0"/>
              <a:t>、输出方式为</a:t>
            </a:r>
            <a:r>
              <a:rPr lang="zh-CN" altLang="zh-CN" b="1" dirty="0">
                <a:solidFill>
                  <a:srgbClr val="FF0000"/>
                </a:solidFill>
              </a:rPr>
              <a:t>并入、并出</a:t>
            </a:r>
            <a:r>
              <a:rPr lang="zh-CN" altLang="zh-CN" b="1" dirty="0"/>
              <a:t>形式。</a:t>
            </a:r>
          </a:p>
          <a:p>
            <a:pPr marL="0" indent="0">
              <a:buFont typeface="Wingdings" panose="05000000000000000000" pitchFamily="2" charset="2"/>
              <a:buNone/>
              <a:defRPr/>
            </a:pPr>
            <a:r>
              <a:rPr lang="en-US" altLang="zh-CN" b="1" dirty="0" smtClean="0"/>
              <a:t>2. </a:t>
            </a:r>
            <a:r>
              <a:rPr lang="zh-CN" altLang="zh-CN" b="1" dirty="0" smtClean="0"/>
              <a:t>移位寄存器</a:t>
            </a:r>
            <a:r>
              <a:rPr lang="zh-CN" altLang="zh-CN" b="1" dirty="0"/>
              <a:t>是能够</a:t>
            </a:r>
            <a:r>
              <a:rPr lang="zh-CN" altLang="zh-CN" b="1" dirty="0">
                <a:solidFill>
                  <a:srgbClr val="FF0000"/>
                </a:solidFill>
              </a:rPr>
              <a:t>存放</a:t>
            </a:r>
            <a:r>
              <a:rPr lang="zh-CN" altLang="zh-CN" b="1" dirty="0"/>
              <a:t>数码，并在脉冲作用下数码</a:t>
            </a:r>
            <a:r>
              <a:rPr lang="zh-CN" altLang="zh-CN" b="1" dirty="0" smtClean="0"/>
              <a:t>能够</a:t>
            </a:r>
            <a:r>
              <a:rPr lang="en-US" altLang="zh-CN" b="1" dirty="0" smtClean="0"/>
              <a:t>   </a:t>
            </a:r>
            <a:r>
              <a:rPr lang="zh-CN" altLang="zh-CN" b="1" dirty="0" smtClean="0">
                <a:solidFill>
                  <a:srgbClr val="FF0000"/>
                </a:solidFill>
              </a:rPr>
              <a:t>依次</a:t>
            </a:r>
            <a:r>
              <a:rPr lang="zh-CN" altLang="zh-CN" b="1" dirty="0">
                <a:solidFill>
                  <a:srgbClr val="FF0000"/>
                </a:solidFill>
              </a:rPr>
              <a:t>左右移动</a:t>
            </a:r>
            <a:r>
              <a:rPr lang="zh-CN" altLang="zh-CN" b="1" dirty="0"/>
              <a:t>的寄存器</a:t>
            </a:r>
            <a:r>
              <a:rPr lang="zh-CN" altLang="zh-CN" b="1" dirty="0" smtClean="0"/>
              <a:t>。</a:t>
            </a:r>
            <a:endParaRPr lang="en-US" altLang="zh-CN" b="1" dirty="0" smtClean="0"/>
          </a:p>
          <a:p>
            <a:pPr>
              <a:defRPr/>
            </a:pPr>
            <a:r>
              <a:rPr lang="zh-CN" altLang="zh-CN" b="1" dirty="0" smtClean="0"/>
              <a:t>按</a:t>
            </a:r>
            <a:r>
              <a:rPr lang="zh-CN" altLang="zh-CN" b="1" dirty="0"/>
              <a:t>移位方式可以分为</a:t>
            </a:r>
            <a:r>
              <a:rPr lang="zh-CN" altLang="zh-CN" b="1" dirty="0">
                <a:solidFill>
                  <a:srgbClr val="FF0000"/>
                </a:solidFill>
              </a:rPr>
              <a:t>单向</a:t>
            </a:r>
            <a:r>
              <a:rPr lang="zh-CN" altLang="zh-CN" b="1" dirty="0"/>
              <a:t>移位寄存器和</a:t>
            </a:r>
            <a:r>
              <a:rPr lang="zh-CN" altLang="zh-CN" b="1" dirty="0">
                <a:solidFill>
                  <a:srgbClr val="FF0000"/>
                </a:solidFill>
              </a:rPr>
              <a:t>双向</a:t>
            </a:r>
            <a:r>
              <a:rPr lang="zh-CN" altLang="zh-CN" b="1" dirty="0" smtClean="0"/>
              <a:t>移位寄存器</a:t>
            </a:r>
            <a:r>
              <a:rPr lang="zh-CN" altLang="en-US" b="1" dirty="0" smtClean="0"/>
              <a:t>。</a:t>
            </a:r>
            <a:endParaRPr lang="en-US" altLang="zh-CN" b="1" dirty="0" smtClean="0"/>
          </a:p>
          <a:p>
            <a:pPr>
              <a:defRPr/>
            </a:pPr>
            <a:r>
              <a:rPr lang="zh-CN" altLang="zh-CN" b="1" dirty="0" smtClean="0"/>
              <a:t>数据输入</a:t>
            </a:r>
            <a:r>
              <a:rPr lang="zh-CN" altLang="zh-CN" b="1" dirty="0"/>
              <a:t>、输出方式为</a:t>
            </a:r>
            <a:r>
              <a:rPr lang="zh-CN" altLang="zh-CN" b="1" dirty="0">
                <a:solidFill>
                  <a:srgbClr val="FF0000"/>
                </a:solidFill>
              </a:rPr>
              <a:t>串入、并出</a:t>
            </a:r>
            <a:r>
              <a:rPr lang="zh-CN" altLang="zh-CN" b="1" dirty="0"/>
              <a:t>形式或为</a:t>
            </a:r>
            <a:r>
              <a:rPr lang="zh-CN" altLang="zh-CN" b="1" dirty="0">
                <a:solidFill>
                  <a:srgbClr val="FF0000"/>
                </a:solidFill>
              </a:rPr>
              <a:t>串入、串出</a:t>
            </a:r>
            <a:r>
              <a:rPr lang="zh-CN" altLang="zh-CN" b="1" dirty="0"/>
              <a:t>形式。</a:t>
            </a:r>
          </a:p>
          <a:p>
            <a:pPr>
              <a:defRPr/>
            </a:pPr>
            <a:endParaRPr lang="zh-CN" altLang="en-US" sz="2400" dirty="0"/>
          </a:p>
        </p:txBody>
      </p:sp>
    </p:spTree>
    <p:extLst>
      <p:ext uri="{BB962C8B-B14F-4D97-AF65-F5344CB8AC3E}">
        <p14:creationId xmlns:p14="http://schemas.microsoft.com/office/powerpoint/2010/main" val="285622762"/>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827088" y="260350"/>
            <a:ext cx="7772400" cy="1143000"/>
          </a:xfrm>
        </p:spPr>
        <p:txBody>
          <a:bodyPr/>
          <a:lstStyle/>
          <a:p>
            <a:r>
              <a:rPr lang="zh-CN" altLang="zh-CN" sz="3200" smtClean="0">
                <a:solidFill>
                  <a:schemeClr val="tx1"/>
                </a:solidFill>
              </a:rPr>
              <a:t>寄存器的特点</a:t>
            </a:r>
            <a:endParaRPr lang="zh-CN" altLang="en-US" sz="1800" smtClean="0"/>
          </a:p>
        </p:txBody>
      </p:sp>
      <p:sp>
        <p:nvSpPr>
          <p:cNvPr id="2253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28B311D1-8C24-4706-B052-9305FCDDA9B7}" type="slidenum">
              <a:rPr lang="en-US" altLang="zh-CN" sz="1200" smtClean="0"/>
              <a:pPr/>
              <a:t>112</a:t>
            </a:fld>
            <a:endParaRPr lang="en-US" altLang="zh-CN" sz="1200" smtClean="0"/>
          </a:p>
        </p:txBody>
      </p:sp>
      <p:sp>
        <p:nvSpPr>
          <p:cNvPr id="22532" name="内容占位符 2"/>
          <p:cNvSpPr>
            <a:spLocks noGrp="1"/>
          </p:cNvSpPr>
          <p:nvPr>
            <p:ph sz="quarter" idx="1"/>
          </p:nvPr>
        </p:nvSpPr>
        <p:spPr/>
        <p:txBody>
          <a:bodyPr/>
          <a:lstStyle/>
          <a:p>
            <a:pPr>
              <a:lnSpc>
                <a:spcPct val="150000"/>
              </a:lnSpc>
            </a:pPr>
            <a:r>
              <a:rPr lang="zh-CN" altLang="zh-CN" sz="2800" b="1" smtClean="0"/>
              <a:t>优点是</a:t>
            </a:r>
            <a:r>
              <a:rPr lang="zh-CN" altLang="zh-CN" sz="2800" b="1" smtClean="0">
                <a:solidFill>
                  <a:srgbClr val="FF0000"/>
                </a:solidFill>
              </a:rPr>
              <a:t>存储时间短、速度快</a:t>
            </a:r>
            <a:r>
              <a:rPr lang="zh-CN" altLang="zh-CN" sz="2800" b="1" smtClean="0"/>
              <a:t>，可用来做高速缓冲存储器。</a:t>
            </a:r>
            <a:endParaRPr lang="en-US" altLang="zh-CN" sz="2800" b="1" smtClean="0"/>
          </a:p>
          <a:p>
            <a:pPr>
              <a:lnSpc>
                <a:spcPct val="150000"/>
              </a:lnSpc>
            </a:pPr>
            <a:r>
              <a:rPr lang="zh-CN" altLang="zh-CN" sz="2800" b="1" smtClean="0"/>
              <a:t>缺点是</a:t>
            </a:r>
            <a:r>
              <a:rPr lang="zh-CN" altLang="zh-CN" sz="2800" b="1" smtClean="0">
                <a:solidFill>
                  <a:srgbClr val="FF0000"/>
                </a:solidFill>
              </a:rPr>
              <a:t>断电时存储数码丢失</a:t>
            </a:r>
            <a:r>
              <a:rPr lang="zh-CN" altLang="zh-CN" sz="2800" b="1" smtClean="0"/>
              <a:t>，因此寄存器通常适用于暂存数据和信息，不能作为永久的存储器使用。</a:t>
            </a:r>
            <a:endParaRPr lang="zh-CN" altLang="en-US" sz="2800" b="1" smtClean="0"/>
          </a:p>
          <a:p>
            <a:endParaRPr lang="zh-CN" altLang="en-US" smtClean="0"/>
          </a:p>
        </p:txBody>
      </p:sp>
    </p:spTree>
    <p:extLst>
      <p:ext uri="{BB962C8B-B14F-4D97-AF65-F5344CB8AC3E}">
        <p14:creationId xmlns:p14="http://schemas.microsoft.com/office/powerpoint/2010/main" val="2484773720"/>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611188" y="-13591"/>
            <a:ext cx="7772400" cy="922337"/>
          </a:xfrm>
        </p:spPr>
        <p:txBody>
          <a:bodyPr/>
          <a:lstStyle/>
          <a:p>
            <a:r>
              <a:rPr lang="zh-CN" altLang="en-US" dirty="0" smtClean="0">
                <a:solidFill>
                  <a:schemeClr val="tx1"/>
                </a:solidFill>
              </a:rPr>
              <a:t>寄存器应用</a:t>
            </a:r>
          </a:p>
        </p:txBody>
      </p:sp>
      <p:sp>
        <p:nvSpPr>
          <p:cNvPr id="23555"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CCA898E1-C16C-4E23-8253-8BCD8414916E}" type="slidenum">
              <a:rPr lang="en-US" altLang="zh-CN" sz="1200" smtClean="0"/>
              <a:pPr/>
              <a:t>113</a:t>
            </a:fld>
            <a:endParaRPr lang="en-US" altLang="zh-CN" sz="1200" smtClean="0"/>
          </a:p>
        </p:txBody>
      </p:sp>
      <p:sp>
        <p:nvSpPr>
          <p:cNvPr id="4" name="内容占位符 3"/>
          <p:cNvSpPr>
            <a:spLocks noGrp="1"/>
          </p:cNvSpPr>
          <p:nvPr>
            <p:ph sz="quarter" idx="1"/>
          </p:nvPr>
        </p:nvSpPr>
        <p:spPr>
          <a:xfrm>
            <a:off x="611188" y="1989138"/>
            <a:ext cx="8502650" cy="4572000"/>
          </a:xfrm>
        </p:spPr>
        <p:txBody>
          <a:bodyPr/>
          <a:lstStyle/>
          <a:p>
            <a:pPr marL="0" indent="0">
              <a:buFont typeface="Wingdings" panose="05000000000000000000" pitchFamily="2" charset="2"/>
              <a:buNone/>
              <a:defRPr/>
            </a:pPr>
            <a:r>
              <a:rPr lang="en-US" altLang="zh-CN" b="1" dirty="0"/>
              <a:t>1.</a:t>
            </a:r>
            <a:r>
              <a:rPr lang="zh-CN" altLang="zh-CN" b="1" dirty="0"/>
              <a:t>应用于运算器中，主要</a:t>
            </a:r>
            <a:r>
              <a:rPr lang="zh-CN" altLang="zh-CN" b="1" dirty="0" smtClean="0"/>
              <a:t>功能</a:t>
            </a:r>
            <a:endParaRPr lang="en-US" altLang="zh-CN" b="1" dirty="0" smtClean="0"/>
          </a:p>
          <a:p>
            <a:pPr marL="0" indent="0">
              <a:buFont typeface="Wingdings" panose="05000000000000000000" pitchFamily="2" charset="2"/>
              <a:buNone/>
              <a:defRPr/>
            </a:pPr>
            <a:r>
              <a:rPr lang="zh-CN" altLang="zh-CN" b="1" dirty="0" smtClean="0"/>
              <a:t>是</a:t>
            </a:r>
            <a:r>
              <a:rPr lang="zh-CN" altLang="zh-CN" b="1" dirty="0"/>
              <a:t>运算中存储数码、运算结果</a:t>
            </a:r>
            <a:r>
              <a:rPr lang="zh-CN" altLang="zh-CN" b="1" dirty="0" smtClean="0"/>
              <a:t>。</a:t>
            </a:r>
            <a:endParaRPr lang="en-US" altLang="zh-CN" b="1" dirty="0" smtClean="0"/>
          </a:p>
          <a:p>
            <a:pPr marL="0" indent="0">
              <a:buFont typeface="Wingdings" panose="05000000000000000000" pitchFamily="2" charset="2"/>
              <a:buNone/>
              <a:defRPr/>
            </a:pPr>
            <a:endParaRPr lang="en-US" altLang="zh-CN" b="1" dirty="0"/>
          </a:p>
          <a:p>
            <a:pPr marL="0" indent="0">
              <a:buFont typeface="Wingdings" panose="05000000000000000000" pitchFamily="2" charset="2"/>
              <a:buNone/>
              <a:defRPr/>
            </a:pPr>
            <a:r>
              <a:rPr lang="en-US" altLang="zh-CN" b="1" dirty="0" smtClean="0"/>
              <a:t>2.</a:t>
            </a:r>
            <a:r>
              <a:rPr lang="zh-CN" altLang="zh-CN" b="1" dirty="0"/>
              <a:t>应用于</a:t>
            </a:r>
            <a:r>
              <a:rPr lang="en-US" altLang="zh-CN" b="1" dirty="0"/>
              <a:t>CPU</a:t>
            </a:r>
            <a:r>
              <a:rPr lang="zh-CN" altLang="zh-CN" b="1" dirty="0"/>
              <a:t>中，寄存器</a:t>
            </a:r>
            <a:r>
              <a:rPr lang="zh-CN" altLang="zh-CN" b="1" dirty="0" smtClean="0"/>
              <a:t>是</a:t>
            </a:r>
            <a:endParaRPr lang="en-US" altLang="zh-CN" b="1" dirty="0" smtClean="0"/>
          </a:p>
          <a:p>
            <a:pPr marL="0" indent="0">
              <a:buFont typeface="Wingdings" panose="05000000000000000000" pitchFamily="2" charset="2"/>
              <a:buNone/>
              <a:defRPr/>
            </a:pPr>
            <a:r>
              <a:rPr lang="zh-CN" altLang="zh-CN" b="1" dirty="0" smtClean="0"/>
              <a:t>中央处理器</a:t>
            </a:r>
            <a:r>
              <a:rPr lang="zh-CN" altLang="zh-CN" b="1" dirty="0"/>
              <a:t>（</a:t>
            </a:r>
            <a:r>
              <a:rPr lang="en-US" altLang="zh-CN" b="1" dirty="0"/>
              <a:t>CPU</a:t>
            </a:r>
            <a:r>
              <a:rPr lang="zh-CN" altLang="zh-CN" b="1" dirty="0"/>
              <a:t>）内部</a:t>
            </a:r>
            <a:r>
              <a:rPr lang="zh-CN" altLang="zh-CN" b="1" dirty="0" smtClean="0"/>
              <a:t>重</a:t>
            </a:r>
            <a:endParaRPr lang="en-US" altLang="zh-CN" b="1" dirty="0" smtClean="0"/>
          </a:p>
          <a:p>
            <a:pPr marL="0" indent="0">
              <a:buFont typeface="Wingdings" panose="05000000000000000000" pitchFamily="2" charset="2"/>
              <a:buNone/>
              <a:defRPr/>
            </a:pPr>
            <a:r>
              <a:rPr lang="zh-CN" altLang="zh-CN" b="1" dirty="0" smtClean="0"/>
              <a:t>要</a:t>
            </a:r>
            <a:r>
              <a:rPr lang="zh-CN" altLang="zh-CN" b="1" dirty="0"/>
              <a:t>的数据存储资源，是</a:t>
            </a:r>
            <a:r>
              <a:rPr lang="zh-CN" altLang="zh-CN" b="1" dirty="0" smtClean="0"/>
              <a:t>有限</a:t>
            </a:r>
            <a:endParaRPr lang="en-US" altLang="zh-CN" b="1" dirty="0" smtClean="0"/>
          </a:p>
          <a:p>
            <a:pPr marL="0" indent="0">
              <a:buFont typeface="Wingdings" panose="05000000000000000000" pitchFamily="2" charset="2"/>
              <a:buNone/>
              <a:defRPr/>
            </a:pPr>
            <a:r>
              <a:rPr lang="zh-CN" altLang="zh-CN" b="1" dirty="0" smtClean="0"/>
              <a:t>存贮</a:t>
            </a:r>
            <a:r>
              <a:rPr lang="zh-CN" altLang="zh-CN" b="1" dirty="0"/>
              <a:t>容量的高速存贮部件</a:t>
            </a:r>
            <a:r>
              <a:rPr lang="zh-CN" altLang="zh-CN" b="1" dirty="0" smtClean="0"/>
              <a:t>，</a:t>
            </a:r>
            <a:endParaRPr lang="en-US" altLang="zh-CN" b="1" dirty="0" smtClean="0"/>
          </a:p>
          <a:p>
            <a:pPr marL="0" indent="0">
              <a:buFont typeface="Wingdings" panose="05000000000000000000" pitchFamily="2" charset="2"/>
              <a:buNone/>
              <a:defRPr/>
            </a:pPr>
            <a:r>
              <a:rPr lang="zh-CN" altLang="zh-CN" b="1" dirty="0" smtClean="0"/>
              <a:t>用来</a:t>
            </a:r>
            <a:r>
              <a:rPr lang="zh-CN" altLang="zh-CN" b="1" dirty="0"/>
              <a:t>暂存</a:t>
            </a:r>
            <a:r>
              <a:rPr lang="en-US" altLang="zh-CN" b="1" dirty="0" err="1" smtClean="0"/>
              <a:t>指令</a:t>
            </a:r>
            <a:r>
              <a:rPr lang="zh-CN" altLang="zh-CN" b="1" dirty="0" smtClean="0"/>
              <a:t>、</a:t>
            </a:r>
            <a:r>
              <a:rPr lang="zh-CN" altLang="zh-CN" b="1" dirty="0"/>
              <a:t>数据和地址。</a:t>
            </a:r>
            <a:endParaRPr lang="en-US" altLang="zh-CN" b="1" dirty="0" smtClean="0"/>
          </a:p>
          <a:p>
            <a:pPr>
              <a:defRPr/>
            </a:pPr>
            <a:endParaRPr lang="zh-CN" altLang="en-US" dirty="0"/>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300" y="2071688"/>
            <a:ext cx="4249738"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2858713"/>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681038" y="604838"/>
            <a:ext cx="7772400" cy="922337"/>
          </a:xfrm>
        </p:spPr>
        <p:txBody>
          <a:bodyPr/>
          <a:lstStyle/>
          <a:p>
            <a:r>
              <a:rPr lang="zh-CN" altLang="en-US" smtClean="0">
                <a:solidFill>
                  <a:schemeClr val="tx1"/>
                </a:solidFill>
              </a:rPr>
              <a:t>小结</a:t>
            </a:r>
          </a:p>
        </p:txBody>
      </p:sp>
      <p:sp>
        <p:nvSpPr>
          <p:cNvPr id="24579"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F2E5684B-9424-4E62-B925-21F44C2A48DE}" type="slidenum">
              <a:rPr lang="en-US" altLang="zh-CN" sz="1200" smtClean="0"/>
              <a:pPr/>
              <a:t>114</a:t>
            </a:fld>
            <a:endParaRPr lang="en-US" altLang="zh-CN" sz="1200" smtClean="0"/>
          </a:p>
        </p:txBody>
      </p:sp>
      <p:sp>
        <p:nvSpPr>
          <p:cNvPr id="4" name="内容占位符 3"/>
          <p:cNvSpPr>
            <a:spLocks noGrp="1"/>
          </p:cNvSpPr>
          <p:nvPr>
            <p:ph sz="quarter" idx="1"/>
          </p:nvPr>
        </p:nvSpPr>
        <p:spPr/>
        <p:txBody>
          <a:bodyPr>
            <a:normAutofit/>
          </a:bodyPr>
          <a:lstStyle/>
          <a:p>
            <a:pPr>
              <a:lnSpc>
                <a:spcPts val="2500"/>
              </a:lnSpc>
              <a:defRPr/>
            </a:pPr>
            <a:r>
              <a:rPr lang="zh-CN" altLang="en-US" b="1" dirty="0"/>
              <a:t>寄存器的作用：</a:t>
            </a:r>
          </a:p>
          <a:p>
            <a:pPr>
              <a:lnSpc>
                <a:spcPts val="2500"/>
              </a:lnSpc>
              <a:buFont typeface="Wingdings" panose="05000000000000000000" pitchFamily="2" charset="2"/>
              <a:buNone/>
              <a:defRPr/>
            </a:pPr>
            <a:r>
              <a:rPr lang="zh-CN" altLang="en-US" b="1" dirty="0"/>
              <a:t>     </a:t>
            </a:r>
            <a:r>
              <a:rPr lang="zh-CN" altLang="en-US" b="1" dirty="0">
                <a:solidFill>
                  <a:srgbClr val="FF0000"/>
                </a:solidFill>
              </a:rPr>
              <a:t>暂存数码和信息、数码移位 </a:t>
            </a:r>
          </a:p>
          <a:p>
            <a:pPr>
              <a:lnSpc>
                <a:spcPts val="2500"/>
              </a:lnSpc>
              <a:defRPr/>
            </a:pPr>
            <a:r>
              <a:rPr lang="zh-CN" altLang="en-US" b="1" dirty="0"/>
              <a:t>寄存器的组成：</a:t>
            </a:r>
          </a:p>
          <a:p>
            <a:pPr>
              <a:lnSpc>
                <a:spcPts val="2500"/>
              </a:lnSpc>
              <a:buFont typeface="Wingdings" panose="05000000000000000000" pitchFamily="2" charset="2"/>
              <a:buNone/>
              <a:defRPr/>
            </a:pPr>
            <a:r>
              <a:rPr lang="zh-CN" altLang="en-US" b="1" dirty="0"/>
              <a:t>     </a:t>
            </a:r>
            <a:r>
              <a:rPr lang="zh-CN" altLang="en-US" b="1" dirty="0">
                <a:solidFill>
                  <a:srgbClr val="FF0000"/>
                </a:solidFill>
              </a:rPr>
              <a:t>触发器、门电路</a:t>
            </a:r>
            <a:endParaRPr lang="en-US" altLang="zh-CN" b="1" dirty="0">
              <a:solidFill>
                <a:srgbClr val="FF0000"/>
              </a:solidFill>
            </a:endParaRPr>
          </a:p>
          <a:p>
            <a:pPr>
              <a:lnSpc>
                <a:spcPts val="2500"/>
              </a:lnSpc>
              <a:defRPr/>
            </a:pPr>
            <a:r>
              <a:rPr lang="zh-CN" altLang="en-US" b="1" dirty="0" smtClean="0"/>
              <a:t>寄存器的分类：</a:t>
            </a:r>
            <a:endParaRPr lang="en-US" altLang="zh-CN" b="1" dirty="0" smtClean="0"/>
          </a:p>
          <a:p>
            <a:pPr>
              <a:lnSpc>
                <a:spcPts val="2500"/>
              </a:lnSpc>
              <a:buFont typeface="Wingdings" panose="05000000000000000000" pitchFamily="2" charset="2"/>
              <a:buNone/>
              <a:defRPr/>
            </a:pPr>
            <a:r>
              <a:rPr lang="zh-CN" altLang="en-US" b="1" dirty="0" smtClean="0"/>
              <a:t>    </a:t>
            </a:r>
            <a:r>
              <a:rPr lang="zh-CN" altLang="en-US" b="1" dirty="0">
                <a:solidFill>
                  <a:srgbClr val="FF0000"/>
                </a:solidFill>
              </a:rPr>
              <a:t>数码寄存器</a:t>
            </a:r>
            <a:r>
              <a:rPr lang="zh-CN" altLang="en-US" b="1" dirty="0"/>
              <a:t>：单拍、双拍</a:t>
            </a:r>
          </a:p>
          <a:p>
            <a:pPr>
              <a:lnSpc>
                <a:spcPts val="2500"/>
              </a:lnSpc>
              <a:buFont typeface="Wingdings" panose="05000000000000000000" pitchFamily="2" charset="2"/>
              <a:buNone/>
              <a:defRPr/>
            </a:pPr>
            <a:r>
              <a:rPr lang="zh-CN" altLang="en-US" b="1" dirty="0"/>
              <a:t>    </a:t>
            </a:r>
            <a:r>
              <a:rPr lang="zh-CN" altLang="en-US" b="1" dirty="0">
                <a:solidFill>
                  <a:srgbClr val="FF0000"/>
                </a:solidFill>
              </a:rPr>
              <a:t>移位寄存器</a:t>
            </a:r>
            <a:r>
              <a:rPr lang="zh-CN" altLang="en-US" b="1" dirty="0"/>
              <a:t>：单向移位、双向</a:t>
            </a:r>
            <a:r>
              <a:rPr lang="zh-CN" altLang="en-US" b="1" dirty="0" smtClean="0"/>
              <a:t>移位</a:t>
            </a:r>
            <a:endParaRPr lang="en-US" altLang="zh-CN" b="1" dirty="0" smtClean="0"/>
          </a:p>
          <a:p>
            <a:pPr>
              <a:lnSpc>
                <a:spcPts val="2500"/>
              </a:lnSpc>
              <a:defRPr/>
            </a:pPr>
            <a:r>
              <a:rPr lang="zh-CN" altLang="en-US" b="1" dirty="0" smtClean="0"/>
              <a:t>寄存器</a:t>
            </a:r>
            <a:r>
              <a:rPr lang="zh-CN" altLang="en-US" b="1" dirty="0"/>
              <a:t>的</a:t>
            </a:r>
            <a:r>
              <a:rPr lang="zh-CN" altLang="en-US" b="1" dirty="0" smtClean="0"/>
              <a:t>特点：</a:t>
            </a:r>
            <a:endParaRPr lang="en-US" altLang="zh-CN" b="1" dirty="0" smtClean="0"/>
          </a:p>
          <a:p>
            <a:pPr marL="0" indent="0">
              <a:lnSpc>
                <a:spcPts val="2500"/>
              </a:lnSpc>
              <a:buFont typeface="Wingdings" panose="05000000000000000000" pitchFamily="2" charset="2"/>
              <a:buNone/>
              <a:defRPr/>
            </a:pPr>
            <a:r>
              <a:rPr lang="en-US" altLang="zh-CN" sz="2400" b="1" dirty="0" smtClean="0"/>
              <a:t>     </a:t>
            </a:r>
            <a:r>
              <a:rPr lang="zh-CN" altLang="zh-CN" sz="2400" b="1" dirty="0" smtClean="0"/>
              <a:t>优点</a:t>
            </a:r>
            <a:r>
              <a:rPr lang="zh-CN" altLang="zh-CN" sz="2400" b="1" dirty="0"/>
              <a:t>是</a:t>
            </a:r>
            <a:r>
              <a:rPr lang="zh-CN" altLang="zh-CN" sz="2400" b="1" dirty="0">
                <a:solidFill>
                  <a:srgbClr val="FF0000"/>
                </a:solidFill>
              </a:rPr>
              <a:t>存储时间短、</a:t>
            </a:r>
            <a:r>
              <a:rPr lang="zh-CN" altLang="zh-CN" sz="2400" b="1" dirty="0" smtClean="0">
                <a:solidFill>
                  <a:srgbClr val="FF0000"/>
                </a:solidFill>
              </a:rPr>
              <a:t>速度快</a:t>
            </a:r>
            <a:endParaRPr lang="en-US" altLang="zh-CN" sz="2400" b="1" dirty="0"/>
          </a:p>
          <a:p>
            <a:pPr marL="0" indent="0">
              <a:lnSpc>
                <a:spcPts val="2500"/>
              </a:lnSpc>
              <a:buFont typeface="Wingdings" panose="05000000000000000000" pitchFamily="2" charset="2"/>
              <a:buNone/>
              <a:defRPr/>
            </a:pPr>
            <a:r>
              <a:rPr lang="en-US" altLang="zh-CN" sz="2400" b="1" dirty="0" smtClean="0"/>
              <a:t>     </a:t>
            </a:r>
            <a:r>
              <a:rPr lang="zh-CN" altLang="zh-CN" sz="2400" b="1" dirty="0" smtClean="0"/>
              <a:t>缺点</a:t>
            </a:r>
            <a:r>
              <a:rPr lang="zh-CN" altLang="zh-CN" sz="2400" b="1" dirty="0"/>
              <a:t>是</a:t>
            </a:r>
            <a:r>
              <a:rPr lang="zh-CN" altLang="zh-CN" sz="2400" b="1" dirty="0">
                <a:solidFill>
                  <a:srgbClr val="FF0000"/>
                </a:solidFill>
              </a:rPr>
              <a:t>断电时存储数码丢失</a:t>
            </a:r>
            <a:endParaRPr lang="zh-CN" altLang="en-US" b="1" dirty="0"/>
          </a:p>
          <a:p>
            <a:pPr>
              <a:buFont typeface="Wingdings" panose="05000000000000000000" pitchFamily="2" charset="2"/>
              <a:buNone/>
              <a:defRPr/>
            </a:pPr>
            <a:r>
              <a:rPr lang="zh-CN" altLang="en-US" b="1" dirty="0" smtClean="0"/>
              <a:t>    </a:t>
            </a:r>
            <a:endParaRPr lang="en-US" altLang="zh-CN" b="1" dirty="0"/>
          </a:p>
          <a:p>
            <a:pPr>
              <a:defRPr/>
            </a:pPr>
            <a:endParaRPr lang="zh-CN" altLang="en-US" dirty="0"/>
          </a:p>
        </p:txBody>
      </p:sp>
    </p:spTree>
    <p:extLst>
      <p:ext uri="{BB962C8B-B14F-4D97-AF65-F5344CB8AC3E}">
        <p14:creationId xmlns:p14="http://schemas.microsoft.com/office/powerpoint/2010/main" val="3655727875"/>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2.1.1 8086</a:t>
            </a:r>
            <a:r>
              <a:rPr lang="zh-CN" altLang="en-US" smtClean="0"/>
              <a:t>的编程结构</a:t>
            </a:r>
          </a:p>
        </p:txBody>
      </p:sp>
      <p:sp>
        <p:nvSpPr>
          <p:cNvPr id="25603"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t>在编程结构图中，从功能上划分，</a:t>
            </a:r>
            <a:r>
              <a:rPr lang="en-US" altLang="zh-CN" smtClean="0"/>
              <a:t>8086</a:t>
            </a:r>
            <a:r>
              <a:rPr lang="zh-CN" altLang="en-US" smtClean="0"/>
              <a:t>分为两大部分：即</a:t>
            </a:r>
          </a:p>
          <a:p>
            <a:pPr eaLnBrk="1" hangingPunct="1">
              <a:buFont typeface="Wingdings" panose="05000000000000000000" pitchFamily="2" charset="2"/>
              <a:buNone/>
            </a:pPr>
            <a:r>
              <a:rPr lang="zh-CN" altLang="en-US" b="1" smtClean="0">
                <a:solidFill>
                  <a:srgbClr val="008000"/>
                </a:solidFill>
              </a:rPr>
              <a:t>    总线接口部件</a:t>
            </a:r>
            <a:r>
              <a:rPr lang="en-US" altLang="zh-CN" b="1" smtClean="0">
                <a:solidFill>
                  <a:srgbClr val="008000"/>
                </a:solidFill>
              </a:rPr>
              <a:t>BIU</a:t>
            </a:r>
            <a:r>
              <a:rPr lang="zh-CN" altLang="en-US" smtClean="0"/>
              <a:t>（</a:t>
            </a:r>
            <a:r>
              <a:rPr lang="en-US" altLang="zh-CN" smtClean="0"/>
              <a:t>Bus Interface Unit</a:t>
            </a:r>
            <a:r>
              <a:rPr lang="zh-CN" altLang="en-US" smtClean="0"/>
              <a:t>）</a:t>
            </a:r>
          </a:p>
          <a:p>
            <a:pPr eaLnBrk="1" hangingPunct="1">
              <a:buFont typeface="Wingdings" panose="05000000000000000000" pitchFamily="2" charset="2"/>
              <a:buNone/>
            </a:pPr>
            <a:r>
              <a:rPr lang="zh-CN" altLang="en-US" b="1" smtClean="0">
                <a:solidFill>
                  <a:srgbClr val="008000"/>
                </a:solidFill>
              </a:rPr>
              <a:t>    执行部件</a:t>
            </a:r>
            <a:r>
              <a:rPr lang="en-US" altLang="zh-CN" b="1" smtClean="0">
                <a:solidFill>
                  <a:srgbClr val="008000"/>
                </a:solidFill>
              </a:rPr>
              <a:t>EU</a:t>
            </a:r>
            <a:r>
              <a:rPr lang="zh-CN" altLang="en-US" smtClean="0"/>
              <a:t>（</a:t>
            </a:r>
            <a:r>
              <a:rPr lang="en-US" altLang="zh-CN" smtClean="0"/>
              <a:t>Execution Unit</a:t>
            </a:r>
            <a:r>
              <a:rPr lang="zh-CN" altLang="en-US" smtClean="0"/>
              <a:t>）</a:t>
            </a:r>
          </a:p>
          <a:p>
            <a:pPr eaLnBrk="1" hangingPunct="1">
              <a:buFont typeface="Wingdings" panose="05000000000000000000" pitchFamily="2" charset="2"/>
              <a:buNone/>
            </a:pPr>
            <a:r>
              <a:rPr lang="en-US" altLang="zh-CN" smtClean="0"/>
              <a:t>1.  BIU </a:t>
            </a:r>
            <a:r>
              <a:rPr lang="zh-CN" altLang="en-US" smtClean="0"/>
              <a:t>总线接口部件</a:t>
            </a:r>
          </a:p>
          <a:p>
            <a:pPr eaLnBrk="1" hangingPunct="1">
              <a:buFont typeface="Wingdings" panose="05000000000000000000" pitchFamily="2" charset="2"/>
              <a:buNone/>
            </a:pPr>
            <a:r>
              <a:rPr lang="zh-CN" altLang="en-US" smtClean="0"/>
              <a:t>  功能：负责与存储器、</a:t>
            </a:r>
            <a:r>
              <a:rPr lang="en-US" altLang="zh-CN" smtClean="0"/>
              <a:t>I/O</a:t>
            </a:r>
            <a:r>
              <a:rPr lang="zh-CN" altLang="en-US" smtClean="0"/>
              <a:t>端口传送数据</a:t>
            </a:r>
          </a:p>
          <a:p>
            <a:pPr eaLnBrk="1" hangingPunct="1">
              <a:spcBef>
                <a:spcPct val="50000"/>
              </a:spcBef>
              <a:buFont typeface="Wingdings" panose="05000000000000000000" pitchFamily="2" charset="2"/>
              <a:buNone/>
            </a:pPr>
            <a:r>
              <a:rPr lang="zh-CN" altLang="en-US" smtClean="0"/>
              <a:t>具体：</a:t>
            </a:r>
            <a:r>
              <a:rPr lang="zh-CN" altLang="en-US" b="1" smtClean="0">
                <a:solidFill>
                  <a:srgbClr val="008000"/>
                </a:solidFill>
              </a:rPr>
              <a:t>（</a:t>
            </a:r>
            <a:r>
              <a:rPr lang="en-US" altLang="zh-CN" b="1" smtClean="0">
                <a:solidFill>
                  <a:srgbClr val="008000"/>
                </a:solidFill>
              </a:rPr>
              <a:t>1</a:t>
            </a:r>
            <a:r>
              <a:rPr lang="zh-CN" altLang="en-US" b="1" smtClean="0">
                <a:solidFill>
                  <a:srgbClr val="008000"/>
                </a:solidFill>
              </a:rPr>
              <a:t>）从内存取指令送到指令队列</a:t>
            </a:r>
          </a:p>
          <a:p>
            <a:pPr eaLnBrk="1" hangingPunct="1">
              <a:spcBef>
                <a:spcPct val="50000"/>
              </a:spcBef>
              <a:buFont typeface="Wingdings" panose="05000000000000000000" pitchFamily="2" charset="2"/>
              <a:buNone/>
            </a:pPr>
            <a:r>
              <a:rPr lang="zh-CN" altLang="en-US" b="1" smtClean="0">
                <a:solidFill>
                  <a:srgbClr val="008000"/>
                </a:solidFill>
              </a:rPr>
              <a:t>            （</a:t>
            </a:r>
            <a:r>
              <a:rPr lang="en-US" altLang="zh-CN" b="1" smtClean="0">
                <a:solidFill>
                  <a:srgbClr val="008000"/>
                </a:solidFill>
              </a:rPr>
              <a:t>2</a:t>
            </a:r>
            <a:r>
              <a:rPr lang="zh-CN" altLang="en-US" b="1" smtClean="0">
                <a:solidFill>
                  <a:srgbClr val="008000"/>
                </a:solidFill>
              </a:rPr>
              <a:t>）</a:t>
            </a:r>
            <a:r>
              <a:rPr lang="en-US" altLang="zh-CN" b="1" smtClean="0">
                <a:solidFill>
                  <a:srgbClr val="008000"/>
                </a:solidFill>
              </a:rPr>
              <a:t>CPU</a:t>
            </a:r>
            <a:r>
              <a:rPr lang="zh-CN" altLang="en-US" b="1" smtClean="0">
                <a:solidFill>
                  <a:srgbClr val="008000"/>
                </a:solidFill>
              </a:rPr>
              <a:t>执行指令时，</a:t>
            </a:r>
            <a:r>
              <a:rPr lang="en-US" altLang="zh-CN" b="1" smtClean="0">
                <a:solidFill>
                  <a:srgbClr val="008000"/>
                </a:solidFill>
              </a:rPr>
              <a:t>BIU</a:t>
            </a:r>
            <a:r>
              <a:rPr lang="zh-CN" altLang="en-US" b="1" smtClean="0">
                <a:solidFill>
                  <a:srgbClr val="008000"/>
                </a:solidFill>
              </a:rPr>
              <a:t>配合执行部件从指定内存单元或外设端口中取数据，将数据传送给执行部件。</a:t>
            </a:r>
          </a:p>
          <a:p>
            <a:pPr eaLnBrk="1" hangingPunct="1">
              <a:spcBef>
                <a:spcPct val="50000"/>
              </a:spcBef>
              <a:buFont typeface="Wingdings" panose="05000000000000000000" pitchFamily="2" charset="2"/>
              <a:buNone/>
            </a:pPr>
            <a:r>
              <a:rPr lang="zh-CN" altLang="en-US" b="1" smtClean="0">
                <a:solidFill>
                  <a:srgbClr val="008000"/>
                </a:solidFill>
              </a:rPr>
              <a:t>             （</a:t>
            </a:r>
            <a:r>
              <a:rPr lang="en-US" altLang="zh-CN" b="1" smtClean="0">
                <a:solidFill>
                  <a:srgbClr val="008000"/>
                </a:solidFill>
              </a:rPr>
              <a:t>3</a:t>
            </a:r>
            <a:r>
              <a:rPr lang="zh-CN" altLang="en-US" b="1" smtClean="0">
                <a:solidFill>
                  <a:srgbClr val="008000"/>
                </a:solidFill>
              </a:rPr>
              <a:t>）或者，</a:t>
            </a:r>
            <a:r>
              <a:rPr lang="en-US" altLang="zh-CN" b="1" smtClean="0">
                <a:solidFill>
                  <a:srgbClr val="008000"/>
                </a:solidFill>
              </a:rPr>
              <a:t>BIU</a:t>
            </a:r>
            <a:r>
              <a:rPr lang="zh-CN" altLang="en-US" b="1" smtClean="0">
                <a:solidFill>
                  <a:srgbClr val="008000"/>
                </a:solidFill>
              </a:rPr>
              <a:t>配合执行部件把操作结果传送到指定的内存单元或外设端口中。</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115</a:t>
            </a:fld>
            <a:endParaRPr lang="en-US" altLang="zh-CN" dirty="0"/>
          </a:p>
        </p:txBody>
      </p:sp>
    </p:spTree>
    <p:extLst>
      <p:ext uri="{BB962C8B-B14F-4D97-AF65-F5344CB8AC3E}">
        <p14:creationId xmlns:p14="http://schemas.microsoft.com/office/powerpoint/2010/main" val="270394105"/>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marL="533400" indent="-533400" eaLnBrk="1" hangingPunct="1"/>
            <a:r>
              <a:rPr lang="en-US" altLang="zh-CN" smtClean="0"/>
              <a:t>1.BIU </a:t>
            </a:r>
            <a:r>
              <a:rPr lang="zh-CN" altLang="en-US" smtClean="0"/>
              <a:t>总线接口部件</a:t>
            </a:r>
          </a:p>
        </p:txBody>
      </p:sp>
      <p:sp>
        <p:nvSpPr>
          <p:cNvPr id="26627"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zh-CN" altLang="en-US" sz="2400" b="1" smtClean="0"/>
              <a:t>组成：</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①</a:t>
            </a:r>
            <a:r>
              <a:rPr lang="en-US" altLang="zh-CN" sz="2400" b="1" smtClean="0">
                <a:solidFill>
                  <a:srgbClr val="008000"/>
                </a:solidFill>
              </a:rPr>
              <a:t>4</a:t>
            </a:r>
            <a:r>
              <a:rPr lang="zh-CN" altLang="en-US" sz="2400" b="1" smtClean="0">
                <a:solidFill>
                  <a:srgbClr val="008000"/>
                </a:solidFill>
              </a:rPr>
              <a:t>个</a:t>
            </a:r>
            <a:r>
              <a:rPr lang="en-US" altLang="zh-CN" sz="2400" b="1" smtClean="0">
                <a:solidFill>
                  <a:srgbClr val="008000"/>
                </a:solidFill>
              </a:rPr>
              <a:t>16</a:t>
            </a:r>
            <a:r>
              <a:rPr lang="zh-CN" altLang="en-US" sz="2400" b="1" smtClean="0">
                <a:solidFill>
                  <a:srgbClr val="008000"/>
                </a:solidFill>
              </a:rPr>
              <a:t>位的段地址寄存器</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   </a:t>
            </a:r>
            <a:r>
              <a:rPr lang="en-US" altLang="zh-CN" sz="2400" b="1" smtClean="0">
                <a:solidFill>
                  <a:srgbClr val="008000"/>
                </a:solidFill>
              </a:rPr>
              <a:t>CS</a:t>
            </a:r>
            <a:r>
              <a:rPr lang="zh-CN" altLang="en-US" sz="2400" b="1" smtClean="0">
                <a:solidFill>
                  <a:srgbClr val="008000"/>
                </a:solidFill>
              </a:rPr>
              <a:t>（</a:t>
            </a:r>
            <a:r>
              <a:rPr lang="en-US" altLang="zh-CN" sz="2400" b="1" smtClean="0">
                <a:solidFill>
                  <a:srgbClr val="008000"/>
                </a:solidFill>
              </a:rPr>
              <a:t>Code Segment</a:t>
            </a:r>
            <a:r>
              <a:rPr lang="zh-CN" altLang="en-US" sz="2400" b="1" smtClean="0">
                <a:solidFill>
                  <a:srgbClr val="008000"/>
                </a:solidFill>
              </a:rPr>
              <a:t>）   </a:t>
            </a:r>
            <a:r>
              <a:rPr lang="en-US" altLang="zh-CN" sz="2400" b="1" smtClean="0">
                <a:solidFill>
                  <a:srgbClr val="008000"/>
                </a:solidFill>
              </a:rPr>
              <a:t>DS</a:t>
            </a:r>
            <a:r>
              <a:rPr lang="zh-CN" altLang="en-US" sz="2400" b="1" smtClean="0">
                <a:solidFill>
                  <a:srgbClr val="008000"/>
                </a:solidFill>
              </a:rPr>
              <a:t>（</a:t>
            </a:r>
            <a:r>
              <a:rPr lang="en-US" altLang="zh-CN" sz="2400" b="1" smtClean="0">
                <a:solidFill>
                  <a:srgbClr val="008000"/>
                </a:solidFill>
              </a:rPr>
              <a:t>Data Segment </a:t>
            </a:r>
            <a:r>
              <a:rPr lang="zh-CN" altLang="en-US" sz="2400" b="1" smtClean="0">
                <a:solidFill>
                  <a:srgbClr val="008000"/>
                </a:solidFill>
              </a:rPr>
              <a:t>）</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   </a:t>
            </a:r>
            <a:r>
              <a:rPr lang="en-US" altLang="zh-CN" sz="2400" b="1" smtClean="0">
                <a:solidFill>
                  <a:srgbClr val="008000"/>
                </a:solidFill>
              </a:rPr>
              <a:t>ES</a:t>
            </a:r>
            <a:r>
              <a:rPr lang="zh-CN" altLang="en-US" sz="2400" b="1" smtClean="0">
                <a:solidFill>
                  <a:srgbClr val="008000"/>
                </a:solidFill>
              </a:rPr>
              <a:t>（</a:t>
            </a:r>
            <a:r>
              <a:rPr lang="en-US" altLang="zh-CN" sz="2400" b="1" smtClean="0">
                <a:solidFill>
                  <a:srgbClr val="008000"/>
                </a:solidFill>
              </a:rPr>
              <a:t>Extra Segment </a:t>
            </a:r>
            <a:r>
              <a:rPr lang="zh-CN" altLang="en-US" sz="2400" b="1" smtClean="0">
                <a:solidFill>
                  <a:srgbClr val="008000"/>
                </a:solidFill>
              </a:rPr>
              <a:t>）  </a:t>
            </a:r>
            <a:r>
              <a:rPr lang="en-US" altLang="zh-CN" sz="2400" b="1" smtClean="0">
                <a:solidFill>
                  <a:srgbClr val="008000"/>
                </a:solidFill>
              </a:rPr>
              <a:t>SS</a:t>
            </a:r>
            <a:r>
              <a:rPr lang="zh-CN" altLang="en-US" sz="2400" b="1" smtClean="0">
                <a:solidFill>
                  <a:srgbClr val="008000"/>
                </a:solidFill>
              </a:rPr>
              <a:t>（</a:t>
            </a:r>
            <a:r>
              <a:rPr lang="en-US" altLang="zh-CN" sz="2400" b="1" smtClean="0">
                <a:solidFill>
                  <a:srgbClr val="008000"/>
                </a:solidFill>
              </a:rPr>
              <a:t>Stack Segment </a:t>
            </a:r>
            <a:r>
              <a:rPr lang="zh-CN" altLang="en-US" sz="2400" b="1" smtClean="0">
                <a:solidFill>
                  <a:srgbClr val="008000"/>
                </a:solidFill>
              </a:rPr>
              <a:t>）</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②</a:t>
            </a:r>
            <a:r>
              <a:rPr lang="en-US" altLang="zh-CN" sz="2400" b="1" smtClean="0">
                <a:solidFill>
                  <a:srgbClr val="008000"/>
                </a:solidFill>
              </a:rPr>
              <a:t>16</a:t>
            </a:r>
            <a:r>
              <a:rPr lang="zh-CN" altLang="en-US" sz="2400" b="1" smtClean="0">
                <a:solidFill>
                  <a:srgbClr val="008000"/>
                </a:solidFill>
              </a:rPr>
              <a:t>位的指令指针寄存器</a:t>
            </a:r>
            <a:r>
              <a:rPr lang="en-US" altLang="zh-CN" sz="2400" b="1" smtClean="0">
                <a:solidFill>
                  <a:srgbClr val="008000"/>
                </a:solidFill>
              </a:rPr>
              <a:t>IP</a:t>
            </a:r>
            <a:r>
              <a:rPr lang="zh-CN" altLang="en-US" sz="2400" b="1" smtClean="0">
                <a:solidFill>
                  <a:srgbClr val="008000"/>
                </a:solidFill>
              </a:rPr>
              <a:t>（</a:t>
            </a:r>
            <a:r>
              <a:rPr lang="en-US" altLang="zh-CN" sz="2400" b="1" smtClean="0">
                <a:solidFill>
                  <a:srgbClr val="008000"/>
                </a:solidFill>
              </a:rPr>
              <a:t>Instruction Pointer</a:t>
            </a:r>
            <a:r>
              <a:rPr lang="zh-CN" altLang="en-US" sz="2400" b="1" smtClean="0">
                <a:solidFill>
                  <a:srgbClr val="008000"/>
                </a:solidFill>
              </a:rPr>
              <a:t>）</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③</a:t>
            </a:r>
            <a:r>
              <a:rPr lang="en-US" altLang="zh-CN" sz="2400" b="1" smtClean="0">
                <a:solidFill>
                  <a:srgbClr val="008000"/>
                </a:solidFill>
              </a:rPr>
              <a:t>20</a:t>
            </a:r>
            <a:r>
              <a:rPr lang="zh-CN" altLang="en-US" sz="2400" b="1" smtClean="0">
                <a:solidFill>
                  <a:srgbClr val="008000"/>
                </a:solidFill>
              </a:rPr>
              <a:t>位的地址加法器</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④</a:t>
            </a:r>
            <a:r>
              <a:rPr lang="en-US" altLang="zh-CN" sz="2400" b="1" smtClean="0">
                <a:solidFill>
                  <a:srgbClr val="008000"/>
                </a:solidFill>
              </a:rPr>
              <a:t>6</a:t>
            </a:r>
            <a:r>
              <a:rPr lang="zh-CN" altLang="en-US" sz="2400" b="1" smtClean="0">
                <a:solidFill>
                  <a:srgbClr val="008000"/>
                </a:solidFill>
              </a:rPr>
              <a:t>字节的指令队列缓冲区</a:t>
            </a:r>
          </a:p>
          <a:p>
            <a:pPr eaLnBrk="1" hangingPunct="1">
              <a:lnSpc>
                <a:spcPct val="90000"/>
              </a:lnSpc>
              <a:spcBef>
                <a:spcPct val="40000"/>
              </a:spcBef>
              <a:buFont typeface="Wingdings" panose="05000000000000000000" pitchFamily="2" charset="2"/>
              <a:buNone/>
            </a:pPr>
            <a:r>
              <a:rPr lang="zh-CN" altLang="en-US" sz="2400" b="1" smtClean="0">
                <a:solidFill>
                  <a:srgbClr val="008000"/>
                </a:solidFill>
              </a:rPr>
              <a:t>两点说明：</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116</a:t>
            </a:fld>
            <a:endParaRPr lang="en-US" altLang="zh-CN" dirty="0"/>
          </a:p>
        </p:txBody>
      </p:sp>
    </p:spTree>
    <p:extLst>
      <p:ext uri="{BB962C8B-B14F-4D97-AF65-F5344CB8AC3E}">
        <p14:creationId xmlns:p14="http://schemas.microsoft.com/office/powerpoint/2010/main" val="2996285349"/>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74675" y="304800"/>
            <a:ext cx="8001000" cy="1216025"/>
          </a:xfrm>
        </p:spPr>
        <p:txBody>
          <a:bodyPr/>
          <a:lstStyle/>
          <a:p>
            <a:pPr eaLnBrk="1" hangingPunct="1"/>
            <a:r>
              <a:rPr lang="en-US" altLang="zh-CN" smtClean="0"/>
              <a:t>1.BIU </a:t>
            </a:r>
            <a:r>
              <a:rPr lang="zh-CN" altLang="en-US" smtClean="0"/>
              <a:t>总线接口部件</a:t>
            </a:r>
          </a:p>
        </p:txBody>
      </p:sp>
      <p:sp>
        <p:nvSpPr>
          <p:cNvPr id="27651" name="Rectangle 3"/>
          <p:cNvSpPr>
            <a:spLocks noGrp="1" noChangeArrowheads="1"/>
          </p:cNvSpPr>
          <p:nvPr>
            <p:ph type="body" sz="half" idx="1"/>
          </p:nvPr>
        </p:nvSpPr>
        <p:spPr>
          <a:xfrm>
            <a:off x="566738" y="1752600"/>
            <a:ext cx="7893050" cy="1747838"/>
          </a:xfrm>
        </p:spPr>
        <p:txBody>
          <a:bodyPr/>
          <a:lstStyle/>
          <a:p>
            <a:pPr eaLnBrk="1" hangingPunct="1">
              <a:spcBef>
                <a:spcPct val="50000"/>
              </a:spcBef>
              <a:buClrTx/>
              <a:buFontTx/>
              <a:buNone/>
            </a:pPr>
            <a:r>
              <a:rPr kumimoji="1" lang="zh-CN" altLang="en-US" sz="2400" b="1" smtClean="0">
                <a:solidFill>
                  <a:srgbClr val="FF6600"/>
                </a:solidFill>
              </a:rPr>
              <a:t>说明：</a:t>
            </a:r>
            <a:endParaRPr kumimoji="1" lang="zh-CN" altLang="en-US" sz="2400" b="1" smtClean="0">
              <a:solidFill>
                <a:srgbClr val="99FFCC"/>
              </a:solidFill>
            </a:endParaRPr>
          </a:p>
          <a:p>
            <a:pPr eaLnBrk="1" hangingPunct="1">
              <a:spcBef>
                <a:spcPct val="50000"/>
              </a:spcBef>
              <a:buClrTx/>
              <a:buFontTx/>
              <a:buNone/>
            </a:pPr>
            <a:r>
              <a:rPr kumimoji="1" lang="zh-CN" altLang="en-US" b="1" smtClean="0"/>
              <a:t>（</a:t>
            </a:r>
            <a:r>
              <a:rPr kumimoji="1" lang="en-US" altLang="zh-CN" b="1" smtClean="0"/>
              <a:t>1</a:t>
            </a:r>
            <a:r>
              <a:rPr kumimoji="1" lang="zh-CN" altLang="en-US" b="1" smtClean="0"/>
              <a:t>）指令队列缓冲器：</a:t>
            </a:r>
            <a:r>
              <a:rPr kumimoji="1" lang="zh-CN" altLang="en-US" b="1" smtClean="0">
                <a:solidFill>
                  <a:srgbClr val="008000"/>
                </a:solidFill>
              </a:rPr>
              <a:t>在执行指令的同时，将取下一条指令或几条指令，并放入指令队列缓冲器中。</a:t>
            </a:r>
            <a:r>
              <a:rPr kumimoji="1" lang="en-US" altLang="zh-CN" b="1" smtClean="0">
                <a:solidFill>
                  <a:srgbClr val="008000"/>
                </a:solidFill>
              </a:rPr>
              <a:t>CPU</a:t>
            </a:r>
            <a:r>
              <a:rPr kumimoji="1" lang="zh-CN" altLang="en-US" b="1" smtClean="0">
                <a:solidFill>
                  <a:srgbClr val="008000"/>
                </a:solidFill>
              </a:rPr>
              <a:t>执行完一条指令后，可以立即执行下一条指令（流水线技术）。提高</a:t>
            </a:r>
            <a:r>
              <a:rPr kumimoji="1" lang="en-US" altLang="zh-CN" b="1" smtClean="0">
                <a:solidFill>
                  <a:srgbClr val="008000"/>
                </a:solidFill>
              </a:rPr>
              <a:t>CPU</a:t>
            </a:r>
            <a:r>
              <a:rPr kumimoji="1" lang="zh-CN" altLang="en-US" b="1" smtClean="0">
                <a:solidFill>
                  <a:srgbClr val="008000"/>
                </a:solidFill>
              </a:rPr>
              <a:t>效率。</a:t>
            </a:r>
          </a:p>
          <a:p>
            <a:pPr eaLnBrk="1" hangingPunct="1">
              <a:spcBef>
                <a:spcPct val="50000"/>
              </a:spcBef>
              <a:buClrTx/>
              <a:buFontTx/>
              <a:buNone/>
            </a:pPr>
            <a:endParaRPr kumimoji="1" lang="en-US" altLang="zh-CN" b="1" smtClean="0">
              <a:solidFill>
                <a:srgbClr val="008000"/>
              </a:solidFill>
            </a:endParaRPr>
          </a:p>
        </p:txBody>
      </p:sp>
      <p:sp>
        <p:nvSpPr>
          <p:cNvPr id="2" name="灯片编号占位符 1"/>
          <p:cNvSpPr>
            <a:spLocks noGrp="1"/>
          </p:cNvSpPr>
          <p:nvPr>
            <p:ph type="sldNum" sz="quarter" idx="12"/>
          </p:nvPr>
        </p:nvSpPr>
        <p:spPr>
          <a:xfrm>
            <a:off x="6553200" y="6245225"/>
            <a:ext cx="1981200" cy="476250"/>
          </a:xfrm>
        </p:spPr>
        <p:txBody>
          <a:bodyPr/>
          <a:lstStyle/>
          <a:p>
            <a:pPr>
              <a:defRPr/>
            </a:pPr>
            <a:fld id="{9850DB52-76C6-4957-AC45-69DD6A6D7ABE}" type="slidenum">
              <a:rPr lang="en-US" altLang="zh-CN" smtClean="0"/>
              <a:pPr>
                <a:defRPr/>
              </a:pPr>
              <a:t>117</a:t>
            </a:fld>
            <a:endParaRPr lang="en-US" altLang="zh-CN"/>
          </a:p>
        </p:txBody>
      </p:sp>
    </p:spTree>
    <p:extLst>
      <p:ext uri="{BB962C8B-B14F-4D97-AF65-F5344CB8AC3E}">
        <p14:creationId xmlns:p14="http://schemas.microsoft.com/office/powerpoint/2010/main" val="2851872269"/>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B6294BBD-1BBB-4664-8FC9-C93686DD81B9}" type="slidenum">
              <a:rPr lang="zh-CN" altLang="en-US" sz="1400" smtClean="0">
                <a:latin typeface="Tahoma" panose="020B0604030504040204" pitchFamily="34" charset="0"/>
              </a:rPr>
              <a:pPr/>
              <a:t>118</a:t>
            </a:fld>
            <a:endParaRPr lang="en-US" altLang="zh-CN" sz="1400" smtClean="0">
              <a:latin typeface="Tahoma" panose="020B0604030504040204" pitchFamily="34" charset="0"/>
            </a:endParaRPr>
          </a:p>
        </p:txBody>
      </p:sp>
      <p:sp>
        <p:nvSpPr>
          <p:cNvPr id="28675" name="Rectangle 1026"/>
          <p:cNvSpPr>
            <a:spLocks noGrp="1" noChangeArrowheads="1"/>
          </p:cNvSpPr>
          <p:nvPr>
            <p:ph type="title"/>
          </p:nvPr>
        </p:nvSpPr>
        <p:spPr>
          <a:xfrm>
            <a:off x="757238" y="476250"/>
            <a:ext cx="7704137" cy="1143000"/>
          </a:xfrm>
        </p:spPr>
        <p:txBody>
          <a:bodyPr/>
          <a:lstStyle/>
          <a:p>
            <a:pPr eaLnBrk="1" hangingPunct="1"/>
            <a:r>
              <a:rPr lang="zh-CN" altLang="en-US" smtClean="0"/>
              <a:t>顺序执行和并行流水线</a:t>
            </a:r>
          </a:p>
        </p:txBody>
      </p:sp>
      <p:sp>
        <p:nvSpPr>
          <p:cNvPr id="54275" name="Rectangle 1027"/>
          <p:cNvSpPr>
            <a:spLocks noGrp="1" noChangeArrowheads="1"/>
          </p:cNvSpPr>
          <p:nvPr>
            <p:ph type="body" idx="1"/>
          </p:nvPr>
        </p:nvSpPr>
        <p:spPr>
          <a:xfrm>
            <a:off x="1077913" y="2205038"/>
            <a:ext cx="7381875" cy="3716337"/>
          </a:xfrm>
        </p:spPr>
        <p:txBody>
          <a:bodyPr/>
          <a:lstStyle/>
          <a:p>
            <a:pPr eaLnBrk="1" hangingPunct="1">
              <a:lnSpc>
                <a:spcPct val="115000"/>
              </a:lnSpc>
              <a:spcAft>
                <a:spcPct val="10000"/>
              </a:spcAft>
            </a:pPr>
            <a:r>
              <a:rPr lang="zh-CN" altLang="en-US" sz="2800" u="sng" smtClean="0"/>
              <a:t>顺序执行方式：</a:t>
            </a:r>
            <a:endParaRPr lang="zh-CN" altLang="en-US" sz="2800" smtClean="0"/>
          </a:p>
          <a:p>
            <a:pPr lvl="1" eaLnBrk="1" hangingPunct="1">
              <a:lnSpc>
                <a:spcPct val="115000"/>
              </a:lnSpc>
              <a:spcAft>
                <a:spcPct val="10000"/>
              </a:spcAft>
            </a:pPr>
            <a:r>
              <a:rPr lang="zh-CN" altLang="en-US" sz="2800" smtClean="0"/>
              <a:t>各功能部件交替工作，按顺序完成指令的执行过程。</a:t>
            </a:r>
          </a:p>
          <a:p>
            <a:pPr eaLnBrk="1" hangingPunct="1">
              <a:lnSpc>
                <a:spcPct val="115000"/>
              </a:lnSpc>
              <a:spcBef>
                <a:spcPct val="40000"/>
              </a:spcBef>
              <a:spcAft>
                <a:spcPct val="10000"/>
              </a:spcAft>
            </a:pPr>
            <a:r>
              <a:rPr lang="zh-CN" altLang="en-US" sz="2800" u="sng" smtClean="0"/>
              <a:t>并行流水线方式：</a:t>
            </a:r>
          </a:p>
          <a:p>
            <a:pPr lvl="1" eaLnBrk="1" hangingPunct="1">
              <a:lnSpc>
                <a:spcPct val="115000"/>
              </a:lnSpc>
              <a:spcBef>
                <a:spcPct val="40000"/>
              </a:spcBef>
              <a:spcAft>
                <a:spcPct val="10000"/>
              </a:spcAft>
            </a:pPr>
            <a:r>
              <a:rPr lang="zh-CN" altLang="en-US" sz="2800" smtClean="0"/>
              <a:t>各功能部件并行工作。</a:t>
            </a:r>
          </a:p>
        </p:txBody>
      </p:sp>
    </p:spTree>
    <p:extLst>
      <p:ext uri="{BB962C8B-B14F-4D97-AF65-F5344CB8AC3E}">
        <p14:creationId xmlns:p14="http://schemas.microsoft.com/office/powerpoint/2010/main" val="25531496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wipe(left)">
                                      <p:cBhvr>
                                        <p:cTn id="7" dur="500"/>
                                        <p:tgtEl>
                                          <p:spTgt spid="5427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blinds(horizontal)">
                                      <p:cBhvr>
                                        <p:cTn id="11" dur="500"/>
                                        <p:tgtEl>
                                          <p:spTgt spid="5427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wipe(left)">
                                      <p:cBhvr>
                                        <p:cTn id="16" dur="500"/>
                                        <p:tgtEl>
                                          <p:spTgt spid="54275">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4275">
                                            <p:txEl>
                                              <p:pRg st="3" end="3"/>
                                            </p:txEl>
                                          </p:spTgt>
                                        </p:tgtEl>
                                        <p:attrNameLst>
                                          <p:attrName>style.visibility</p:attrName>
                                        </p:attrNameLst>
                                      </p:cBhvr>
                                      <p:to>
                                        <p:strVal val="visible"/>
                                      </p:to>
                                    </p:set>
                                    <p:animEffect transition="in" filter="wipe(left)">
                                      <p:cBhvr>
                                        <p:cTn id="20" dur="500"/>
                                        <p:tgtEl>
                                          <p:spTgt spid="54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6BB658E-0136-4F1F-B858-FF6935F006FB}" type="slidenum">
              <a:rPr lang="zh-CN" altLang="en-US" sz="1400" smtClean="0">
                <a:latin typeface="Tahoma" panose="020B0604030504040204" pitchFamily="34" charset="0"/>
              </a:rPr>
              <a:pPr/>
              <a:t>119</a:t>
            </a:fld>
            <a:endParaRPr lang="en-US" altLang="zh-CN" sz="1400" smtClean="0">
              <a:latin typeface="Tahoma" panose="020B0604030504040204" pitchFamily="34" charset="0"/>
            </a:endParaRPr>
          </a:p>
        </p:txBody>
      </p:sp>
      <p:sp>
        <p:nvSpPr>
          <p:cNvPr id="30723" name="Rectangle 2"/>
          <p:cNvSpPr>
            <a:spLocks noGrp="1" noChangeArrowheads="1"/>
          </p:cNvSpPr>
          <p:nvPr>
            <p:ph type="title"/>
          </p:nvPr>
        </p:nvSpPr>
        <p:spPr>
          <a:xfrm>
            <a:off x="887413" y="549275"/>
            <a:ext cx="5414962" cy="1008063"/>
          </a:xfrm>
        </p:spPr>
        <p:txBody>
          <a:bodyPr/>
          <a:lstStyle/>
          <a:p>
            <a:pPr eaLnBrk="1" hangingPunct="1"/>
            <a:r>
              <a:rPr lang="zh-CN" altLang="en-US" smtClean="0">
                <a:latin typeface="隶书" panose="02010509060101010101" pitchFamily="49" charset="-122"/>
              </a:rPr>
              <a:t>顺序工作方式</a:t>
            </a:r>
            <a:endParaRPr lang="zh-CN" altLang="en-US" smtClean="0">
              <a:latin typeface="宋体" panose="02010600030101010101" pitchFamily="2" charset="-122"/>
            </a:endParaRPr>
          </a:p>
        </p:txBody>
      </p:sp>
      <p:grpSp>
        <p:nvGrpSpPr>
          <p:cNvPr id="30724" name="Group 33"/>
          <p:cNvGrpSpPr>
            <a:grpSpLocks/>
          </p:cNvGrpSpPr>
          <p:nvPr/>
        </p:nvGrpSpPr>
        <p:grpSpPr bwMode="auto">
          <a:xfrm>
            <a:off x="254000" y="2852738"/>
            <a:ext cx="8421688" cy="1928812"/>
            <a:chOff x="160" y="2124"/>
            <a:chExt cx="5305" cy="1215"/>
          </a:xfrm>
        </p:grpSpPr>
        <p:sp>
          <p:nvSpPr>
            <p:cNvPr id="30725" name="Rectangle 4"/>
            <p:cNvSpPr>
              <a:spLocks noChangeArrowheads="1"/>
            </p:cNvSpPr>
            <p:nvPr/>
          </p:nvSpPr>
          <p:spPr bwMode="auto">
            <a:xfrm>
              <a:off x="762"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26" name="Rectangle 5"/>
            <p:cNvSpPr>
              <a:spLocks noChangeArrowheads="1"/>
            </p:cNvSpPr>
            <p:nvPr/>
          </p:nvSpPr>
          <p:spPr bwMode="auto">
            <a:xfrm>
              <a:off x="1556"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27" name="Rectangle 6"/>
            <p:cNvSpPr>
              <a:spLocks noChangeArrowheads="1"/>
            </p:cNvSpPr>
            <p:nvPr/>
          </p:nvSpPr>
          <p:spPr bwMode="auto">
            <a:xfrm>
              <a:off x="2327"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28" name="Text Box 9"/>
            <p:cNvSpPr txBox="1">
              <a:spLocks noChangeArrowheads="1"/>
            </p:cNvSpPr>
            <p:nvPr/>
          </p:nvSpPr>
          <p:spPr bwMode="auto">
            <a:xfrm>
              <a:off x="830" y="2273"/>
              <a:ext cx="7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b="1">
                  <a:solidFill>
                    <a:schemeClr val="bg1"/>
                  </a:solidFill>
                  <a:latin typeface="Times New Roman" panose="02020603050405020304" pitchFamily="18" charset="0"/>
                  <a:ea typeface="楷体_GB2312" pitchFamily="49" charset="-122"/>
                </a:rPr>
                <a:t>取指令1</a:t>
              </a:r>
            </a:p>
          </p:txBody>
        </p:sp>
        <p:sp>
          <p:nvSpPr>
            <p:cNvPr id="30729" name="Text Box 10"/>
            <p:cNvSpPr txBox="1">
              <a:spLocks noChangeArrowheads="1"/>
            </p:cNvSpPr>
            <p:nvPr/>
          </p:nvSpPr>
          <p:spPr bwMode="auto">
            <a:xfrm>
              <a:off x="2428" y="2183"/>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执行</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指令1</a:t>
              </a:r>
            </a:p>
          </p:txBody>
        </p:sp>
        <p:sp>
          <p:nvSpPr>
            <p:cNvPr id="30730" name="Text Box 11"/>
            <p:cNvSpPr txBox="1">
              <a:spLocks noChangeArrowheads="1"/>
            </p:cNvSpPr>
            <p:nvPr/>
          </p:nvSpPr>
          <p:spPr bwMode="auto">
            <a:xfrm>
              <a:off x="1612" y="2183"/>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分析</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指令1</a:t>
              </a:r>
            </a:p>
          </p:txBody>
        </p:sp>
        <p:sp>
          <p:nvSpPr>
            <p:cNvPr id="30731" name="Rectangle 16"/>
            <p:cNvSpPr>
              <a:spLocks noChangeArrowheads="1"/>
            </p:cNvSpPr>
            <p:nvPr/>
          </p:nvSpPr>
          <p:spPr bwMode="auto">
            <a:xfrm>
              <a:off x="750" y="2772"/>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32" name="Rectangle 18"/>
            <p:cNvSpPr>
              <a:spLocks noChangeArrowheads="1"/>
            </p:cNvSpPr>
            <p:nvPr/>
          </p:nvSpPr>
          <p:spPr bwMode="auto">
            <a:xfrm>
              <a:off x="3108" y="2772"/>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33" name="Text Box 20"/>
            <p:cNvSpPr txBox="1">
              <a:spLocks noChangeArrowheads="1"/>
            </p:cNvSpPr>
            <p:nvPr/>
          </p:nvSpPr>
          <p:spPr bwMode="auto">
            <a:xfrm>
              <a:off x="205" y="2273"/>
              <a:ext cx="5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en-US" altLang="zh-CN" sz="2400" b="1">
                  <a:latin typeface="Times New Roman" panose="02020603050405020304" pitchFamily="18" charset="0"/>
                  <a:ea typeface="楷体_GB2312" pitchFamily="49" charset="-122"/>
                </a:rPr>
                <a:t>CPU</a:t>
              </a:r>
              <a:endParaRPr kumimoji="1" lang="en-US" altLang="zh-CN" sz="2400">
                <a:latin typeface="Times New Roman" panose="02020603050405020304" pitchFamily="18" charset="0"/>
                <a:ea typeface="楷体_GB2312" pitchFamily="49" charset="-122"/>
              </a:endParaRPr>
            </a:p>
          </p:txBody>
        </p:sp>
        <p:sp>
          <p:nvSpPr>
            <p:cNvPr id="30734" name="Text Box 21"/>
            <p:cNvSpPr txBox="1">
              <a:spLocks noChangeArrowheads="1"/>
            </p:cNvSpPr>
            <p:nvPr/>
          </p:nvSpPr>
          <p:spPr bwMode="auto">
            <a:xfrm>
              <a:off x="160" y="2889"/>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en-US" altLang="zh-CN" sz="2400" b="1">
                  <a:latin typeface="Times New Roman" panose="02020603050405020304" pitchFamily="18" charset="0"/>
                  <a:ea typeface="楷体_GB2312" pitchFamily="49" charset="-122"/>
                </a:rPr>
                <a:t>BUS</a:t>
              </a:r>
              <a:endParaRPr kumimoji="1" lang="en-US" altLang="zh-CN" sz="2400">
                <a:latin typeface="Times New Roman" panose="02020603050405020304" pitchFamily="18" charset="0"/>
                <a:ea typeface="楷体_GB2312" pitchFamily="49" charset="-122"/>
              </a:endParaRPr>
            </a:p>
          </p:txBody>
        </p:sp>
        <p:sp>
          <p:nvSpPr>
            <p:cNvPr id="30735" name="Text Box 22"/>
            <p:cNvSpPr txBox="1">
              <a:spLocks noChangeArrowheads="1"/>
            </p:cNvSpPr>
            <p:nvPr/>
          </p:nvSpPr>
          <p:spPr bwMode="auto">
            <a:xfrm>
              <a:off x="894" y="289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0736" name="Text Box 24"/>
            <p:cNvSpPr txBox="1">
              <a:spLocks noChangeArrowheads="1"/>
            </p:cNvSpPr>
            <p:nvPr/>
          </p:nvSpPr>
          <p:spPr bwMode="auto">
            <a:xfrm>
              <a:off x="3243" y="289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0737" name="Rectangle 26"/>
            <p:cNvSpPr>
              <a:spLocks noChangeArrowheads="1"/>
            </p:cNvSpPr>
            <p:nvPr/>
          </p:nvSpPr>
          <p:spPr bwMode="auto">
            <a:xfrm>
              <a:off x="3107"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38" name="Rectangle 27"/>
            <p:cNvSpPr>
              <a:spLocks noChangeArrowheads="1"/>
            </p:cNvSpPr>
            <p:nvPr/>
          </p:nvSpPr>
          <p:spPr bwMode="auto">
            <a:xfrm>
              <a:off x="3901"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39" name="Rectangle 28"/>
            <p:cNvSpPr>
              <a:spLocks noChangeArrowheads="1"/>
            </p:cNvSpPr>
            <p:nvPr/>
          </p:nvSpPr>
          <p:spPr bwMode="auto">
            <a:xfrm>
              <a:off x="4672" y="2124"/>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0740" name="Text Box 29"/>
            <p:cNvSpPr txBox="1">
              <a:spLocks noChangeArrowheads="1"/>
            </p:cNvSpPr>
            <p:nvPr/>
          </p:nvSpPr>
          <p:spPr bwMode="auto">
            <a:xfrm>
              <a:off x="3175" y="2273"/>
              <a:ext cx="7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b="1">
                  <a:solidFill>
                    <a:schemeClr val="bg1"/>
                  </a:solidFill>
                  <a:latin typeface="Times New Roman" panose="02020603050405020304" pitchFamily="18" charset="0"/>
                  <a:ea typeface="楷体_GB2312" pitchFamily="49" charset="-122"/>
                </a:rPr>
                <a:t>取指令</a:t>
              </a:r>
              <a:r>
                <a:rPr kumimoji="1" lang="en-US" altLang="zh-CN" b="1">
                  <a:solidFill>
                    <a:schemeClr val="bg1"/>
                  </a:solidFill>
                  <a:latin typeface="Times New Roman" panose="02020603050405020304" pitchFamily="18" charset="0"/>
                  <a:ea typeface="楷体_GB2312" pitchFamily="49" charset="-122"/>
                </a:rPr>
                <a:t>2</a:t>
              </a:r>
            </a:p>
          </p:txBody>
        </p:sp>
        <p:sp>
          <p:nvSpPr>
            <p:cNvPr id="30741" name="Text Box 30"/>
            <p:cNvSpPr txBox="1">
              <a:spLocks noChangeArrowheads="1"/>
            </p:cNvSpPr>
            <p:nvPr/>
          </p:nvSpPr>
          <p:spPr bwMode="auto">
            <a:xfrm>
              <a:off x="4787" y="2183"/>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执行</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2</a:t>
              </a:r>
            </a:p>
          </p:txBody>
        </p:sp>
        <p:sp>
          <p:nvSpPr>
            <p:cNvPr id="30742" name="Text Box 31"/>
            <p:cNvSpPr txBox="1">
              <a:spLocks noChangeArrowheads="1"/>
            </p:cNvSpPr>
            <p:nvPr/>
          </p:nvSpPr>
          <p:spPr bwMode="auto">
            <a:xfrm>
              <a:off x="3970" y="2183"/>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分析</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2</a:t>
              </a:r>
            </a:p>
          </p:txBody>
        </p:sp>
      </p:grpSp>
    </p:spTree>
    <p:extLst>
      <p:ext uri="{BB962C8B-B14F-4D97-AF65-F5344CB8AC3E}">
        <p14:creationId xmlns:p14="http://schemas.microsoft.com/office/powerpoint/2010/main" val="1054748178"/>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905" y="1487798"/>
            <a:ext cx="7980683" cy="497522"/>
          </a:xfrm>
        </p:spPr>
        <p:txBody>
          <a:bodyPr/>
          <a:lstStyle/>
          <a:p>
            <a:pPr marL="0" indent="0" eaLnBrk="1" hangingPunct="1">
              <a:lnSpc>
                <a:spcPct val="125000"/>
              </a:lnSpc>
              <a:buFontTx/>
              <a:buNone/>
            </a:pPr>
            <a:r>
              <a:rPr lang="en-US" altLang="zh-CN" sz="2800" b="1" dirty="0" smtClean="0">
                <a:latin typeface="宋体" charset="-122"/>
                <a:sym typeface="+mn-ea"/>
              </a:rPr>
              <a:t>1.</a:t>
            </a:r>
            <a:r>
              <a:rPr lang="zh-CN" altLang="en-US" sz="2800" b="1" dirty="0" smtClean="0">
                <a:latin typeface="宋体" charset="-122"/>
                <a:sym typeface="+mn-ea"/>
              </a:rPr>
              <a:t>微型计算机接口技术及应用，刘乐善， 华中科技大学出版社</a:t>
            </a:r>
            <a:endParaRPr lang="zh-CN" altLang="en-US" sz="2800" b="1" dirty="0" smtClean="0">
              <a:latin typeface="宋体" charset="-122"/>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12</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参 考 书</a:t>
            </a:r>
          </a:p>
        </p:txBody>
      </p:sp>
      <p:pic>
        <p:nvPicPr>
          <p:cNvPr id="4098" name="Picture 2" descr="https://timgsa.baidu.com/timg?image&amp;quality=80&amp;size=b9999_10000&amp;sec=1551669829865&amp;di=a8f8b36e71d57470645829645c7b9af5&amp;imgtype=0&amp;src=http%3A%2F%2Fwww.kfzimg.com%2FG06%2FM00%2FA7%2FB2%2Fp4YBAFtyUJaAQoHFAADbNJ6nZBw18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360" y="2201968"/>
            <a:ext cx="3157002" cy="446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576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A7E84E63-85C8-43D9-ADB1-17DC659082EF}" type="slidenum">
              <a:rPr lang="zh-CN" altLang="en-US" sz="1400" smtClean="0">
                <a:latin typeface="Tahoma" panose="020B0604030504040204" pitchFamily="34" charset="0"/>
              </a:rPr>
              <a:pPr/>
              <a:t>120</a:t>
            </a:fld>
            <a:endParaRPr lang="en-US" altLang="zh-CN" sz="1400" smtClean="0">
              <a:latin typeface="Tahoma" panose="020B0604030504040204" pitchFamily="34" charset="0"/>
            </a:endParaRPr>
          </a:p>
        </p:txBody>
      </p:sp>
      <p:sp>
        <p:nvSpPr>
          <p:cNvPr id="32771" name="Rectangle 2"/>
          <p:cNvSpPr>
            <a:spLocks noGrp="1" noChangeArrowheads="1"/>
          </p:cNvSpPr>
          <p:nvPr>
            <p:ph type="title"/>
          </p:nvPr>
        </p:nvSpPr>
        <p:spPr/>
        <p:txBody>
          <a:bodyPr/>
          <a:lstStyle/>
          <a:p>
            <a:pPr eaLnBrk="1" hangingPunct="1"/>
            <a:r>
              <a:rPr lang="zh-CN" altLang="en-US" smtClean="0"/>
              <a:t>并行流水线工作方式</a:t>
            </a:r>
          </a:p>
        </p:txBody>
      </p:sp>
      <p:sp>
        <p:nvSpPr>
          <p:cNvPr id="32772" name="Text Box 23"/>
          <p:cNvSpPr txBox="1">
            <a:spLocks noChangeArrowheads="1"/>
          </p:cNvSpPr>
          <p:nvPr/>
        </p:nvSpPr>
        <p:spPr bwMode="auto">
          <a:xfrm>
            <a:off x="373063" y="2989263"/>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800" b="1">
                <a:latin typeface="Times New Roman" panose="02020603050405020304" pitchFamily="18" charset="0"/>
                <a:ea typeface="楷体_GB2312" pitchFamily="49" charset="-122"/>
              </a:rPr>
              <a:t> </a:t>
            </a:r>
            <a:r>
              <a:rPr kumimoji="1" lang="en-US" altLang="zh-CN" sz="2800" b="1">
                <a:solidFill>
                  <a:srgbClr val="FFFFFF"/>
                </a:solidFill>
                <a:latin typeface="Times New Roman" panose="02020603050405020304" pitchFamily="18" charset="0"/>
                <a:ea typeface="楷体_GB2312" pitchFamily="49" charset="-122"/>
              </a:rPr>
              <a:t>EU</a:t>
            </a:r>
            <a:endParaRPr kumimoji="1" lang="en-US" altLang="zh-CN" sz="2400">
              <a:latin typeface="Times New Roman" panose="02020603050405020304" pitchFamily="18" charset="0"/>
              <a:ea typeface="楷体_GB2312" pitchFamily="49" charset="-122"/>
            </a:endParaRPr>
          </a:p>
        </p:txBody>
      </p:sp>
      <p:grpSp>
        <p:nvGrpSpPr>
          <p:cNvPr id="2" name="Group 83"/>
          <p:cNvGrpSpPr>
            <a:grpSpLocks/>
          </p:cNvGrpSpPr>
          <p:nvPr/>
        </p:nvGrpSpPr>
        <p:grpSpPr bwMode="auto">
          <a:xfrm>
            <a:off x="1566863" y="2349500"/>
            <a:ext cx="1258887" cy="900113"/>
            <a:chOff x="987" y="1480"/>
            <a:chExt cx="793" cy="567"/>
          </a:xfrm>
        </p:grpSpPr>
        <p:sp>
          <p:nvSpPr>
            <p:cNvPr id="32813" name="Rectangle 37"/>
            <p:cNvSpPr>
              <a:spLocks noChangeArrowheads="1"/>
            </p:cNvSpPr>
            <p:nvPr/>
          </p:nvSpPr>
          <p:spPr bwMode="auto">
            <a:xfrm>
              <a:off x="987" y="1480"/>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14" name="Text Box 40"/>
            <p:cNvSpPr txBox="1">
              <a:spLocks noChangeArrowheads="1"/>
            </p:cNvSpPr>
            <p:nvPr/>
          </p:nvSpPr>
          <p:spPr bwMode="auto">
            <a:xfrm>
              <a:off x="1055" y="1629"/>
              <a:ext cx="7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b="1">
                  <a:solidFill>
                    <a:schemeClr val="bg1"/>
                  </a:solidFill>
                  <a:latin typeface="Times New Roman" panose="02020603050405020304" pitchFamily="18" charset="0"/>
                  <a:ea typeface="楷体_GB2312" pitchFamily="49" charset="-122"/>
                </a:rPr>
                <a:t>取指令1</a:t>
              </a:r>
            </a:p>
          </p:txBody>
        </p:sp>
      </p:grpSp>
      <p:grpSp>
        <p:nvGrpSpPr>
          <p:cNvPr id="3" name="Group 85"/>
          <p:cNvGrpSpPr>
            <a:grpSpLocks/>
          </p:cNvGrpSpPr>
          <p:nvPr/>
        </p:nvGrpSpPr>
        <p:grpSpPr bwMode="auto">
          <a:xfrm>
            <a:off x="4065588" y="2349500"/>
            <a:ext cx="1258887" cy="900113"/>
            <a:chOff x="2561" y="1480"/>
            <a:chExt cx="793" cy="567"/>
          </a:xfrm>
        </p:grpSpPr>
        <p:sp>
          <p:nvSpPr>
            <p:cNvPr id="32811" name="Rectangle 39"/>
            <p:cNvSpPr>
              <a:spLocks noChangeArrowheads="1"/>
            </p:cNvSpPr>
            <p:nvPr/>
          </p:nvSpPr>
          <p:spPr bwMode="auto">
            <a:xfrm>
              <a:off x="2561" y="1480"/>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12" name="Text Box 41"/>
            <p:cNvSpPr txBox="1">
              <a:spLocks noChangeArrowheads="1"/>
            </p:cNvSpPr>
            <p:nvPr/>
          </p:nvSpPr>
          <p:spPr bwMode="auto">
            <a:xfrm>
              <a:off x="2653" y="1539"/>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执行</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指令1</a:t>
              </a:r>
            </a:p>
          </p:txBody>
        </p:sp>
      </p:grpSp>
      <p:grpSp>
        <p:nvGrpSpPr>
          <p:cNvPr id="4" name="Group 84"/>
          <p:cNvGrpSpPr>
            <a:grpSpLocks/>
          </p:cNvGrpSpPr>
          <p:nvPr/>
        </p:nvGrpSpPr>
        <p:grpSpPr bwMode="auto">
          <a:xfrm>
            <a:off x="2827338" y="2349500"/>
            <a:ext cx="1258887" cy="900113"/>
            <a:chOff x="1781" y="1480"/>
            <a:chExt cx="793" cy="567"/>
          </a:xfrm>
        </p:grpSpPr>
        <p:sp>
          <p:nvSpPr>
            <p:cNvPr id="32809" name="Rectangle 38"/>
            <p:cNvSpPr>
              <a:spLocks noChangeArrowheads="1"/>
            </p:cNvSpPr>
            <p:nvPr/>
          </p:nvSpPr>
          <p:spPr bwMode="auto">
            <a:xfrm>
              <a:off x="1781" y="1480"/>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10" name="Text Box 42"/>
            <p:cNvSpPr txBox="1">
              <a:spLocks noChangeArrowheads="1"/>
            </p:cNvSpPr>
            <p:nvPr/>
          </p:nvSpPr>
          <p:spPr bwMode="auto">
            <a:xfrm>
              <a:off x="1837" y="1539"/>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分析</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指令1</a:t>
              </a:r>
            </a:p>
          </p:txBody>
        </p:sp>
      </p:grpSp>
      <p:sp>
        <p:nvSpPr>
          <p:cNvPr id="42027" name="Text Box 43"/>
          <p:cNvSpPr txBox="1">
            <a:spLocks noChangeArrowheads="1"/>
          </p:cNvSpPr>
          <p:nvPr/>
        </p:nvSpPr>
        <p:spPr bwMode="auto">
          <a:xfrm>
            <a:off x="611188" y="2586038"/>
            <a:ext cx="84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en-US" altLang="zh-CN" sz="2400" b="1">
                <a:latin typeface="Times New Roman" panose="02020603050405020304" pitchFamily="18" charset="0"/>
                <a:ea typeface="楷体_GB2312" pitchFamily="49" charset="-122"/>
              </a:rPr>
              <a:t>CPU</a:t>
            </a:r>
            <a:endParaRPr kumimoji="1" lang="en-US" altLang="zh-CN" sz="2400">
              <a:latin typeface="Times New Roman" panose="02020603050405020304" pitchFamily="18" charset="0"/>
              <a:ea typeface="楷体_GB2312" pitchFamily="49" charset="-122"/>
            </a:endParaRPr>
          </a:p>
        </p:txBody>
      </p:sp>
      <p:grpSp>
        <p:nvGrpSpPr>
          <p:cNvPr id="5" name="Group 86"/>
          <p:cNvGrpSpPr>
            <a:grpSpLocks/>
          </p:cNvGrpSpPr>
          <p:nvPr/>
        </p:nvGrpSpPr>
        <p:grpSpPr bwMode="auto">
          <a:xfrm>
            <a:off x="2843213" y="3255963"/>
            <a:ext cx="1274762" cy="900112"/>
            <a:chOff x="1791" y="2051"/>
            <a:chExt cx="803" cy="567"/>
          </a:xfrm>
        </p:grpSpPr>
        <p:sp>
          <p:nvSpPr>
            <p:cNvPr id="32807" name="Rectangle 57"/>
            <p:cNvSpPr>
              <a:spLocks noChangeArrowheads="1"/>
            </p:cNvSpPr>
            <p:nvPr/>
          </p:nvSpPr>
          <p:spPr bwMode="auto">
            <a:xfrm>
              <a:off x="1791" y="2051"/>
              <a:ext cx="80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08" name="Text Box 60"/>
            <p:cNvSpPr txBox="1">
              <a:spLocks noChangeArrowheads="1"/>
            </p:cNvSpPr>
            <p:nvPr/>
          </p:nvSpPr>
          <p:spPr bwMode="auto">
            <a:xfrm>
              <a:off x="1860" y="2209"/>
              <a:ext cx="7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b="1">
                  <a:solidFill>
                    <a:schemeClr val="bg1"/>
                  </a:solidFill>
                  <a:latin typeface="Times New Roman" panose="02020603050405020304" pitchFamily="18" charset="0"/>
                  <a:ea typeface="楷体_GB2312" pitchFamily="49" charset="-122"/>
                </a:rPr>
                <a:t>取指令</a:t>
              </a:r>
              <a:r>
                <a:rPr kumimoji="1" lang="en-US" altLang="zh-CN" b="1">
                  <a:solidFill>
                    <a:schemeClr val="bg1"/>
                  </a:solidFill>
                  <a:latin typeface="Times New Roman" panose="02020603050405020304" pitchFamily="18" charset="0"/>
                  <a:ea typeface="楷体_GB2312" pitchFamily="49" charset="-122"/>
                </a:rPr>
                <a:t>2</a:t>
              </a:r>
            </a:p>
          </p:txBody>
        </p:sp>
      </p:grpSp>
      <p:grpSp>
        <p:nvGrpSpPr>
          <p:cNvPr id="6" name="Group 88"/>
          <p:cNvGrpSpPr>
            <a:grpSpLocks/>
          </p:cNvGrpSpPr>
          <p:nvPr/>
        </p:nvGrpSpPr>
        <p:grpSpPr bwMode="auto">
          <a:xfrm>
            <a:off x="5329238" y="3255963"/>
            <a:ext cx="1258887" cy="900112"/>
            <a:chOff x="3357" y="2051"/>
            <a:chExt cx="793" cy="567"/>
          </a:xfrm>
        </p:grpSpPr>
        <p:sp>
          <p:nvSpPr>
            <p:cNvPr id="32805" name="Rectangle 59"/>
            <p:cNvSpPr>
              <a:spLocks noChangeArrowheads="1"/>
            </p:cNvSpPr>
            <p:nvPr/>
          </p:nvSpPr>
          <p:spPr bwMode="auto">
            <a:xfrm>
              <a:off x="3357" y="2051"/>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06" name="Text Box 61"/>
            <p:cNvSpPr txBox="1">
              <a:spLocks noChangeArrowheads="1"/>
            </p:cNvSpPr>
            <p:nvPr/>
          </p:nvSpPr>
          <p:spPr bwMode="auto">
            <a:xfrm>
              <a:off x="3472" y="2119"/>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执行</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2</a:t>
              </a:r>
            </a:p>
          </p:txBody>
        </p:sp>
      </p:grpSp>
      <p:grpSp>
        <p:nvGrpSpPr>
          <p:cNvPr id="7" name="Group 87"/>
          <p:cNvGrpSpPr>
            <a:grpSpLocks/>
          </p:cNvGrpSpPr>
          <p:nvPr/>
        </p:nvGrpSpPr>
        <p:grpSpPr bwMode="auto">
          <a:xfrm>
            <a:off x="4097338" y="3255963"/>
            <a:ext cx="1258887" cy="900112"/>
            <a:chOff x="2581" y="2051"/>
            <a:chExt cx="793" cy="567"/>
          </a:xfrm>
        </p:grpSpPr>
        <p:sp>
          <p:nvSpPr>
            <p:cNvPr id="32803" name="Rectangle 58"/>
            <p:cNvSpPr>
              <a:spLocks noChangeArrowheads="1"/>
            </p:cNvSpPr>
            <p:nvPr/>
          </p:nvSpPr>
          <p:spPr bwMode="auto">
            <a:xfrm>
              <a:off x="2581" y="2051"/>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04" name="Text Box 62"/>
            <p:cNvSpPr txBox="1">
              <a:spLocks noChangeArrowheads="1"/>
            </p:cNvSpPr>
            <p:nvPr/>
          </p:nvSpPr>
          <p:spPr bwMode="auto">
            <a:xfrm>
              <a:off x="2655" y="2119"/>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分析</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2</a:t>
              </a:r>
            </a:p>
          </p:txBody>
        </p:sp>
      </p:grpSp>
      <p:grpSp>
        <p:nvGrpSpPr>
          <p:cNvPr id="8" name="Group 89"/>
          <p:cNvGrpSpPr>
            <a:grpSpLocks/>
          </p:cNvGrpSpPr>
          <p:nvPr/>
        </p:nvGrpSpPr>
        <p:grpSpPr bwMode="auto">
          <a:xfrm>
            <a:off x="4105275" y="4156075"/>
            <a:ext cx="1258888" cy="900113"/>
            <a:chOff x="2586" y="2618"/>
            <a:chExt cx="793" cy="567"/>
          </a:xfrm>
        </p:grpSpPr>
        <p:sp>
          <p:nvSpPr>
            <p:cNvPr id="32801" name="Rectangle 63"/>
            <p:cNvSpPr>
              <a:spLocks noChangeArrowheads="1"/>
            </p:cNvSpPr>
            <p:nvPr/>
          </p:nvSpPr>
          <p:spPr bwMode="auto">
            <a:xfrm>
              <a:off x="2586" y="2618"/>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02" name="Text Box 66"/>
            <p:cNvSpPr txBox="1">
              <a:spLocks noChangeArrowheads="1"/>
            </p:cNvSpPr>
            <p:nvPr/>
          </p:nvSpPr>
          <p:spPr bwMode="auto">
            <a:xfrm>
              <a:off x="2654" y="2767"/>
              <a:ext cx="7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b="1">
                  <a:solidFill>
                    <a:schemeClr val="bg1"/>
                  </a:solidFill>
                  <a:latin typeface="Times New Roman" panose="02020603050405020304" pitchFamily="18" charset="0"/>
                  <a:ea typeface="楷体_GB2312" pitchFamily="49" charset="-122"/>
                </a:rPr>
                <a:t>取指令</a:t>
              </a:r>
              <a:r>
                <a:rPr kumimoji="1" lang="en-US" altLang="zh-CN" b="1">
                  <a:solidFill>
                    <a:schemeClr val="bg1"/>
                  </a:solidFill>
                  <a:latin typeface="Times New Roman" panose="02020603050405020304" pitchFamily="18" charset="0"/>
                  <a:ea typeface="楷体_GB2312" pitchFamily="49" charset="-122"/>
                </a:rPr>
                <a:t>3</a:t>
              </a:r>
            </a:p>
          </p:txBody>
        </p:sp>
      </p:grpSp>
      <p:grpSp>
        <p:nvGrpSpPr>
          <p:cNvPr id="9" name="Group 91"/>
          <p:cNvGrpSpPr>
            <a:grpSpLocks/>
          </p:cNvGrpSpPr>
          <p:nvPr/>
        </p:nvGrpSpPr>
        <p:grpSpPr bwMode="auto">
          <a:xfrm>
            <a:off x="6618288" y="4156075"/>
            <a:ext cx="1258887" cy="900113"/>
            <a:chOff x="4169" y="2618"/>
            <a:chExt cx="793" cy="567"/>
          </a:xfrm>
        </p:grpSpPr>
        <p:sp>
          <p:nvSpPr>
            <p:cNvPr id="32799" name="Rectangle 65"/>
            <p:cNvSpPr>
              <a:spLocks noChangeArrowheads="1"/>
            </p:cNvSpPr>
            <p:nvPr/>
          </p:nvSpPr>
          <p:spPr bwMode="auto">
            <a:xfrm>
              <a:off x="4169" y="2618"/>
              <a:ext cx="793"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800" name="Text Box 67"/>
            <p:cNvSpPr txBox="1">
              <a:spLocks noChangeArrowheads="1"/>
            </p:cNvSpPr>
            <p:nvPr/>
          </p:nvSpPr>
          <p:spPr bwMode="auto">
            <a:xfrm>
              <a:off x="4266" y="2677"/>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执行</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3</a:t>
              </a:r>
            </a:p>
          </p:txBody>
        </p:sp>
      </p:grpSp>
      <p:grpSp>
        <p:nvGrpSpPr>
          <p:cNvPr id="10" name="Group 90"/>
          <p:cNvGrpSpPr>
            <a:grpSpLocks/>
          </p:cNvGrpSpPr>
          <p:nvPr/>
        </p:nvGrpSpPr>
        <p:grpSpPr bwMode="auto">
          <a:xfrm>
            <a:off x="5351463" y="4156075"/>
            <a:ext cx="1273175" cy="900113"/>
            <a:chOff x="3371" y="2618"/>
            <a:chExt cx="802" cy="567"/>
          </a:xfrm>
        </p:grpSpPr>
        <p:sp>
          <p:nvSpPr>
            <p:cNvPr id="32797" name="Rectangle 64"/>
            <p:cNvSpPr>
              <a:spLocks noChangeArrowheads="1"/>
            </p:cNvSpPr>
            <p:nvPr/>
          </p:nvSpPr>
          <p:spPr bwMode="auto">
            <a:xfrm>
              <a:off x="3371" y="2618"/>
              <a:ext cx="802" cy="567"/>
            </a:xfrm>
            <a:prstGeom prst="rect">
              <a:avLst/>
            </a:prstGeom>
            <a:solidFill>
              <a:srgbClr val="339966"/>
            </a:solidFill>
            <a:ln w="9525">
              <a:solidFill>
                <a:schemeClr val="tx1"/>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98" name="Text Box 68"/>
            <p:cNvSpPr txBox="1">
              <a:spLocks noChangeArrowheads="1"/>
            </p:cNvSpPr>
            <p:nvPr/>
          </p:nvSpPr>
          <p:spPr bwMode="auto">
            <a:xfrm>
              <a:off x="3449" y="2677"/>
              <a:ext cx="63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spcBef>
                  <a:spcPct val="5000"/>
                </a:spcBef>
              </a:pPr>
              <a:r>
                <a:rPr kumimoji="1" lang="zh-CN" altLang="en-US" b="1">
                  <a:solidFill>
                    <a:schemeClr val="bg1"/>
                  </a:solidFill>
                  <a:latin typeface="Times New Roman" panose="02020603050405020304" pitchFamily="18" charset="0"/>
                  <a:ea typeface="楷体_GB2312" pitchFamily="49" charset="-122"/>
                </a:rPr>
                <a:t>分析</a:t>
              </a:r>
            </a:p>
            <a:p>
              <a:pPr algn="ctr">
                <a:spcBef>
                  <a:spcPct val="5000"/>
                </a:spcBef>
              </a:pPr>
              <a:r>
                <a:rPr kumimoji="1" lang="zh-CN" altLang="en-US" b="1">
                  <a:solidFill>
                    <a:schemeClr val="bg1"/>
                  </a:solidFill>
                  <a:latin typeface="Times New Roman" panose="02020603050405020304" pitchFamily="18" charset="0"/>
                  <a:ea typeface="楷体_GB2312" pitchFamily="49" charset="-122"/>
                </a:rPr>
                <a:t>指令</a:t>
              </a:r>
              <a:r>
                <a:rPr kumimoji="1" lang="en-US" altLang="zh-CN" b="1">
                  <a:solidFill>
                    <a:schemeClr val="bg1"/>
                  </a:solidFill>
                  <a:latin typeface="Times New Roman" panose="02020603050405020304" pitchFamily="18" charset="0"/>
                  <a:ea typeface="楷体_GB2312" pitchFamily="49" charset="-122"/>
                </a:rPr>
                <a:t>3</a:t>
              </a:r>
            </a:p>
          </p:txBody>
        </p:sp>
      </p:grpSp>
      <p:sp>
        <p:nvSpPr>
          <p:cNvPr id="42063" name="Text Box 79"/>
          <p:cNvSpPr txBox="1">
            <a:spLocks noChangeArrowheads="1"/>
          </p:cNvSpPr>
          <p:nvPr/>
        </p:nvSpPr>
        <p:spPr bwMode="auto">
          <a:xfrm>
            <a:off x="7999413" y="4221163"/>
            <a:ext cx="792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3200" b="1">
                <a:latin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endParaRPr>
          </a:p>
        </p:txBody>
      </p:sp>
      <p:grpSp>
        <p:nvGrpSpPr>
          <p:cNvPr id="11" name="Group 92"/>
          <p:cNvGrpSpPr>
            <a:grpSpLocks/>
          </p:cNvGrpSpPr>
          <p:nvPr/>
        </p:nvGrpSpPr>
        <p:grpSpPr bwMode="auto">
          <a:xfrm>
            <a:off x="798513" y="5121275"/>
            <a:ext cx="7993062" cy="901700"/>
            <a:chOff x="503" y="3226"/>
            <a:chExt cx="5035" cy="568"/>
          </a:xfrm>
        </p:grpSpPr>
        <p:sp>
          <p:nvSpPr>
            <p:cNvPr id="32785" name="Text Box 13"/>
            <p:cNvSpPr txBox="1">
              <a:spLocks noChangeArrowheads="1"/>
            </p:cNvSpPr>
            <p:nvPr/>
          </p:nvSpPr>
          <p:spPr bwMode="auto">
            <a:xfrm>
              <a:off x="503" y="3340"/>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en-US" altLang="zh-CN" sz="2400" b="1">
                  <a:latin typeface="Times New Roman" panose="02020603050405020304" pitchFamily="18" charset="0"/>
                  <a:ea typeface="楷体_GB2312" pitchFamily="49" charset="-122"/>
                </a:rPr>
                <a:t>BIU</a:t>
              </a:r>
              <a:endParaRPr kumimoji="1" lang="en-US" altLang="zh-CN" sz="2400">
                <a:latin typeface="Times New Roman" panose="02020603050405020304" pitchFamily="18" charset="0"/>
                <a:ea typeface="楷体_GB2312" pitchFamily="49" charset="-122"/>
              </a:endParaRPr>
            </a:p>
          </p:txBody>
        </p:sp>
        <p:sp>
          <p:nvSpPr>
            <p:cNvPr id="32786" name="Rectangle 69"/>
            <p:cNvSpPr>
              <a:spLocks noChangeArrowheads="1"/>
            </p:cNvSpPr>
            <p:nvPr/>
          </p:nvSpPr>
          <p:spPr bwMode="auto">
            <a:xfrm>
              <a:off x="1026" y="3226"/>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87" name="Rectangle 70"/>
            <p:cNvSpPr>
              <a:spLocks noChangeArrowheads="1"/>
            </p:cNvSpPr>
            <p:nvPr/>
          </p:nvSpPr>
          <p:spPr bwMode="auto">
            <a:xfrm>
              <a:off x="3384" y="3226"/>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88" name="Text Box 71"/>
            <p:cNvSpPr txBox="1">
              <a:spLocks noChangeArrowheads="1"/>
            </p:cNvSpPr>
            <p:nvPr/>
          </p:nvSpPr>
          <p:spPr bwMode="auto">
            <a:xfrm>
              <a:off x="1170" y="334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2789" name="Text Box 72"/>
            <p:cNvSpPr txBox="1">
              <a:spLocks noChangeArrowheads="1"/>
            </p:cNvSpPr>
            <p:nvPr/>
          </p:nvSpPr>
          <p:spPr bwMode="auto">
            <a:xfrm>
              <a:off x="3519" y="334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2790" name="Rectangle 73"/>
            <p:cNvSpPr>
              <a:spLocks noChangeArrowheads="1"/>
            </p:cNvSpPr>
            <p:nvPr/>
          </p:nvSpPr>
          <p:spPr bwMode="auto">
            <a:xfrm>
              <a:off x="1824" y="3226"/>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91" name="Text Box 74"/>
            <p:cNvSpPr txBox="1">
              <a:spLocks noChangeArrowheads="1"/>
            </p:cNvSpPr>
            <p:nvPr/>
          </p:nvSpPr>
          <p:spPr bwMode="auto">
            <a:xfrm>
              <a:off x="1968" y="334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2792" name="Rectangle 75"/>
            <p:cNvSpPr>
              <a:spLocks noChangeArrowheads="1"/>
            </p:cNvSpPr>
            <p:nvPr/>
          </p:nvSpPr>
          <p:spPr bwMode="auto">
            <a:xfrm>
              <a:off x="2604" y="3226"/>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93" name="Text Box 76"/>
            <p:cNvSpPr txBox="1">
              <a:spLocks noChangeArrowheads="1"/>
            </p:cNvSpPr>
            <p:nvPr/>
          </p:nvSpPr>
          <p:spPr bwMode="auto">
            <a:xfrm>
              <a:off x="2748" y="334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2794" name="Rectangle 77"/>
            <p:cNvSpPr>
              <a:spLocks noChangeArrowheads="1"/>
            </p:cNvSpPr>
            <p:nvPr/>
          </p:nvSpPr>
          <p:spPr bwMode="auto">
            <a:xfrm>
              <a:off x="4177" y="3227"/>
              <a:ext cx="793" cy="567"/>
            </a:xfrm>
            <a:prstGeom prst="rect">
              <a:avLst/>
            </a:prstGeom>
            <a:solidFill>
              <a:srgbClr val="33CCCC"/>
            </a:solidFill>
            <a:ln w="9525">
              <a:solidFill>
                <a:srgbClr val="339966"/>
              </a:solidFill>
              <a:miter lim="800000"/>
              <a:headEnd/>
              <a:tailEnd/>
            </a:ln>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32795" name="Text Box 78"/>
            <p:cNvSpPr txBox="1">
              <a:spLocks noChangeArrowheads="1"/>
            </p:cNvSpPr>
            <p:nvPr/>
          </p:nvSpPr>
          <p:spPr bwMode="auto">
            <a:xfrm>
              <a:off x="4321" y="3347"/>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忙碌</a:t>
              </a:r>
              <a:endParaRPr kumimoji="1" lang="zh-CN" altLang="en-US" sz="2400" b="1">
                <a:latin typeface="Times New Roman" panose="02020603050405020304" pitchFamily="18" charset="0"/>
                <a:ea typeface="楷体_GB2312" pitchFamily="49" charset="-122"/>
              </a:endParaRPr>
            </a:p>
          </p:txBody>
        </p:sp>
        <p:sp>
          <p:nvSpPr>
            <p:cNvPr id="32796" name="Text Box 80"/>
            <p:cNvSpPr txBox="1">
              <a:spLocks noChangeArrowheads="1"/>
            </p:cNvSpPr>
            <p:nvPr/>
          </p:nvSpPr>
          <p:spPr bwMode="auto">
            <a:xfrm>
              <a:off x="5039" y="3340"/>
              <a:ext cx="49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3200" b="1">
                  <a:latin typeface="Times New Roman" panose="02020603050405020304" pitchFamily="18" charset="0"/>
                  <a:sym typeface="Symbol" panose="05050102010706020507" pitchFamily="18" charset="2"/>
                </a:rPr>
                <a:t></a:t>
              </a:r>
              <a:endParaRPr kumimoji="1" lang="zh-CN" altLang="en-US" sz="3200" b="1">
                <a:latin typeface="Times New Roman" panose="02020603050405020304" pitchFamily="18" charset="0"/>
              </a:endParaRPr>
            </a:p>
          </p:txBody>
        </p:sp>
      </p:grpSp>
    </p:spTree>
    <p:extLst>
      <p:ext uri="{BB962C8B-B14F-4D97-AF65-F5344CB8AC3E}">
        <p14:creationId xmlns:p14="http://schemas.microsoft.com/office/powerpoint/2010/main" val="26910202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2027"/>
                                        </p:tgtEl>
                                        <p:attrNameLst>
                                          <p:attrName>style.visibility</p:attrName>
                                        </p:attrNameLst>
                                      </p:cBhvr>
                                      <p:to>
                                        <p:strVal val="visible"/>
                                      </p:to>
                                    </p:set>
                                    <p:animEffect transition="in" filter="blinds(horizontal)">
                                      <p:cBhvr>
                                        <p:cTn id="7" dur="500"/>
                                        <p:tgtEl>
                                          <p:spTgt spid="42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par>
                          <p:cTn id="28" fill="hold" nodeType="afterGroup">
                            <p:stCondLst>
                              <p:cond delay="500"/>
                            </p:stCondLst>
                            <p:childTnLst>
                              <p:par>
                                <p:cTn id="29" presetID="3" presetClass="entr" presetSubtype="1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par>
                          <p:cTn id="32" fill="hold" nodeType="afterGroup">
                            <p:stCondLst>
                              <p:cond delay="1000"/>
                            </p:stCondLst>
                            <p:childTnLst>
                              <p:par>
                                <p:cTn id="33" presetID="3" presetClass="entr" presetSubtype="1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horizontal)">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206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27" grpId="0"/>
      <p:bldP spid="4206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p:txBody>
          <a:bodyPr/>
          <a:lstStyle/>
          <a:p>
            <a:pPr eaLnBrk="1" hangingPunct="1">
              <a:spcBef>
                <a:spcPct val="50000"/>
              </a:spcBef>
              <a:buClrTx/>
              <a:buFontTx/>
              <a:buNone/>
            </a:pPr>
            <a:r>
              <a:rPr kumimoji="1" lang="zh-CN" altLang="en-US" sz="2400" b="1" smtClean="0"/>
              <a:t>（</a:t>
            </a:r>
            <a:r>
              <a:rPr kumimoji="1" lang="en-US" altLang="zh-CN" sz="2400" b="1" smtClean="0"/>
              <a:t>2</a:t>
            </a:r>
            <a:r>
              <a:rPr kumimoji="1" lang="zh-CN" altLang="en-US" sz="2400" b="1" smtClean="0"/>
              <a:t>）地址加法器：</a:t>
            </a:r>
            <a:r>
              <a:rPr kumimoji="1" lang="zh-CN" altLang="en-US" sz="2200" b="1" smtClean="0">
                <a:solidFill>
                  <a:srgbClr val="008000"/>
                </a:solidFill>
              </a:rPr>
              <a:t>产生</a:t>
            </a:r>
            <a:r>
              <a:rPr kumimoji="1" lang="en-US" altLang="zh-CN" sz="2200" b="1" smtClean="0">
                <a:solidFill>
                  <a:srgbClr val="008000"/>
                </a:solidFill>
              </a:rPr>
              <a:t>20</a:t>
            </a:r>
            <a:r>
              <a:rPr kumimoji="1" lang="zh-CN" altLang="en-US" sz="2200" b="1" smtClean="0">
                <a:solidFill>
                  <a:srgbClr val="008000"/>
                </a:solidFill>
              </a:rPr>
              <a:t>位地址。</a:t>
            </a:r>
            <a:r>
              <a:rPr kumimoji="1" lang="en-US" altLang="zh-CN" sz="2200" b="1" smtClean="0">
                <a:solidFill>
                  <a:srgbClr val="008000"/>
                </a:solidFill>
              </a:rPr>
              <a:t>CPU</a:t>
            </a:r>
            <a:r>
              <a:rPr kumimoji="1" lang="zh-CN" altLang="en-US" sz="2200" b="1" smtClean="0">
                <a:solidFill>
                  <a:srgbClr val="008000"/>
                </a:solidFill>
              </a:rPr>
              <a:t>内无论是段地址寄存器还是偏移量都是</a:t>
            </a:r>
            <a:r>
              <a:rPr kumimoji="1" lang="en-US" altLang="zh-CN" sz="2200" b="1" smtClean="0">
                <a:solidFill>
                  <a:srgbClr val="008000"/>
                </a:solidFill>
              </a:rPr>
              <a:t>16</a:t>
            </a:r>
            <a:r>
              <a:rPr kumimoji="1" lang="zh-CN" altLang="en-US" sz="2200" b="1" smtClean="0">
                <a:solidFill>
                  <a:srgbClr val="008000"/>
                </a:solidFill>
              </a:rPr>
              <a:t>位的，通过地址加法器产生</a:t>
            </a:r>
            <a:r>
              <a:rPr kumimoji="1" lang="en-US" altLang="zh-CN" sz="2200" b="1" smtClean="0">
                <a:solidFill>
                  <a:srgbClr val="008000"/>
                </a:solidFill>
              </a:rPr>
              <a:t>20</a:t>
            </a:r>
            <a:r>
              <a:rPr kumimoji="1" lang="zh-CN" altLang="en-US" sz="2200" b="1" smtClean="0">
                <a:solidFill>
                  <a:srgbClr val="008000"/>
                </a:solidFill>
              </a:rPr>
              <a:t>位地址。</a:t>
            </a:r>
          </a:p>
          <a:p>
            <a:pPr eaLnBrk="1" hangingPunct="1">
              <a:spcBef>
                <a:spcPct val="50000"/>
              </a:spcBef>
              <a:buClrTx/>
              <a:buFontTx/>
              <a:buNone/>
            </a:pPr>
            <a:r>
              <a:rPr kumimoji="1" lang="zh-CN" altLang="en-US" sz="2200" b="1" smtClean="0">
                <a:solidFill>
                  <a:srgbClr val="008000"/>
                </a:solidFill>
              </a:rPr>
              <a:t>       </a:t>
            </a:r>
            <a:endParaRPr lang="zh-CN" altLang="en-US" sz="2200" smtClean="0">
              <a:solidFill>
                <a:srgbClr val="008000"/>
              </a:solidFill>
            </a:endParaRPr>
          </a:p>
          <a:p>
            <a:pPr eaLnBrk="1" hangingPunct="1">
              <a:buFont typeface="Wingdings" panose="05000000000000000000" pitchFamily="2" charset="2"/>
              <a:buNone/>
            </a:pPr>
            <a:endParaRPr lang="en-US" altLang="zh-CN" smtClean="0"/>
          </a:p>
        </p:txBody>
      </p:sp>
      <p:pic>
        <p:nvPicPr>
          <p:cNvPr id="34819" name="Picture 4" descr="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565400"/>
            <a:ext cx="4214812"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727075" y="4572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2800" b="1">
                <a:solidFill>
                  <a:srgbClr val="800000"/>
                </a:solidFill>
                <a:latin typeface="+mj-lt"/>
                <a:ea typeface="+mj-ea"/>
                <a:cs typeface="+mj-cs"/>
              </a:defRPr>
            </a:lvl1pPr>
            <a:lvl2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2pPr>
            <a:lvl3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3pPr>
            <a:lvl4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4pPr>
            <a:lvl5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5pPr>
            <a:lvl6pPr marL="457200" algn="l" rtl="0" fontAlgn="base">
              <a:spcBef>
                <a:spcPct val="0"/>
              </a:spcBef>
              <a:spcAft>
                <a:spcPct val="0"/>
              </a:spcAft>
              <a:defRPr kumimoji="1" sz="2800" b="1">
                <a:solidFill>
                  <a:srgbClr val="800000"/>
                </a:solidFill>
                <a:latin typeface="Batang" pitchFamily="18" charset="-127"/>
                <a:ea typeface="宋体" pitchFamily="2" charset="-122"/>
              </a:defRPr>
            </a:lvl6pPr>
            <a:lvl7pPr marL="914400" algn="l" rtl="0" fontAlgn="base">
              <a:spcBef>
                <a:spcPct val="0"/>
              </a:spcBef>
              <a:spcAft>
                <a:spcPct val="0"/>
              </a:spcAft>
              <a:defRPr kumimoji="1" sz="2800" b="1">
                <a:solidFill>
                  <a:srgbClr val="800000"/>
                </a:solidFill>
                <a:latin typeface="Batang" pitchFamily="18" charset="-127"/>
                <a:ea typeface="宋体" pitchFamily="2" charset="-122"/>
              </a:defRPr>
            </a:lvl7pPr>
            <a:lvl8pPr marL="1371600" algn="l" rtl="0" fontAlgn="base">
              <a:spcBef>
                <a:spcPct val="0"/>
              </a:spcBef>
              <a:spcAft>
                <a:spcPct val="0"/>
              </a:spcAft>
              <a:defRPr kumimoji="1" sz="2800" b="1">
                <a:solidFill>
                  <a:srgbClr val="800000"/>
                </a:solidFill>
                <a:latin typeface="Batang" pitchFamily="18" charset="-127"/>
                <a:ea typeface="宋体" pitchFamily="2" charset="-122"/>
              </a:defRPr>
            </a:lvl8pPr>
            <a:lvl9pPr marL="1828800" algn="l" rtl="0" fontAlgn="base">
              <a:spcBef>
                <a:spcPct val="0"/>
              </a:spcBef>
              <a:spcAft>
                <a:spcPct val="0"/>
              </a:spcAft>
              <a:defRPr kumimoji="1" sz="2800" b="1">
                <a:solidFill>
                  <a:srgbClr val="800000"/>
                </a:solidFill>
                <a:latin typeface="Batang" pitchFamily="18" charset="-127"/>
                <a:ea typeface="宋体" pitchFamily="2" charset="-122"/>
              </a:defRPr>
            </a:lvl9pPr>
          </a:lstStyle>
          <a:p>
            <a:pPr eaLnBrk="1" hangingPunct="1">
              <a:defRPr/>
            </a:pPr>
            <a:r>
              <a:rPr lang="en-US" altLang="zh-CN" kern="0" smtClean="0"/>
              <a:t>1.BIU </a:t>
            </a:r>
            <a:r>
              <a:rPr lang="zh-CN" altLang="en-US" kern="0" smtClean="0"/>
              <a:t>总线接口部件</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121</a:t>
            </a:fld>
            <a:endParaRPr lang="en-US" altLang="zh-CN" dirty="0"/>
          </a:p>
        </p:txBody>
      </p:sp>
    </p:spTree>
    <p:extLst>
      <p:ext uri="{BB962C8B-B14F-4D97-AF65-F5344CB8AC3E}">
        <p14:creationId xmlns:p14="http://schemas.microsoft.com/office/powerpoint/2010/main" val="2716179672"/>
      </p:ext>
    </p:extLst>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61" name="Text Box 5"/>
          <p:cNvSpPr txBox="1">
            <a:spLocks noChangeArrowheads="1"/>
          </p:cNvSpPr>
          <p:nvPr/>
        </p:nvSpPr>
        <p:spPr bwMode="auto">
          <a:xfrm>
            <a:off x="574675" y="1989138"/>
            <a:ext cx="73453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zh-CN" altLang="en-US" sz="2200" b="1">
                <a:solidFill>
                  <a:srgbClr val="008000"/>
                </a:solidFill>
              </a:rPr>
              <a:t>例： 一条指令的物理地址是根据代码段寄存器</a:t>
            </a:r>
            <a:r>
              <a:rPr kumimoji="1" lang="en-US" altLang="zh-CN" sz="2200" b="1">
                <a:solidFill>
                  <a:srgbClr val="008000"/>
                </a:solidFill>
              </a:rPr>
              <a:t>CS</a:t>
            </a:r>
            <a:r>
              <a:rPr kumimoji="1" lang="zh-CN" altLang="en-US" sz="2200" b="1">
                <a:solidFill>
                  <a:srgbClr val="008000"/>
                </a:solidFill>
              </a:rPr>
              <a:t>和指令指针寄存器</a:t>
            </a:r>
            <a:r>
              <a:rPr kumimoji="1" lang="en-US" altLang="zh-CN" sz="2200" b="1">
                <a:solidFill>
                  <a:srgbClr val="008000"/>
                </a:solidFill>
              </a:rPr>
              <a:t>IP</a:t>
            </a:r>
            <a:r>
              <a:rPr kumimoji="1" lang="zh-CN" altLang="en-US" sz="2200" b="1">
                <a:solidFill>
                  <a:srgbClr val="008000"/>
                </a:solidFill>
              </a:rPr>
              <a:t>的内容得到的。具体计算时，将</a:t>
            </a:r>
            <a:r>
              <a:rPr kumimoji="1" lang="en-US" altLang="zh-CN" sz="2200" b="1">
                <a:solidFill>
                  <a:srgbClr val="008000"/>
                </a:solidFill>
              </a:rPr>
              <a:t>CS</a:t>
            </a:r>
            <a:r>
              <a:rPr kumimoji="1" lang="zh-CN" altLang="en-US" sz="2200" b="1">
                <a:solidFill>
                  <a:srgbClr val="008000"/>
                </a:solidFill>
              </a:rPr>
              <a:t>的内容左移</a:t>
            </a:r>
            <a:r>
              <a:rPr kumimoji="1" lang="en-US" altLang="zh-CN" sz="2200" b="1">
                <a:solidFill>
                  <a:srgbClr val="008000"/>
                </a:solidFill>
              </a:rPr>
              <a:t>4</a:t>
            </a:r>
            <a:r>
              <a:rPr kumimoji="1" lang="zh-CN" altLang="en-US" sz="2200" b="1">
                <a:solidFill>
                  <a:srgbClr val="008000"/>
                </a:solidFill>
              </a:rPr>
              <a:t>位，然后与</a:t>
            </a:r>
            <a:r>
              <a:rPr kumimoji="1" lang="en-US" altLang="zh-CN" sz="2200" b="1">
                <a:solidFill>
                  <a:srgbClr val="008000"/>
                </a:solidFill>
              </a:rPr>
              <a:t>IP</a:t>
            </a:r>
            <a:r>
              <a:rPr kumimoji="1" lang="zh-CN" altLang="en-US" sz="2200" b="1">
                <a:solidFill>
                  <a:srgbClr val="008000"/>
                </a:solidFill>
              </a:rPr>
              <a:t>的内容相加。</a:t>
            </a:r>
            <a:endParaRPr kumimoji="1" lang="en-US" altLang="zh-CN" sz="2200" b="1">
              <a:solidFill>
                <a:srgbClr val="008000"/>
              </a:solidFill>
            </a:endParaRPr>
          </a:p>
        </p:txBody>
      </p:sp>
      <p:sp>
        <p:nvSpPr>
          <p:cNvPr id="6" name="Rectangle 2"/>
          <p:cNvSpPr txBox="1">
            <a:spLocks noChangeArrowheads="1"/>
          </p:cNvSpPr>
          <p:nvPr/>
        </p:nvSpPr>
        <p:spPr bwMode="auto">
          <a:xfrm>
            <a:off x="755650" y="404813"/>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2800" b="1">
                <a:solidFill>
                  <a:srgbClr val="800000"/>
                </a:solidFill>
                <a:latin typeface="+mj-lt"/>
                <a:ea typeface="+mj-ea"/>
                <a:cs typeface="+mj-cs"/>
              </a:defRPr>
            </a:lvl1pPr>
            <a:lvl2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2pPr>
            <a:lvl3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3pPr>
            <a:lvl4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4pPr>
            <a:lvl5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5pPr>
            <a:lvl6pPr marL="457200" algn="l" rtl="0" fontAlgn="base">
              <a:spcBef>
                <a:spcPct val="0"/>
              </a:spcBef>
              <a:spcAft>
                <a:spcPct val="0"/>
              </a:spcAft>
              <a:defRPr kumimoji="1" sz="2800" b="1">
                <a:solidFill>
                  <a:srgbClr val="800000"/>
                </a:solidFill>
                <a:latin typeface="Batang" pitchFamily="18" charset="-127"/>
                <a:ea typeface="宋体" pitchFamily="2" charset="-122"/>
              </a:defRPr>
            </a:lvl6pPr>
            <a:lvl7pPr marL="914400" algn="l" rtl="0" fontAlgn="base">
              <a:spcBef>
                <a:spcPct val="0"/>
              </a:spcBef>
              <a:spcAft>
                <a:spcPct val="0"/>
              </a:spcAft>
              <a:defRPr kumimoji="1" sz="2800" b="1">
                <a:solidFill>
                  <a:srgbClr val="800000"/>
                </a:solidFill>
                <a:latin typeface="Batang" pitchFamily="18" charset="-127"/>
                <a:ea typeface="宋体" pitchFamily="2" charset="-122"/>
              </a:defRPr>
            </a:lvl7pPr>
            <a:lvl8pPr marL="1371600" algn="l" rtl="0" fontAlgn="base">
              <a:spcBef>
                <a:spcPct val="0"/>
              </a:spcBef>
              <a:spcAft>
                <a:spcPct val="0"/>
              </a:spcAft>
              <a:defRPr kumimoji="1" sz="2800" b="1">
                <a:solidFill>
                  <a:srgbClr val="800000"/>
                </a:solidFill>
                <a:latin typeface="Batang" pitchFamily="18" charset="-127"/>
                <a:ea typeface="宋体" pitchFamily="2" charset="-122"/>
              </a:defRPr>
            </a:lvl8pPr>
            <a:lvl9pPr marL="1828800" algn="l" rtl="0" fontAlgn="base">
              <a:spcBef>
                <a:spcPct val="0"/>
              </a:spcBef>
              <a:spcAft>
                <a:spcPct val="0"/>
              </a:spcAft>
              <a:defRPr kumimoji="1" sz="2800" b="1">
                <a:solidFill>
                  <a:srgbClr val="800000"/>
                </a:solidFill>
                <a:latin typeface="Batang" pitchFamily="18" charset="-127"/>
                <a:ea typeface="宋体" pitchFamily="2" charset="-122"/>
              </a:defRPr>
            </a:lvl9pPr>
          </a:lstStyle>
          <a:p>
            <a:pPr eaLnBrk="1" hangingPunct="1">
              <a:defRPr/>
            </a:pPr>
            <a:r>
              <a:rPr lang="en-US" altLang="zh-CN" kern="0" dirty="0" err="1" smtClean="0"/>
              <a:t>1.BIU</a:t>
            </a:r>
            <a:r>
              <a:rPr lang="en-US" altLang="zh-CN" kern="0" dirty="0" smtClean="0"/>
              <a:t> </a:t>
            </a:r>
            <a:r>
              <a:rPr lang="zh-CN" altLang="en-US" kern="0" dirty="0" smtClean="0"/>
              <a:t>总线接口部件</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122</a:t>
            </a:fld>
            <a:endParaRPr lang="en-US" altLang="zh-CN" dirty="0"/>
          </a:p>
        </p:txBody>
      </p:sp>
    </p:spTree>
    <p:extLst>
      <p:ext uri="{BB962C8B-B14F-4D97-AF65-F5344CB8AC3E}">
        <p14:creationId xmlns:p14="http://schemas.microsoft.com/office/powerpoint/2010/main" val="22499081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566738" y="1752600"/>
            <a:ext cx="8108950" cy="4267200"/>
          </a:xfrm>
        </p:spPr>
        <p:txBody>
          <a:bodyPr/>
          <a:lstStyle/>
          <a:p>
            <a:pPr eaLnBrk="1" hangingPunct="1">
              <a:buFont typeface="Wingdings" panose="05000000000000000000" pitchFamily="2" charset="2"/>
              <a:buNone/>
            </a:pPr>
            <a:r>
              <a:rPr lang="en-US" altLang="zh-CN" sz="2800" smtClean="0"/>
              <a:t>2.</a:t>
            </a:r>
            <a:r>
              <a:rPr lang="zh-CN" altLang="en-US" sz="2800" smtClean="0"/>
              <a:t>执行部件</a:t>
            </a:r>
          </a:p>
          <a:p>
            <a:pPr eaLnBrk="1" hangingPunct="1">
              <a:buFont typeface="Wingdings" panose="05000000000000000000" pitchFamily="2" charset="2"/>
              <a:buNone/>
            </a:pPr>
            <a:r>
              <a:rPr lang="zh-CN" altLang="en-US" sz="2800" smtClean="0"/>
              <a:t>功能：负责指令的执行</a:t>
            </a:r>
          </a:p>
          <a:p>
            <a:pPr eaLnBrk="1" hangingPunct="1">
              <a:buFont typeface="Wingdings" panose="05000000000000000000" pitchFamily="2" charset="2"/>
              <a:buNone/>
            </a:pPr>
            <a:r>
              <a:rPr lang="zh-CN" altLang="en-US" sz="2800" smtClean="0"/>
              <a:t>详细</a:t>
            </a:r>
            <a:r>
              <a:rPr lang="en-US" altLang="zh-CN" sz="2800" smtClean="0"/>
              <a:t>:</a:t>
            </a:r>
          </a:p>
          <a:p>
            <a:pPr eaLnBrk="1" hangingPunct="1">
              <a:spcBef>
                <a:spcPct val="50000"/>
              </a:spcBef>
              <a:buFont typeface="Wingdings" panose="05000000000000000000" pitchFamily="2" charset="2"/>
              <a:buNone/>
            </a:pPr>
            <a:r>
              <a:rPr kumimoji="1" lang="zh-CN" altLang="en-US" sz="2400" b="1" smtClean="0">
                <a:solidFill>
                  <a:srgbClr val="008000"/>
                </a:solidFill>
              </a:rPr>
              <a:t>（</a:t>
            </a:r>
            <a:r>
              <a:rPr kumimoji="1" lang="en-US" altLang="zh-CN" sz="2400" b="1" smtClean="0">
                <a:solidFill>
                  <a:srgbClr val="008000"/>
                </a:solidFill>
              </a:rPr>
              <a:t>1</a:t>
            </a:r>
            <a:r>
              <a:rPr kumimoji="1" lang="zh-CN" altLang="en-US" sz="2400" b="1" smtClean="0">
                <a:solidFill>
                  <a:srgbClr val="008000"/>
                </a:solidFill>
              </a:rPr>
              <a:t>）从指令队列中取出指令。</a:t>
            </a:r>
          </a:p>
          <a:p>
            <a:pPr eaLnBrk="1" hangingPunct="1">
              <a:spcBef>
                <a:spcPct val="50000"/>
              </a:spcBef>
              <a:buFont typeface="Wingdings" panose="05000000000000000000" pitchFamily="2" charset="2"/>
              <a:buNone/>
            </a:pPr>
            <a:r>
              <a:rPr kumimoji="1" lang="zh-CN" altLang="en-US" sz="2400" b="1" smtClean="0">
                <a:solidFill>
                  <a:srgbClr val="008000"/>
                </a:solidFill>
              </a:rPr>
              <a:t>（</a:t>
            </a:r>
            <a:r>
              <a:rPr kumimoji="1" lang="en-US" altLang="zh-CN" sz="2400" b="1" smtClean="0">
                <a:solidFill>
                  <a:srgbClr val="008000"/>
                </a:solidFill>
              </a:rPr>
              <a:t>2</a:t>
            </a:r>
            <a:r>
              <a:rPr kumimoji="1" lang="zh-CN" altLang="en-US" sz="2400" b="1" smtClean="0">
                <a:solidFill>
                  <a:srgbClr val="008000"/>
                </a:solidFill>
              </a:rPr>
              <a:t>）对指令进行译码，发出相应相应的控制信号。</a:t>
            </a:r>
          </a:p>
          <a:p>
            <a:pPr eaLnBrk="1" hangingPunct="1">
              <a:spcBef>
                <a:spcPct val="50000"/>
              </a:spcBef>
              <a:buFont typeface="Wingdings" panose="05000000000000000000" pitchFamily="2" charset="2"/>
              <a:buNone/>
            </a:pPr>
            <a:r>
              <a:rPr kumimoji="1" lang="zh-CN" altLang="en-US" sz="2400" b="1" smtClean="0">
                <a:solidFill>
                  <a:srgbClr val="008000"/>
                </a:solidFill>
              </a:rPr>
              <a:t>（</a:t>
            </a:r>
            <a:r>
              <a:rPr kumimoji="1" lang="en-US" altLang="zh-CN" sz="2400" b="1" smtClean="0">
                <a:solidFill>
                  <a:srgbClr val="008000"/>
                </a:solidFill>
              </a:rPr>
              <a:t>3</a:t>
            </a:r>
            <a:r>
              <a:rPr kumimoji="1" lang="zh-CN" altLang="en-US" sz="2400" b="1" smtClean="0">
                <a:solidFill>
                  <a:srgbClr val="008000"/>
                </a:solidFill>
              </a:rPr>
              <a:t>）接收由总线接口送来的数据或发送数据至总线接口。</a:t>
            </a:r>
          </a:p>
          <a:p>
            <a:pPr eaLnBrk="1" hangingPunct="1">
              <a:spcBef>
                <a:spcPct val="50000"/>
              </a:spcBef>
              <a:buFont typeface="Wingdings" panose="05000000000000000000" pitchFamily="2" charset="2"/>
              <a:buNone/>
            </a:pPr>
            <a:r>
              <a:rPr kumimoji="1" lang="zh-CN" altLang="en-US" sz="2400" b="1" smtClean="0">
                <a:solidFill>
                  <a:srgbClr val="008000"/>
                </a:solidFill>
              </a:rPr>
              <a:t>（</a:t>
            </a:r>
            <a:r>
              <a:rPr kumimoji="1" lang="en-US" altLang="zh-CN" sz="2400" b="1" smtClean="0">
                <a:solidFill>
                  <a:srgbClr val="008000"/>
                </a:solidFill>
              </a:rPr>
              <a:t>4</a:t>
            </a:r>
            <a:r>
              <a:rPr kumimoji="1" lang="zh-CN" altLang="en-US" sz="2400" b="1" smtClean="0">
                <a:solidFill>
                  <a:srgbClr val="008000"/>
                </a:solidFill>
              </a:rPr>
              <a:t>）进行算术运算。</a:t>
            </a:r>
            <a:endParaRPr lang="zh-CN" altLang="en-US" smtClean="0"/>
          </a:p>
          <a:p>
            <a:pPr eaLnBrk="1" hangingPunct="1">
              <a:buFont typeface="Wingdings" panose="05000000000000000000" pitchFamily="2" charset="2"/>
              <a:buNone/>
            </a:pPr>
            <a:endParaRPr lang="en-US" altLang="zh-CN" smtClean="0"/>
          </a:p>
        </p:txBody>
      </p:sp>
      <p:sp>
        <p:nvSpPr>
          <p:cNvPr id="5" name="Rectangle 2"/>
          <p:cNvSpPr txBox="1">
            <a:spLocks noChangeArrowheads="1"/>
          </p:cNvSpPr>
          <p:nvPr/>
        </p:nvSpPr>
        <p:spPr bwMode="auto">
          <a:xfrm>
            <a:off x="674688" y="404813"/>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2800" b="1">
                <a:solidFill>
                  <a:srgbClr val="800000"/>
                </a:solidFill>
                <a:latin typeface="+mj-lt"/>
                <a:ea typeface="+mj-ea"/>
                <a:cs typeface="+mj-cs"/>
              </a:defRPr>
            </a:lvl1pPr>
            <a:lvl2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2pPr>
            <a:lvl3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3pPr>
            <a:lvl4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4pPr>
            <a:lvl5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5pPr>
            <a:lvl6pPr marL="457200" algn="l" rtl="0" fontAlgn="base">
              <a:spcBef>
                <a:spcPct val="0"/>
              </a:spcBef>
              <a:spcAft>
                <a:spcPct val="0"/>
              </a:spcAft>
              <a:defRPr kumimoji="1" sz="2800" b="1">
                <a:solidFill>
                  <a:srgbClr val="800000"/>
                </a:solidFill>
                <a:latin typeface="Batang" pitchFamily="18" charset="-127"/>
                <a:ea typeface="宋体" pitchFamily="2" charset="-122"/>
              </a:defRPr>
            </a:lvl6pPr>
            <a:lvl7pPr marL="914400" algn="l" rtl="0" fontAlgn="base">
              <a:spcBef>
                <a:spcPct val="0"/>
              </a:spcBef>
              <a:spcAft>
                <a:spcPct val="0"/>
              </a:spcAft>
              <a:defRPr kumimoji="1" sz="2800" b="1">
                <a:solidFill>
                  <a:srgbClr val="800000"/>
                </a:solidFill>
                <a:latin typeface="Batang" pitchFamily="18" charset="-127"/>
                <a:ea typeface="宋体" pitchFamily="2" charset="-122"/>
              </a:defRPr>
            </a:lvl7pPr>
            <a:lvl8pPr marL="1371600" algn="l" rtl="0" fontAlgn="base">
              <a:spcBef>
                <a:spcPct val="0"/>
              </a:spcBef>
              <a:spcAft>
                <a:spcPct val="0"/>
              </a:spcAft>
              <a:defRPr kumimoji="1" sz="2800" b="1">
                <a:solidFill>
                  <a:srgbClr val="800000"/>
                </a:solidFill>
                <a:latin typeface="Batang" pitchFamily="18" charset="-127"/>
                <a:ea typeface="宋体" pitchFamily="2" charset="-122"/>
              </a:defRPr>
            </a:lvl8pPr>
            <a:lvl9pPr marL="1828800" algn="l" rtl="0" fontAlgn="base">
              <a:spcBef>
                <a:spcPct val="0"/>
              </a:spcBef>
              <a:spcAft>
                <a:spcPct val="0"/>
              </a:spcAft>
              <a:defRPr kumimoji="1" sz="2800" b="1">
                <a:solidFill>
                  <a:srgbClr val="800000"/>
                </a:solidFill>
                <a:latin typeface="Batang" pitchFamily="18" charset="-127"/>
                <a:ea typeface="宋体" pitchFamily="2" charset="-122"/>
              </a:defRPr>
            </a:lvl9pPr>
          </a:lstStyle>
          <a:p>
            <a:pPr eaLnBrk="1" hangingPunct="1">
              <a:defRPr/>
            </a:pPr>
            <a:r>
              <a:rPr lang="en-US" altLang="zh-CN" kern="0" dirty="0" smtClean="0"/>
              <a:t>2.</a:t>
            </a:r>
            <a:r>
              <a:rPr lang="zh-CN" altLang="en-US" kern="0" dirty="0" smtClean="0"/>
              <a:t>执行部件</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123</a:t>
            </a:fld>
            <a:endParaRPr lang="en-US" altLang="zh-CN" dirty="0"/>
          </a:p>
        </p:txBody>
      </p:sp>
    </p:spTree>
    <p:extLst>
      <p:ext uri="{BB962C8B-B14F-4D97-AF65-F5344CB8AC3E}">
        <p14:creationId xmlns:p14="http://schemas.microsoft.com/office/powerpoint/2010/main" val="310377072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566738" y="1752600"/>
            <a:ext cx="8108950" cy="4267200"/>
          </a:xfrm>
        </p:spPr>
        <p:txBody>
          <a:bodyPr/>
          <a:lstStyle/>
          <a:p>
            <a:pPr eaLnBrk="1" hangingPunct="1">
              <a:buFont typeface="Wingdings" panose="05000000000000000000" pitchFamily="2" charset="2"/>
              <a:buNone/>
              <a:defRPr/>
            </a:pPr>
            <a:r>
              <a:rPr lang="en-US" altLang="zh-CN" sz="2800" dirty="0" smtClean="0"/>
              <a:t>2.</a:t>
            </a:r>
            <a:r>
              <a:rPr lang="zh-CN" altLang="en-US" sz="2800" dirty="0" smtClean="0"/>
              <a:t>执行部件</a:t>
            </a:r>
          </a:p>
          <a:p>
            <a:pPr eaLnBrk="1" hangingPunct="1">
              <a:buFont typeface="Wingdings" panose="05000000000000000000" pitchFamily="2" charset="2"/>
              <a:buNone/>
              <a:defRPr/>
            </a:pPr>
            <a:r>
              <a:rPr lang="zh-CN" altLang="en-US" sz="2800" dirty="0" smtClean="0"/>
              <a:t>功能：负责指令的执行</a:t>
            </a:r>
          </a:p>
          <a:p>
            <a:pPr eaLnBrk="1" hangingPunct="1">
              <a:lnSpc>
                <a:spcPct val="150000"/>
              </a:lnSpc>
              <a:buFont typeface="Wingdings" panose="05000000000000000000" pitchFamily="2" charset="2"/>
              <a:buNone/>
              <a:defRPr/>
            </a:pPr>
            <a:r>
              <a:rPr lang="zh-CN" altLang="en-US" sz="2800" dirty="0" smtClean="0"/>
              <a:t>详细</a:t>
            </a:r>
            <a:r>
              <a:rPr lang="en-US" altLang="zh-CN" sz="2800" dirty="0" smtClean="0"/>
              <a:t>:</a:t>
            </a:r>
            <a:r>
              <a:rPr lang="en-US" altLang="zh-CN" sz="2400" dirty="0" smtClean="0"/>
              <a:t>     </a:t>
            </a:r>
            <a:r>
              <a:rPr kumimoji="1" lang="zh-CN" altLang="en-US" sz="2400" b="1" kern="1200" dirty="0">
                <a:solidFill>
                  <a:srgbClr val="008000"/>
                </a:solidFill>
              </a:rPr>
              <a:t>执行的指令从</a:t>
            </a:r>
            <a:r>
              <a:rPr kumimoji="1" lang="en-US" altLang="zh-CN" sz="2400" b="1" kern="1200" dirty="0" err="1">
                <a:solidFill>
                  <a:srgbClr val="008000"/>
                </a:solidFill>
              </a:rPr>
              <a:t>BIU</a:t>
            </a:r>
            <a:r>
              <a:rPr kumimoji="1" lang="zh-CN" altLang="en-US" sz="2400" b="1" kern="1200" dirty="0">
                <a:solidFill>
                  <a:srgbClr val="008000"/>
                </a:solidFill>
              </a:rPr>
              <a:t>的指令队列缓冲器中取得</a:t>
            </a:r>
            <a:r>
              <a:rPr kumimoji="1" lang="zh-CN" altLang="en-US" sz="2400" b="1" kern="1200" dirty="0" smtClean="0">
                <a:solidFill>
                  <a:srgbClr val="008000"/>
                </a:solidFill>
              </a:rPr>
              <a:t>，执行指令</a:t>
            </a:r>
            <a:r>
              <a:rPr kumimoji="1" lang="zh-CN" altLang="en-US" sz="2400" b="1" kern="1200" dirty="0">
                <a:solidFill>
                  <a:srgbClr val="008000"/>
                </a:solidFill>
              </a:rPr>
              <a:t>的结果或执行指令所需要的数据，都由</a:t>
            </a:r>
            <a:r>
              <a:rPr kumimoji="1" lang="en-US" altLang="zh-CN" sz="2400" b="1" kern="1200" dirty="0">
                <a:solidFill>
                  <a:srgbClr val="008000"/>
                </a:solidFill>
              </a:rPr>
              <a:t>EU</a:t>
            </a:r>
            <a:r>
              <a:rPr kumimoji="1" lang="zh-CN" altLang="en-US" sz="2400" b="1" kern="1200" dirty="0">
                <a:solidFill>
                  <a:srgbClr val="008000"/>
                </a:solidFill>
              </a:rPr>
              <a:t>向</a:t>
            </a:r>
            <a:r>
              <a:rPr kumimoji="1" lang="en-US" altLang="zh-CN" sz="2400" b="1" kern="1200" dirty="0" err="1">
                <a:solidFill>
                  <a:srgbClr val="008000"/>
                </a:solidFill>
              </a:rPr>
              <a:t>BIU</a:t>
            </a:r>
            <a:r>
              <a:rPr kumimoji="1" lang="zh-CN" altLang="en-US" sz="2400" b="1" kern="1200" dirty="0">
                <a:solidFill>
                  <a:srgbClr val="008000"/>
                </a:solidFill>
              </a:rPr>
              <a:t>发出请求，再由</a:t>
            </a:r>
            <a:r>
              <a:rPr kumimoji="1" lang="en-US" altLang="zh-CN" sz="2400" b="1" kern="1200" dirty="0" err="1">
                <a:solidFill>
                  <a:srgbClr val="008000"/>
                </a:solidFill>
              </a:rPr>
              <a:t>BIU</a:t>
            </a:r>
            <a:r>
              <a:rPr kumimoji="1" lang="zh-CN" altLang="en-US" sz="2400" b="1" kern="1200" dirty="0">
                <a:solidFill>
                  <a:srgbClr val="008000"/>
                </a:solidFill>
              </a:rPr>
              <a:t>对存储器或</a:t>
            </a:r>
            <a:r>
              <a:rPr kumimoji="1" lang="en-US" altLang="zh-CN" sz="2400" b="1" kern="1200" dirty="0">
                <a:solidFill>
                  <a:srgbClr val="008000"/>
                </a:solidFill>
              </a:rPr>
              <a:t>I/O</a:t>
            </a:r>
            <a:r>
              <a:rPr kumimoji="1" lang="zh-CN" altLang="en-US" sz="2400" b="1" kern="1200" dirty="0">
                <a:solidFill>
                  <a:srgbClr val="008000"/>
                </a:solidFill>
              </a:rPr>
              <a:t>端口进行存取。 </a:t>
            </a:r>
          </a:p>
        </p:txBody>
      </p:sp>
      <p:sp>
        <p:nvSpPr>
          <p:cNvPr id="5" name="Rectangle 2"/>
          <p:cNvSpPr txBox="1">
            <a:spLocks noChangeArrowheads="1"/>
          </p:cNvSpPr>
          <p:nvPr/>
        </p:nvSpPr>
        <p:spPr bwMode="auto">
          <a:xfrm>
            <a:off x="674688" y="404813"/>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2800" b="1">
                <a:solidFill>
                  <a:srgbClr val="800000"/>
                </a:solidFill>
                <a:latin typeface="+mj-lt"/>
                <a:ea typeface="+mj-ea"/>
                <a:cs typeface="+mj-cs"/>
              </a:defRPr>
            </a:lvl1pPr>
            <a:lvl2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2pPr>
            <a:lvl3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3pPr>
            <a:lvl4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4pPr>
            <a:lvl5pPr algn="l" rtl="0" eaLnBrk="0" fontAlgn="base" hangingPunct="0">
              <a:spcBef>
                <a:spcPct val="0"/>
              </a:spcBef>
              <a:spcAft>
                <a:spcPct val="0"/>
              </a:spcAft>
              <a:defRPr kumimoji="1" sz="2800" b="1">
                <a:solidFill>
                  <a:srgbClr val="800000"/>
                </a:solidFill>
                <a:latin typeface="Batang" pitchFamily="18" charset="-127"/>
                <a:ea typeface="宋体" pitchFamily="2" charset="-122"/>
              </a:defRPr>
            </a:lvl5pPr>
            <a:lvl6pPr marL="457200" algn="l" rtl="0" fontAlgn="base">
              <a:spcBef>
                <a:spcPct val="0"/>
              </a:spcBef>
              <a:spcAft>
                <a:spcPct val="0"/>
              </a:spcAft>
              <a:defRPr kumimoji="1" sz="2800" b="1">
                <a:solidFill>
                  <a:srgbClr val="800000"/>
                </a:solidFill>
                <a:latin typeface="Batang" pitchFamily="18" charset="-127"/>
                <a:ea typeface="宋体" pitchFamily="2" charset="-122"/>
              </a:defRPr>
            </a:lvl6pPr>
            <a:lvl7pPr marL="914400" algn="l" rtl="0" fontAlgn="base">
              <a:spcBef>
                <a:spcPct val="0"/>
              </a:spcBef>
              <a:spcAft>
                <a:spcPct val="0"/>
              </a:spcAft>
              <a:defRPr kumimoji="1" sz="2800" b="1">
                <a:solidFill>
                  <a:srgbClr val="800000"/>
                </a:solidFill>
                <a:latin typeface="Batang" pitchFamily="18" charset="-127"/>
                <a:ea typeface="宋体" pitchFamily="2" charset="-122"/>
              </a:defRPr>
            </a:lvl7pPr>
            <a:lvl8pPr marL="1371600" algn="l" rtl="0" fontAlgn="base">
              <a:spcBef>
                <a:spcPct val="0"/>
              </a:spcBef>
              <a:spcAft>
                <a:spcPct val="0"/>
              </a:spcAft>
              <a:defRPr kumimoji="1" sz="2800" b="1">
                <a:solidFill>
                  <a:srgbClr val="800000"/>
                </a:solidFill>
                <a:latin typeface="Batang" pitchFamily="18" charset="-127"/>
                <a:ea typeface="宋体" pitchFamily="2" charset="-122"/>
              </a:defRPr>
            </a:lvl8pPr>
            <a:lvl9pPr marL="1828800" algn="l" rtl="0" fontAlgn="base">
              <a:spcBef>
                <a:spcPct val="0"/>
              </a:spcBef>
              <a:spcAft>
                <a:spcPct val="0"/>
              </a:spcAft>
              <a:defRPr kumimoji="1" sz="2800" b="1">
                <a:solidFill>
                  <a:srgbClr val="800000"/>
                </a:solidFill>
                <a:latin typeface="Batang" pitchFamily="18" charset="-127"/>
                <a:ea typeface="宋体" pitchFamily="2" charset="-122"/>
              </a:defRPr>
            </a:lvl9pPr>
          </a:lstStyle>
          <a:p>
            <a:pPr eaLnBrk="1" hangingPunct="1">
              <a:defRPr/>
            </a:pPr>
            <a:r>
              <a:rPr lang="en-US" altLang="zh-CN" kern="0" dirty="0" smtClean="0"/>
              <a:t>2.</a:t>
            </a:r>
            <a:r>
              <a:rPr lang="zh-CN" altLang="en-US" kern="0" dirty="0" smtClean="0"/>
              <a:t>执行部件</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124</a:t>
            </a:fld>
            <a:endParaRPr lang="en-US" altLang="zh-CN" dirty="0"/>
          </a:p>
        </p:txBody>
      </p:sp>
    </p:spTree>
    <p:extLst>
      <p:ext uri="{BB962C8B-B14F-4D97-AF65-F5344CB8AC3E}">
        <p14:creationId xmlns:p14="http://schemas.microsoft.com/office/powerpoint/2010/main" val="1878187892"/>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t>2.</a:t>
            </a:r>
            <a:r>
              <a:rPr lang="zh-CN" altLang="en-US" smtClean="0"/>
              <a:t>执行部件</a:t>
            </a:r>
          </a:p>
        </p:txBody>
      </p:sp>
      <p:sp>
        <p:nvSpPr>
          <p:cNvPr id="38915"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z="2400" smtClean="0"/>
              <a:t>组成：</a:t>
            </a:r>
          </a:p>
          <a:p>
            <a:pPr eaLnBrk="1" hangingPunct="1">
              <a:buFont typeface="Wingdings" panose="05000000000000000000" pitchFamily="2" charset="2"/>
              <a:buNone/>
            </a:pPr>
            <a:r>
              <a:rPr lang="zh-CN" altLang="en-US" sz="2400" smtClean="0"/>
              <a:t>①</a:t>
            </a:r>
            <a:r>
              <a:rPr lang="en-US" altLang="zh-CN" sz="2400" smtClean="0"/>
              <a:t>4</a:t>
            </a:r>
            <a:r>
              <a:rPr lang="zh-CN" altLang="en-US" sz="2400" smtClean="0"/>
              <a:t>个通用寄存器，即</a:t>
            </a:r>
            <a:r>
              <a:rPr lang="en-US" altLang="zh-CN" sz="2400" smtClean="0"/>
              <a:t>AX,BX,CX,DX</a:t>
            </a:r>
          </a:p>
          <a:p>
            <a:pPr eaLnBrk="1" hangingPunct="1">
              <a:buFont typeface="Wingdings" panose="05000000000000000000" pitchFamily="2" charset="2"/>
              <a:buNone/>
            </a:pPr>
            <a:r>
              <a:rPr kumimoji="1" lang="zh-CN" altLang="en-US" b="1" smtClean="0">
                <a:solidFill>
                  <a:srgbClr val="008000"/>
                </a:solidFill>
              </a:rPr>
              <a:t>四个通用寄存器都是</a:t>
            </a:r>
            <a:r>
              <a:rPr kumimoji="1" lang="en-US" altLang="zh-CN" b="1" smtClean="0">
                <a:solidFill>
                  <a:srgbClr val="008000"/>
                </a:solidFill>
              </a:rPr>
              <a:t>16</a:t>
            </a:r>
            <a:r>
              <a:rPr kumimoji="1" lang="zh-CN" altLang="en-US" b="1" smtClean="0">
                <a:solidFill>
                  <a:srgbClr val="008000"/>
                </a:solidFill>
              </a:rPr>
              <a:t>位或作两个</a:t>
            </a:r>
            <a:r>
              <a:rPr kumimoji="1" lang="en-US" altLang="zh-CN" b="1" smtClean="0">
                <a:solidFill>
                  <a:srgbClr val="008000"/>
                </a:solidFill>
              </a:rPr>
              <a:t>8</a:t>
            </a:r>
            <a:r>
              <a:rPr kumimoji="1" lang="zh-CN" altLang="en-US" b="1" smtClean="0">
                <a:solidFill>
                  <a:srgbClr val="008000"/>
                </a:solidFill>
              </a:rPr>
              <a:t>位来使用。</a:t>
            </a:r>
          </a:p>
          <a:p>
            <a:pPr eaLnBrk="1" hangingPunct="1">
              <a:buFont typeface="Wingdings" panose="05000000000000000000" pitchFamily="2" charset="2"/>
              <a:buNone/>
            </a:pPr>
            <a:r>
              <a:rPr kumimoji="1" lang="zh-CN" altLang="en-US" b="1" smtClean="0">
                <a:solidFill>
                  <a:srgbClr val="008000"/>
                </a:solidFill>
              </a:rPr>
              <a:t>如</a:t>
            </a:r>
            <a:r>
              <a:rPr kumimoji="1" lang="en-US" altLang="zh-CN" b="1" smtClean="0">
                <a:solidFill>
                  <a:srgbClr val="008000"/>
                </a:solidFill>
              </a:rPr>
              <a:t>AX</a:t>
            </a:r>
            <a:r>
              <a:rPr kumimoji="1" lang="zh-CN" altLang="en-US" b="1" smtClean="0">
                <a:solidFill>
                  <a:srgbClr val="008000"/>
                </a:solidFill>
              </a:rPr>
              <a:t>分成两个</a:t>
            </a:r>
            <a:r>
              <a:rPr kumimoji="1" lang="en-US" altLang="zh-CN" b="1" smtClean="0">
                <a:solidFill>
                  <a:srgbClr val="008000"/>
                </a:solidFill>
              </a:rPr>
              <a:t>8</a:t>
            </a:r>
            <a:r>
              <a:rPr kumimoji="1" lang="zh-CN" altLang="en-US" b="1" smtClean="0">
                <a:solidFill>
                  <a:srgbClr val="008000"/>
                </a:solidFill>
              </a:rPr>
              <a:t>位寄存器</a:t>
            </a:r>
            <a:r>
              <a:rPr kumimoji="1" lang="en-US" altLang="zh-CN" b="1" smtClean="0">
                <a:solidFill>
                  <a:srgbClr val="008000"/>
                </a:solidFill>
              </a:rPr>
              <a:t>AH</a:t>
            </a:r>
            <a:r>
              <a:rPr kumimoji="1" lang="zh-CN" altLang="en-US" b="1" smtClean="0">
                <a:solidFill>
                  <a:srgbClr val="008000"/>
                </a:solidFill>
              </a:rPr>
              <a:t>和</a:t>
            </a:r>
            <a:r>
              <a:rPr kumimoji="1" lang="en-US" altLang="zh-CN" b="1" smtClean="0">
                <a:solidFill>
                  <a:srgbClr val="008000"/>
                </a:solidFill>
              </a:rPr>
              <a:t>AL</a:t>
            </a:r>
            <a:r>
              <a:rPr kumimoji="1" lang="zh-CN" altLang="en-US" b="1" smtClean="0">
                <a:solidFill>
                  <a:srgbClr val="008000"/>
                </a:solidFill>
              </a:rPr>
              <a:t>使用。</a:t>
            </a:r>
          </a:p>
          <a:p>
            <a:pPr eaLnBrk="1" hangingPunct="1">
              <a:buFont typeface="Wingdings" panose="05000000000000000000" pitchFamily="2" charset="2"/>
              <a:buNone/>
            </a:pPr>
            <a:r>
              <a:rPr lang="zh-CN" altLang="en-US" b="1" smtClean="0">
                <a:solidFill>
                  <a:srgbClr val="008000"/>
                </a:solidFill>
              </a:rPr>
              <a:t>      </a:t>
            </a:r>
            <a:r>
              <a:rPr lang="en-US" altLang="zh-CN" b="1" smtClean="0">
                <a:solidFill>
                  <a:srgbClr val="FF6600"/>
                </a:solidFill>
              </a:rPr>
              <a:t>AX</a:t>
            </a:r>
            <a:r>
              <a:rPr lang="zh-CN" altLang="en-US" b="1" smtClean="0">
                <a:solidFill>
                  <a:srgbClr val="FF6600"/>
                </a:solidFill>
              </a:rPr>
              <a:t>也称为累加器，指令系统设计的指令有：</a:t>
            </a:r>
          </a:p>
          <a:p>
            <a:pPr eaLnBrk="1" hangingPunct="1">
              <a:buFont typeface="Wingdings" panose="05000000000000000000" pitchFamily="2" charset="2"/>
              <a:buNone/>
            </a:pPr>
            <a:r>
              <a:rPr lang="zh-CN" altLang="en-US" b="1" smtClean="0">
                <a:solidFill>
                  <a:srgbClr val="FF6600"/>
                </a:solidFill>
              </a:rPr>
              <a:t>乘法指令（按字节或字）中</a:t>
            </a:r>
            <a:r>
              <a:rPr lang="en-US" altLang="zh-CN" b="1" smtClean="0">
                <a:solidFill>
                  <a:srgbClr val="FF6600"/>
                </a:solidFill>
              </a:rPr>
              <a:t>AX</a:t>
            </a:r>
            <a:r>
              <a:rPr lang="zh-CN" altLang="en-US" b="1" smtClean="0">
                <a:solidFill>
                  <a:srgbClr val="FF6600"/>
                </a:solidFill>
              </a:rPr>
              <a:t>用作乘数、乘积</a:t>
            </a:r>
          </a:p>
          <a:p>
            <a:pPr eaLnBrk="1" hangingPunct="1">
              <a:buFont typeface="Wingdings" panose="05000000000000000000" pitchFamily="2" charset="2"/>
              <a:buNone/>
            </a:pPr>
            <a:r>
              <a:rPr lang="zh-CN" altLang="en-US" b="1" smtClean="0">
                <a:solidFill>
                  <a:srgbClr val="FF6600"/>
                </a:solidFill>
              </a:rPr>
              <a:t>除法指令（按字节或字）中</a:t>
            </a:r>
            <a:r>
              <a:rPr lang="en-US" altLang="zh-CN" b="1" smtClean="0">
                <a:solidFill>
                  <a:srgbClr val="FF6600"/>
                </a:solidFill>
              </a:rPr>
              <a:t>AX</a:t>
            </a:r>
            <a:r>
              <a:rPr lang="zh-CN" altLang="en-US" b="1" smtClean="0">
                <a:solidFill>
                  <a:srgbClr val="FF6600"/>
                </a:solidFill>
              </a:rPr>
              <a:t>用作被除数、商、余数（按字节时）</a:t>
            </a:r>
          </a:p>
          <a:p>
            <a:pPr eaLnBrk="1" hangingPunct="1">
              <a:buFont typeface="Wingdings" panose="05000000000000000000" pitchFamily="2" charset="2"/>
              <a:buNone/>
            </a:pPr>
            <a:r>
              <a:rPr lang="zh-CN" altLang="en-US" b="1" smtClean="0">
                <a:solidFill>
                  <a:srgbClr val="FF6600"/>
                </a:solidFill>
              </a:rPr>
              <a:t>输入输出指令（</a:t>
            </a:r>
            <a:r>
              <a:rPr lang="en-US" altLang="zh-CN" b="1" smtClean="0">
                <a:solidFill>
                  <a:srgbClr val="FF6600"/>
                </a:solidFill>
              </a:rPr>
              <a:t>IN/OUT</a:t>
            </a:r>
            <a:r>
              <a:rPr lang="zh-CN" altLang="en-US" b="1" smtClean="0">
                <a:solidFill>
                  <a:srgbClr val="FF6600"/>
                </a:solidFill>
              </a:rPr>
              <a:t>）</a:t>
            </a:r>
          </a:p>
          <a:p>
            <a:pPr eaLnBrk="1" hangingPunct="1">
              <a:buFont typeface="Wingdings" panose="05000000000000000000" pitchFamily="2" charset="2"/>
              <a:buNone/>
            </a:pPr>
            <a:r>
              <a:rPr lang="zh-CN" altLang="en-US" b="1" smtClean="0">
                <a:solidFill>
                  <a:srgbClr val="FF6600"/>
                </a:solidFill>
              </a:rPr>
              <a:t>标志传送指令</a:t>
            </a:r>
            <a:r>
              <a:rPr lang="en-US" altLang="zh-CN" b="1" smtClean="0">
                <a:solidFill>
                  <a:srgbClr val="FF6600"/>
                </a:solidFill>
              </a:rPr>
              <a:t>LAHF/SAHF</a:t>
            </a:r>
            <a:r>
              <a:rPr lang="zh-CN" altLang="en-US" b="1" smtClean="0">
                <a:solidFill>
                  <a:srgbClr val="FF6600"/>
                </a:solidFill>
              </a:rPr>
              <a:t>等</a:t>
            </a:r>
            <a:endParaRPr kumimoji="1" lang="zh-CN" altLang="en-US" b="1" smtClean="0">
              <a:solidFill>
                <a:srgbClr val="FF6600"/>
              </a:solidFill>
            </a:endParaRPr>
          </a:p>
          <a:p>
            <a:pPr eaLnBrk="1" hangingPunct="1">
              <a:buFont typeface="Wingdings" panose="05000000000000000000" pitchFamily="2" charset="2"/>
              <a:buNone/>
            </a:pPr>
            <a:endParaRPr lang="zh-CN" altLang="en-US" sz="2400" b="1" smtClean="0">
              <a:solidFill>
                <a:srgbClr val="FF6600"/>
              </a:solidFill>
            </a:endParaRPr>
          </a:p>
          <a:p>
            <a:pPr eaLnBrk="1" hangingPunct="1">
              <a:buFont typeface="Wingdings" panose="05000000000000000000" pitchFamily="2" charset="2"/>
              <a:buNone/>
            </a:pPr>
            <a:endParaRPr lang="en-US" altLang="zh-CN" sz="2400" b="1" smtClean="0">
              <a:solidFill>
                <a:srgbClr val="008000"/>
              </a:solidFill>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125</a:t>
            </a:fld>
            <a:endParaRPr lang="en-US" altLang="zh-CN" dirty="0"/>
          </a:p>
        </p:txBody>
      </p:sp>
    </p:spTree>
    <p:extLst>
      <p:ext uri="{BB962C8B-B14F-4D97-AF65-F5344CB8AC3E}">
        <p14:creationId xmlns:p14="http://schemas.microsoft.com/office/powerpoint/2010/main" val="1022749267"/>
      </p:ext>
    </p:extLst>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2.</a:t>
            </a:r>
            <a:r>
              <a:rPr lang="zh-CN" altLang="en-US" smtClean="0"/>
              <a:t>执行部件</a:t>
            </a:r>
          </a:p>
        </p:txBody>
      </p:sp>
      <p:sp>
        <p:nvSpPr>
          <p:cNvPr id="3993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zh-CN" sz="2400" smtClean="0"/>
              <a:t>②4</a:t>
            </a:r>
            <a:r>
              <a:rPr lang="zh-CN" altLang="en-US" sz="2400" smtClean="0"/>
              <a:t>个专用寄存器，即</a:t>
            </a:r>
          </a:p>
          <a:p>
            <a:pPr eaLnBrk="1" hangingPunct="1">
              <a:lnSpc>
                <a:spcPct val="90000"/>
              </a:lnSpc>
              <a:buFont typeface="Wingdings" panose="05000000000000000000" pitchFamily="2" charset="2"/>
              <a:buNone/>
            </a:pPr>
            <a:r>
              <a:rPr lang="zh-CN" altLang="en-US" sz="2400" b="1" smtClean="0">
                <a:solidFill>
                  <a:srgbClr val="008000"/>
                </a:solidFill>
              </a:rPr>
              <a:t>        基数指针寄存器</a:t>
            </a:r>
            <a:r>
              <a:rPr lang="en-US" altLang="zh-CN" sz="2400" b="1" smtClean="0">
                <a:solidFill>
                  <a:srgbClr val="008000"/>
                </a:solidFill>
              </a:rPr>
              <a:t>BP</a:t>
            </a:r>
            <a:r>
              <a:rPr lang="zh-CN" altLang="en-US" sz="2400" b="1" smtClean="0">
                <a:solidFill>
                  <a:srgbClr val="008000"/>
                </a:solidFill>
              </a:rPr>
              <a:t>（</a:t>
            </a:r>
            <a:r>
              <a:rPr lang="en-US" altLang="zh-CN" sz="2400" b="1" smtClean="0">
                <a:solidFill>
                  <a:srgbClr val="008000"/>
                </a:solidFill>
              </a:rPr>
              <a:t>Base Pointer</a:t>
            </a:r>
            <a:r>
              <a:rPr lang="zh-CN" altLang="en-US" sz="2400" b="1" smtClean="0">
                <a:solidFill>
                  <a:srgbClr val="008000"/>
                </a:solidFill>
              </a:rPr>
              <a:t>）</a:t>
            </a:r>
          </a:p>
          <a:p>
            <a:pPr eaLnBrk="1" hangingPunct="1">
              <a:lnSpc>
                <a:spcPct val="90000"/>
              </a:lnSpc>
              <a:buFont typeface="Wingdings" panose="05000000000000000000" pitchFamily="2" charset="2"/>
              <a:buNone/>
            </a:pPr>
            <a:r>
              <a:rPr lang="zh-CN" altLang="en-US" sz="2400" b="1" smtClean="0">
                <a:solidFill>
                  <a:srgbClr val="008000"/>
                </a:solidFill>
              </a:rPr>
              <a:t>        堆栈指针寄存器</a:t>
            </a:r>
            <a:r>
              <a:rPr lang="en-US" altLang="zh-CN" sz="2400" b="1" smtClean="0">
                <a:solidFill>
                  <a:srgbClr val="008000"/>
                </a:solidFill>
              </a:rPr>
              <a:t>SP</a:t>
            </a:r>
            <a:r>
              <a:rPr lang="zh-CN" altLang="en-US" sz="2400" b="1" smtClean="0">
                <a:solidFill>
                  <a:srgbClr val="008000"/>
                </a:solidFill>
              </a:rPr>
              <a:t>（</a:t>
            </a:r>
            <a:r>
              <a:rPr lang="en-US" altLang="zh-CN" sz="2400" b="1" smtClean="0">
                <a:solidFill>
                  <a:srgbClr val="008000"/>
                </a:solidFill>
              </a:rPr>
              <a:t>Stack Pointer</a:t>
            </a:r>
            <a:r>
              <a:rPr lang="zh-CN" altLang="en-US" sz="2400" b="1" smtClean="0">
                <a:solidFill>
                  <a:srgbClr val="008000"/>
                </a:solidFill>
              </a:rPr>
              <a:t>）</a:t>
            </a:r>
          </a:p>
          <a:p>
            <a:pPr eaLnBrk="1" hangingPunct="1">
              <a:lnSpc>
                <a:spcPct val="90000"/>
              </a:lnSpc>
              <a:buFont typeface="Wingdings" panose="05000000000000000000" pitchFamily="2" charset="2"/>
              <a:buNone/>
            </a:pPr>
            <a:r>
              <a:rPr lang="zh-CN" altLang="en-US" sz="2400" b="1" smtClean="0">
                <a:solidFill>
                  <a:srgbClr val="008000"/>
                </a:solidFill>
              </a:rPr>
              <a:t>        源变址寄存器</a:t>
            </a:r>
            <a:r>
              <a:rPr lang="en-US" altLang="zh-CN" sz="2400" b="1" smtClean="0">
                <a:solidFill>
                  <a:srgbClr val="008000"/>
                </a:solidFill>
              </a:rPr>
              <a:t>SI   </a:t>
            </a:r>
            <a:r>
              <a:rPr lang="zh-CN" altLang="en-US" sz="2400" b="1" smtClean="0">
                <a:solidFill>
                  <a:srgbClr val="008000"/>
                </a:solidFill>
              </a:rPr>
              <a:t>（</a:t>
            </a:r>
            <a:r>
              <a:rPr lang="en-US" altLang="zh-CN" sz="2400" b="1" smtClean="0">
                <a:solidFill>
                  <a:srgbClr val="008000"/>
                </a:solidFill>
              </a:rPr>
              <a:t>Source Index</a:t>
            </a:r>
            <a:r>
              <a:rPr lang="zh-CN" altLang="en-US" sz="2400" b="1" smtClean="0">
                <a:solidFill>
                  <a:srgbClr val="008000"/>
                </a:solidFill>
              </a:rPr>
              <a:t>）</a:t>
            </a:r>
          </a:p>
          <a:p>
            <a:pPr eaLnBrk="1" hangingPunct="1">
              <a:lnSpc>
                <a:spcPct val="90000"/>
              </a:lnSpc>
              <a:buFont typeface="Wingdings" panose="05000000000000000000" pitchFamily="2" charset="2"/>
              <a:buNone/>
            </a:pPr>
            <a:r>
              <a:rPr lang="zh-CN" altLang="en-US" sz="2400" b="1" smtClean="0">
                <a:solidFill>
                  <a:srgbClr val="008000"/>
                </a:solidFill>
              </a:rPr>
              <a:t>        目的变址寄存器</a:t>
            </a:r>
            <a:r>
              <a:rPr lang="en-US" altLang="zh-CN" sz="2400" b="1" smtClean="0">
                <a:solidFill>
                  <a:srgbClr val="008000"/>
                </a:solidFill>
              </a:rPr>
              <a:t>DI</a:t>
            </a:r>
            <a:r>
              <a:rPr lang="zh-CN" altLang="en-US" sz="2400" b="1" smtClean="0">
                <a:solidFill>
                  <a:srgbClr val="008000"/>
                </a:solidFill>
              </a:rPr>
              <a:t>（</a:t>
            </a:r>
            <a:r>
              <a:rPr lang="en-US" altLang="zh-CN" sz="2400" b="1" smtClean="0">
                <a:solidFill>
                  <a:srgbClr val="008000"/>
                </a:solidFill>
              </a:rPr>
              <a:t>Destination Index</a:t>
            </a:r>
            <a:r>
              <a:rPr lang="zh-CN" altLang="en-US" sz="2400" b="1" smtClean="0">
                <a:solidFill>
                  <a:srgbClr val="008000"/>
                </a:solidFill>
              </a:rPr>
              <a:t>）</a:t>
            </a:r>
            <a:endParaRPr lang="zh-CN" altLang="en-US" sz="2400" smtClean="0"/>
          </a:p>
          <a:p>
            <a:pPr eaLnBrk="1" hangingPunct="1">
              <a:lnSpc>
                <a:spcPct val="90000"/>
              </a:lnSpc>
              <a:buFont typeface="Wingdings" panose="05000000000000000000" pitchFamily="2" charset="2"/>
              <a:buNone/>
            </a:pPr>
            <a:r>
              <a:rPr lang="zh-CN" altLang="en-US" sz="2400" smtClean="0"/>
              <a:t>③算术逻辑部件</a:t>
            </a:r>
            <a:r>
              <a:rPr lang="en-US" altLang="zh-CN" sz="2400" smtClean="0"/>
              <a:t>ALU</a:t>
            </a:r>
            <a:r>
              <a:rPr lang="zh-CN" altLang="en-US" sz="2400" smtClean="0"/>
              <a:t>（</a:t>
            </a:r>
            <a:r>
              <a:rPr lang="en-US" altLang="zh-CN" sz="2400" smtClean="0"/>
              <a:t>Arithmetic Logic Unit</a:t>
            </a:r>
            <a:r>
              <a:rPr lang="zh-CN" altLang="en-US" sz="2400" smtClean="0"/>
              <a:t>）</a:t>
            </a:r>
          </a:p>
          <a:p>
            <a:pPr eaLnBrk="1" hangingPunct="1">
              <a:lnSpc>
                <a:spcPct val="90000"/>
              </a:lnSpc>
              <a:buFont typeface="Wingdings" panose="05000000000000000000" pitchFamily="2" charset="2"/>
              <a:buNone/>
            </a:pPr>
            <a:r>
              <a:rPr kumimoji="1" lang="zh-CN" altLang="en-US" sz="2400" b="1" smtClean="0">
                <a:solidFill>
                  <a:srgbClr val="008000"/>
                </a:solidFill>
              </a:rPr>
              <a:t>算术逻辑部件主要是加法器，绝大部分的指令都是由加法</a:t>
            </a:r>
          </a:p>
          <a:p>
            <a:pPr eaLnBrk="1" hangingPunct="1">
              <a:lnSpc>
                <a:spcPct val="90000"/>
              </a:lnSpc>
              <a:buFont typeface="Wingdings" panose="05000000000000000000" pitchFamily="2" charset="2"/>
              <a:buNone/>
            </a:pPr>
            <a:r>
              <a:rPr kumimoji="1" lang="zh-CN" altLang="en-US" sz="2400" b="1" smtClean="0">
                <a:solidFill>
                  <a:srgbClr val="008000"/>
                </a:solidFill>
              </a:rPr>
              <a:t>器</a:t>
            </a:r>
            <a:r>
              <a:rPr kumimoji="1" lang="en-US" altLang="zh-CN" sz="2400" b="1" smtClean="0">
                <a:solidFill>
                  <a:srgbClr val="008000"/>
                </a:solidFill>
              </a:rPr>
              <a:t>,</a:t>
            </a:r>
            <a:r>
              <a:rPr kumimoji="1" lang="zh-CN" altLang="en-US" sz="2400" b="1" smtClean="0">
                <a:solidFill>
                  <a:srgbClr val="008000"/>
                </a:solidFill>
              </a:rPr>
              <a:t>完成的完成</a:t>
            </a:r>
            <a:r>
              <a:rPr kumimoji="1" lang="en-US" altLang="zh-CN" sz="2400" b="1" smtClean="0">
                <a:solidFill>
                  <a:srgbClr val="008000"/>
                </a:solidFill>
              </a:rPr>
              <a:t>8</a:t>
            </a:r>
            <a:r>
              <a:rPr kumimoji="1" lang="zh-CN" altLang="en-US" sz="2400" b="1" smtClean="0">
                <a:solidFill>
                  <a:srgbClr val="008000"/>
                </a:solidFill>
              </a:rPr>
              <a:t>位或者</a:t>
            </a:r>
            <a:r>
              <a:rPr kumimoji="1" lang="en-US" altLang="zh-CN" sz="2400" b="1" smtClean="0">
                <a:solidFill>
                  <a:srgbClr val="008000"/>
                </a:solidFill>
              </a:rPr>
              <a:t>16</a:t>
            </a:r>
            <a:r>
              <a:rPr kumimoji="1" lang="zh-CN" altLang="en-US" sz="2400" b="1" smtClean="0">
                <a:solidFill>
                  <a:srgbClr val="008000"/>
                </a:solidFill>
              </a:rPr>
              <a:t>位二进制算术和逻辑运算，计算</a:t>
            </a:r>
          </a:p>
          <a:p>
            <a:pPr eaLnBrk="1" hangingPunct="1">
              <a:lnSpc>
                <a:spcPct val="90000"/>
              </a:lnSpc>
              <a:buFont typeface="Wingdings" panose="05000000000000000000" pitchFamily="2" charset="2"/>
              <a:buNone/>
            </a:pPr>
            <a:r>
              <a:rPr kumimoji="1" lang="zh-CN" altLang="en-US" sz="2400" b="1" smtClean="0">
                <a:solidFill>
                  <a:srgbClr val="008000"/>
                </a:solidFill>
              </a:rPr>
              <a:t>偏移量。</a:t>
            </a:r>
          </a:p>
          <a:p>
            <a:pPr eaLnBrk="1" hangingPunct="1">
              <a:lnSpc>
                <a:spcPct val="90000"/>
              </a:lnSpc>
              <a:buFont typeface="Wingdings" panose="05000000000000000000" pitchFamily="2" charset="2"/>
              <a:buNone/>
            </a:pPr>
            <a:r>
              <a:rPr lang="zh-CN" altLang="en-US" sz="2400" smtClean="0"/>
              <a:t>④标志寄存器</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126</a:t>
            </a:fld>
            <a:endParaRPr lang="en-US" altLang="zh-CN" dirty="0"/>
          </a:p>
        </p:txBody>
      </p:sp>
    </p:spTree>
    <p:extLst>
      <p:ext uri="{BB962C8B-B14F-4D97-AF65-F5344CB8AC3E}">
        <p14:creationId xmlns:p14="http://schemas.microsoft.com/office/powerpoint/2010/main" val="2252126572"/>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t>2.</a:t>
            </a:r>
            <a:r>
              <a:rPr lang="zh-CN" altLang="en-US" smtClean="0"/>
              <a:t>执行部件</a:t>
            </a:r>
          </a:p>
        </p:txBody>
      </p:sp>
      <p:sp>
        <p:nvSpPr>
          <p:cNvPr id="40963"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2400" smtClean="0"/>
              <a:t>②4</a:t>
            </a:r>
            <a:r>
              <a:rPr lang="zh-CN" altLang="en-US" sz="2400" smtClean="0"/>
              <a:t>个专用寄存器，即</a:t>
            </a:r>
          </a:p>
          <a:p>
            <a:pPr eaLnBrk="1" hangingPunct="1">
              <a:buFont typeface="Wingdings" panose="05000000000000000000" pitchFamily="2" charset="2"/>
              <a:buNone/>
            </a:pPr>
            <a:r>
              <a:rPr lang="zh-CN" altLang="en-US" sz="2400" b="1" smtClean="0">
                <a:solidFill>
                  <a:srgbClr val="008000"/>
                </a:solidFill>
              </a:rPr>
              <a:t>        基数指针寄存器</a:t>
            </a:r>
            <a:r>
              <a:rPr lang="en-US" altLang="zh-CN" sz="2400" b="1" smtClean="0">
                <a:solidFill>
                  <a:srgbClr val="008000"/>
                </a:solidFill>
              </a:rPr>
              <a:t>BP</a:t>
            </a:r>
            <a:r>
              <a:rPr lang="zh-CN" altLang="en-US" sz="2400" b="1" smtClean="0">
                <a:solidFill>
                  <a:srgbClr val="008000"/>
                </a:solidFill>
              </a:rPr>
              <a:t>（</a:t>
            </a:r>
            <a:r>
              <a:rPr lang="en-US" altLang="zh-CN" sz="2400" b="1" smtClean="0">
                <a:solidFill>
                  <a:srgbClr val="008000"/>
                </a:solidFill>
              </a:rPr>
              <a:t>Base Pointer</a:t>
            </a:r>
            <a:r>
              <a:rPr lang="zh-CN" altLang="en-US" sz="2400" b="1" smtClean="0">
                <a:solidFill>
                  <a:srgbClr val="008000"/>
                </a:solidFill>
              </a:rPr>
              <a:t>）</a:t>
            </a:r>
          </a:p>
          <a:p>
            <a:pPr eaLnBrk="1" hangingPunct="1">
              <a:buFont typeface="Wingdings" panose="05000000000000000000" pitchFamily="2" charset="2"/>
              <a:buNone/>
            </a:pPr>
            <a:r>
              <a:rPr lang="zh-CN" altLang="en-US" sz="2400" b="1" smtClean="0">
                <a:solidFill>
                  <a:srgbClr val="008000"/>
                </a:solidFill>
              </a:rPr>
              <a:t>        堆栈指针寄存器</a:t>
            </a:r>
            <a:r>
              <a:rPr lang="en-US" altLang="zh-CN" sz="2400" b="1" smtClean="0">
                <a:solidFill>
                  <a:srgbClr val="008000"/>
                </a:solidFill>
              </a:rPr>
              <a:t>SP</a:t>
            </a:r>
            <a:r>
              <a:rPr lang="zh-CN" altLang="en-US" sz="2400" b="1" smtClean="0">
                <a:solidFill>
                  <a:srgbClr val="008000"/>
                </a:solidFill>
              </a:rPr>
              <a:t>（</a:t>
            </a:r>
            <a:r>
              <a:rPr lang="en-US" altLang="zh-CN" sz="2400" b="1" smtClean="0">
                <a:solidFill>
                  <a:srgbClr val="008000"/>
                </a:solidFill>
              </a:rPr>
              <a:t>Stack Pointer</a:t>
            </a:r>
            <a:r>
              <a:rPr lang="zh-CN" altLang="en-US" sz="2400" b="1" smtClean="0">
                <a:solidFill>
                  <a:srgbClr val="008000"/>
                </a:solidFill>
              </a:rPr>
              <a:t>）</a:t>
            </a:r>
          </a:p>
          <a:p>
            <a:pPr eaLnBrk="1" hangingPunct="1">
              <a:buFont typeface="Wingdings" panose="05000000000000000000" pitchFamily="2" charset="2"/>
              <a:buNone/>
            </a:pPr>
            <a:r>
              <a:rPr lang="zh-CN" altLang="en-US" sz="2400" b="1" smtClean="0">
                <a:solidFill>
                  <a:srgbClr val="008000"/>
                </a:solidFill>
              </a:rPr>
              <a:t>        源变址寄存器   </a:t>
            </a:r>
            <a:r>
              <a:rPr lang="en-US" altLang="zh-CN" sz="2400" b="1" smtClean="0">
                <a:solidFill>
                  <a:srgbClr val="008000"/>
                </a:solidFill>
              </a:rPr>
              <a:t>SI</a:t>
            </a:r>
            <a:r>
              <a:rPr lang="zh-CN" altLang="en-US" sz="2400" b="1" smtClean="0">
                <a:solidFill>
                  <a:srgbClr val="008000"/>
                </a:solidFill>
              </a:rPr>
              <a:t>（</a:t>
            </a:r>
            <a:r>
              <a:rPr lang="en-US" altLang="zh-CN" sz="2400" b="1" smtClean="0">
                <a:solidFill>
                  <a:srgbClr val="008000"/>
                </a:solidFill>
              </a:rPr>
              <a:t>Source Index</a:t>
            </a:r>
            <a:r>
              <a:rPr lang="zh-CN" altLang="en-US" sz="2400" b="1" smtClean="0">
                <a:solidFill>
                  <a:srgbClr val="008000"/>
                </a:solidFill>
              </a:rPr>
              <a:t>）</a:t>
            </a:r>
          </a:p>
          <a:p>
            <a:pPr eaLnBrk="1" hangingPunct="1">
              <a:buFont typeface="Wingdings" panose="05000000000000000000" pitchFamily="2" charset="2"/>
              <a:buNone/>
            </a:pPr>
            <a:r>
              <a:rPr lang="zh-CN" altLang="en-US" sz="2400" b="1" smtClean="0">
                <a:solidFill>
                  <a:srgbClr val="008000"/>
                </a:solidFill>
              </a:rPr>
              <a:t>        目的变址寄存器 </a:t>
            </a:r>
            <a:r>
              <a:rPr lang="en-US" altLang="zh-CN" sz="2400" b="1" smtClean="0">
                <a:solidFill>
                  <a:srgbClr val="008000"/>
                </a:solidFill>
              </a:rPr>
              <a:t>DI</a:t>
            </a:r>
            <a:r>
              <a:rPr lang="zh-CN" altLang="en-US" sz="2400" b="1" smtClean="0">
                <a:solidFill>
                  <a:srgbClr val="008000"/>
                </a:solidFill>
              </a:rPr>
              <a:t>（</a:t>
            </a:r>
            <a:r>
              <a:rPr lang="en-US" altLang="zh-CN" sz="2400" b="1" smtClean="0">
                <a:solidFill>
                  <a:srgbClr val="008000"/>
                </a:solidFill>
              </a:rPr>
              <a:t>Destination Index</a:t>
            </a:r>
            <a:r>
              <a:rPr lang="zh-CN" altLang="en-US" sz="2400" b="1" smtClean="0">
                <a:solidFill>
                  <a:srgbClr val="008000"/>
                </a:solidFill>
              </a:rPr>
              <a:t>）</a:t>
            </a:r>
            <a:endParaRPr lang="zh-CN" altLang="en-US" sz="2400" smtClean="0"/>
          </a:p>
          <a:p>
            <a:pPr eaLnBrk="1" hangingPunct="1">
              <a:buFont typeface="Wingdings" panose="05000000000000000000" pitchFamily="2" charset="2"/>
              <a:buNone/>
            </a:pPr>
            <a:r>
              <a:rPr lang="zh-CN" altLang="en-US" sz="2400" smtClean="0"/>
              <a:t>③算术逻辑部件</a:t>
            </a:r>
            <a:r>
              <a:rPr lang="en-US" altLang="zh-CN" sz="2400" smtClean="0"/>
              <a:t>ALU</a:t>
            </a:r>
            <a:r>
              <a:rPr lang="zh-CN" altLang="en-US" sz="2400" smtClean="0"/>
              <a:t>（</a:t>
            </a:r>
            <a:r>
              <a:rPr lang="en-US" altLang="zh-CN" sz="2400" smtClean="0"/>
              <a:t>Arithmetic Logic Unit</a:t>
            </a:r>
            <a:r>
              <a:rPr lang="zh-CN" altLang="en-US" sz="2400" smtClean="0"/>
              <a:t>）</a:t>
            </a:r>
          </a:p>
          <a:p>
            <a:pPr eaLnBrk="1" hangingPunct="1">
              <a:buFont typeface="Wingdings" panose="05000000000000000000" pitchFamily="2" charset="2"/>
              <a:buNone/>
            </a:pPr>
            <a:endParaRPr kumimoji="1" lang="zh-CN" altLang="en-US" sz="2400" b="1" smtClean="0">
              <a:solidFill>
                <a:srgbClr val="008000"/>
              </a:solidFill>
            </a:endParaRPr>
          </a:p>
          <a:p>
            <a:pPr eaLnBrk="1" hangingPunct="1">
              <a:buFont typeface="Wingdings" panose="05000000000000000000" pitchFamily="2" charset="2"/>
              <a:buNone/>
            </a:pPr>
            <a:r>
              <a:rPr lang="zh-CN" altLang="en-US" sz="2400" smtClean="0"/>
              <a:t>④标志寄存器</a:t>
            </a:r>
          </a:p>
        </p:txBody>
      </p:sp>
      <p:sp>
        <p:nvSpPr>
          <p:cNvPr id="2" name="灯片编号占位符 1"/>
          <p:cNvSpPr>
            <a:spLocks noGrp="1"/>
          </p:cNvSpPr>
          <p:nvPr>
            <p:ph type="sldNum" sz="quarter" idx="12"/>
          </p:nvPr>
        </p:nvSpPr>
        <p:spPr>
          <a:xfrm>
            <a:off x="8028384" y="6245225"/>
            <a:ext cx="506016" cy="476250"/>
          </a:xfrm>
        </p:spPr>
        <p:txBody>
          <a:bodyPr/>
          <a:lstStyle/>
          <a:p>
            <a:pPr>
              <a:defRPr/>
            </a:pPr>
            <a:fld id="{BC120BD5-977A-42A5-BBAD-59A61BB20C95}" type="slidenum">
              <a:rPr lang="en-US" altLang="zh-CN" smtClean="0"/>
              <a:pPr>
                <a:defRPr/>
              </a:pPr>
              <a:t>127</a:t>
            </a:fld>
            <a:endParaRPr lang="en-US" altLang="zh-CN" dirty="0"/>
          </a:p>
        </p:txBody>
      </p:sp>
    </p:spTree>
    <p:extLst>
      <p:ext uri="{BB962C8B-B14F-4D97-AF65-F5344CB8AC3E}">
        <p14:creationId xmlns:p14="http://schemas.microsoft.com/office/powerpoint/2010/main" val="2507511216"/>
      </p:ext>
    </p:extLst>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52400" y="76200"/>
            <a:ext cx="8610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800" b="1">
                <a:solidFill>
                  <a:srgbClr val="0070C0"/>
                </a:solidFill>
              </a:rPr>
              <a:t>（</a:t>
            </a:r>
            <a:r>
              <a:rPr kumimoji="1" lang="en-US" altLang="zh-CN" sz="2800" b="1">
                <a:solidFill>
                  <a:srgbClr val="0070C0"/>
                </a:solidFill>
              </a:rPr>
              <a:t>6</a:t>
            </a:r>
            <a:r>
              <a:rPr kumimoji="1" lang="zh-CN" altLang="en-US" sz="2800" b="1">
                <a:solidFill>
                  <a:srgbClr val="0070C0"/>
                </a:solidFill>
              </a:rPr>
              <a:t>）标志寄存器</a:t>
            </a:r>
          </a:p>
          <a:p>
            <a:pPr eaLnBrk="1" hangingPunct="1">
              <a:spcBef>
                <a:spcPct val="50000"/>
              </a:spcBef>
              <a:buFontTx/>
              <a:buNone/>
            </a:pPr>
            <a:r>
              <a:rPr kumimoji="1" lang="en-US" altLang="zh-CN" sz="2800" b="1">
                <a:solidFill>
                  <a:srgbClr val="0070C0"/>
                </a:solidFill>
              </a:rPr>
              <a:t>16</a:t>
            </a:r>
            <a:r>
              <a:rPr kumimoji="1" lang="zh-CN" altLang="en-US" sz="2800" b="1">
                <a:solidFill>
                  <a:srgbClr val="0070C0"/>
                </a:solidFill>
              </a:rPr>
              <a:t>位寄存器，其中有</a:t>
            </a:r>
            <a:r>
              <a:rPr kumimoji="1" lang="en-US" altLang="zh-CN" sz="2800" b="1">
                <a:solidFill>
                  <a:srgbClr val="0070C0"/>
                </a:solidFill>
              </a:rPr>
              <a:t>7</a:t>
            </a:r>
            <a:r>
              <a:rPr kumimoji="1" lang="zh-CN" altLang="en-US" sz="2800" b="1">
                <a:solidFill>
                  <a:srgbClr val="0070C0"/>
                </a:solidFill>
              </a:rPr>
              <a:t>位未用。</a:t>
            </a:r>
            <a:r>
              <a:rPr kumimoji="1" lang="en-US" altLang="zh-CN" sz="2000" b="1" baseline="-25000">
                <a:solidFill>
                  <a:srgbClr val="0070C0"/>
                </a:solidFill>
              </a:rPr>
              <a:t>【</a:t>
            </a:r>
            <a:r>
              <a:rPr kumimoji="1" lang="zh-CN" altLang="en-US" sz="2000" b="1" baseline="-25000">
                <a:solidFill>
                  <a:srgbClr val="0070C0"/>
                </a:solidFill>
              </a:rPr>
              <a:t>注</a:t>
            </a:r>
            <a:r>
              <a:rPr kumimoji="1" lang="en-US" altLang="zh-CN" sz="2000" b="1" baseline="-25000">
                <a:solidFill>
                  <a:srgbClr val="0070C0"/>
                </a:solidFill>
              </a:rPr>
              <a:t>-1】</a:t>
            </a:r>
          </a:p>
        </p:txBody>
      </p:sp>
      <p:sp>
        <p:nvSpPr>
          <p:cNvPr id="41987" name="Rectangle 3"/>
          <p:cNvSpPr>
            <a:spLocks noChangeArrowheads="1"/>
          </p:cNvSpPr>
          <p:nvPr/>
        </p:nvSpPr>
        <p:spPr bwMode="auto">
          <a:xfrm>
            <a:off x="228600" y="1524000"/>
            <a:ext cx="8686800" cy="533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41988" name="Text Box 4"/>
          <p:cNvSpPr txBox="1">
            <a:spLocks noChangeArrowheads="1"/>
          </p:cNvSpPr>
          <p:nvPr/>
        </p:nvSpPr>
        <p:spPr bwMode="auto">
          <a:xfrm>
            <a:off x="155575" y="1171575"/>
            <a:ext cx="887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400" b="1">
                <a:solidFill>
                  <a:srgbClr val="FF6600"/>
                </a:solidFill>
                <a:latin typeface="Times New Roman" panose="02020603050405020304" pitchFamily="18" charset="0"/>
              </a:rPr>
              <a:t>D15</a:t>
            </a:r>
            <a:endParaRPr kumimoji="1" lang="en-US" altLang="zh-CN" sz="2400" b="1">
              <a:latin typeface="Times New Roman" panose="02020603050405020304" pitchFamily="18" charset="0"/>
            </a:endParaRPr>
          </a:p>
        </p:txBody>
      </p:sp>
      <p:sp>
        <p:nvSpPr>
          <p:cNvPr id="41989" name="Text Box 5"/>
          <p:cNvSpPr txBox="1">
            <a:spLocks noChangeArrowheads="1"/>
          </p:cNvSpPr>
          <p:nvPr/>
        </p:nvSpPr>
        <p:spPr bwMode="auto">
          <a:xfrm>
            <a:off x="8243888" y="11096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800" b="1">
                <a:solidFill>
                  <a:srgbClr val="FF6600"/>
                </a:solidFill>
              </a:rPr>
              <a:t>D0</a:t>
            </a:r>
            <a:endParaRPr kumimoji="1" lang="en-US" altLang="zh-CN" sz="2800" b="1"/>
          </a:p>
        </p:txBody>
      </p:sp>
      <p:sp>
        <p:nvSpPr>
          <p:cNvPr id="41990" name="Line 6"/>
          <p:cNvSpPr>
            <a:spLocks noChangeShapeType="1"/>
          </p:cNvSpPr>
          <p:nvPr/>
        </p:nvSpPr>
        <p:spPr bwMode="auto">
          <a:xfrm>
            <a:off x="45720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1" name="Line 7"/>
          <p:cNvSpPr>
            <a:spLocks noChangeShapeType="1"/>
          </p:cNvSpPr>
          <p:nvPr/>
        </p:nvSpPr>
        <p:spPr bwMode="auto">
          <a:xfrm>
            <a:off x="83058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2" name="Line 8"/>
          <p:cNvSpPr>
            <a:spLocks noChangeShapeType="1"/>
          </p:cNvSpPr>
          <p:nvPr/>
        </p:nvSpPr>
        <p:spPr bwMode="auto">
          <a:xfrm>
            <a:off x="77724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3" name="Line 9"/>
          <p:cNvSpPr>
            <a:spLocks noChangeShapeType="1"/>
          </p:cNvSpPr>
          <p:nvPr/>
        </p:nvSpPr>
        <p:spPr bwMode="auto">
          <a:xfrm>
            <a:off x="72390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4" name="Line 10"/>
          <p:cNvSpPr>
            <a:spLocks noChangeShapeType="1"/>
          </p:cNvSpPr>
          <p:nvPr/>
        </p:nvSpPr>
        <p:spPr bwMode="auto">
          <a:xfrm>
            <a:off x="67056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5" name="Line 11"/>
          <p:cNvSpPr>
            <a:spLocks noChangeShapeType="1"/>
          </p:cNvSpPr>
          <p:nvPr/>
        </p:nvSpPr>
        <p:spPr bwMode="auto">
          <a:xfrm>
            <a:off x="61722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6" name="Line 12"/>
          <p:cNvSpPr>
            <a:spLocks noChangeShapeType="1"/>
          </p:cNvSpPr>
          <p:nvPr/>
        </p:nvSpPr>
        <p:spPr bwMode="auto">
          <a:xfrm>
            <a:off x="56388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7" name="Line 13"/>
          <p:cNvSpPr>
            <a:spLocks noChangeShapeType="1"/>
          </p:cNvSpPr>
          <p:nvPr/>
        </p:nvSpPr>
        <p:spPr bwMode="auto">
          <a:xfrm>
            <a:off x="51054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8" name="Line 14"/>
          <p:cNvSpPr>
            <a:spLocks noChangeShapeType="1"/>
          </p:cNvSpPr>
          <p:nvPr/>
        </p:nvSpPr>
        <p:spPr bwMode="auto">
          <a:xfrm>
            <a:off x="40386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9" name="Line 15"/>
          <p:cNvSpPr>
            <a:spLocks noChangeShapeType="1"/>
          </p:cNvSpPr>
          <p:nvPr/>
        </p:nvSpPr>
        <p:spPr bwMode="auto">
          <a:xfrm>
            <a:off x="35052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0" name="Line 16"/>
          <p:cNvSpPr>
            <a:spLocks noChangeShapeType="1"/>
          </p:cNvSpPr>
          <p:nvPr/>
        </p:nvSpPr>
        <p:spPr bwMode="auto">
          <a:xfrm>
            <a:off x="29718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1" name="Line 17"/>
          <p:cNvSpPr>
            <a:spLocks noChangeShapeType="1"/>
          </p:cNvSpPr>
          <p:nvPr/>
        </p:nvSpPr>
        <p:spPr bwMode="auto">
          <a:xfrm>
            <a:off x="24384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2" name="Line 18"/>
          <p:cNvSpPr>
            <a:spLocks noChangeShapeType="1"/>
          </p:cNvSpPr>
          <p:nvPr/>
        </p:nvSpPr>
        <p:spPr bwMode="auto">
          <a:xfrm>
            <a:off x="19050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3" name="Line 19"/>
          <p:cNvSpPr>
            <a:spLocks noChangeShapeType="1"/>
          </p:cNvSpPr>
          <p:nvPr/>
        </p:nvSpPr>
        <p:spPr bwMode="auto">
          <a:xfrm>
            <a:off x="13716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4" name="Line 20"/>
          <p:cNvSpPr>
            <a:spLocks noChangeShapeType="1"/>
          </p:cNvSpPr>
          <p:nvPr/>
        </p:nvSpPr>
        <p:spPr bwMode="auto">
          <a:xfrm>
            <a:off x="838200" y="15240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5" name="Text Box 21"/>
          <p:cNvSpPr txBox="1">
            <a:spLocks noChangeArrowheads="1"/>
          </p:cNvSpPr>
          <p:nvPr/>
        </p:nvSpPr>
        <p:spPr bwMode="auto">
          <a:xfrm>
            <a:off x="838200" y="155575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400" b="1"/>
              <a:t>                     OF  DF   IF  TF   SF  ZF          AF         PF          CF</a:t>
            </a:r>
          </a:p>
        </p:txBody>
      </p:sp>
      <p:sp>
        <p:nvSpPr>
          <p:cNvPr id="42006" name="Line 22"/>
          <p:cNvSpPr>
            <a:spLocks noChangeShapeType="1"/>
          </p:cNvSpPr>
          <p:nvPr/>
        </p:nvSpPr>
        <p:spPr bwMode="auto">
          <a:xfrm>
            <a:off x="8534400" y="2057400"/>
            <a:ext cx="0" cy="91440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7" name="Text Box 23"/>
          <p:cNvSpPr txBox="1">
            <a:spLocks noChangeArrowheads="1"/>
          </p:cNvSpPr>
          <p:nvPr/>
        </p:nvSpPr>
        <p:spPr bwMode="auto">
          <a:xfrm>
            <a:off x="8305800" y="2971800"/>
            <a:ext cx="457200" cy="192722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进借位标志</a:t>
            </a:r>
          </a:p>
        </p:txBody>
      </p:sp>
      <p:sp>
        <p:nvSpPr>
          <p:cNvPr id="42008" name="Line 24"/>
          <p:cNvSpPr>
            <a:spLocks noChangeShapeType="1"/>
          </p:cNvSpPr>
          <p:nvPr/>
        </p:nvSpPr>
        <p:spPr bwMode="auto">
          <a:xfrm>
            <a:off x="7467600" y="2057400"/>
            <a:ext cx="0" cy="914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9" name="Text Box 25"/>
          <p:cNvSpPr txBox="1">
            <a:spLocks noChangeArrowheads="1"/>
          </p:cNvSpPr>
          <p:nvPr/>
        </p:nvSpPr>
        <p:spPr bwMode="auto">
          <a:xfrm>
            <a:off x="7239000" y="2971800"/>
            <a:ext cx="457200" cy="15621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奇偶标志</a:t>
            </a:r>
          </a:p>
        </p:txBody>
      </p:sp>
      <p:sp>
        <p:nvSpPr>
          <p:cNvPr id="42010" name="Line 26"/>
          <p:cNvSpPr>
            <a:spLocks noChangeShapeType="1"/>
          </p:cNvSpPr>
          <p:nvPr/>
        </p:nvSpPr>
        <p:spPr bwMode="auto">
          <a:xfrm>
            <a:off x="6400800" y="2057400"/>
            <a:ext cx="0" cy="91440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1" name="Text Box 27"/>
          <p:cNvSpPr txBox="1">
            <a:spLocks noChangeArrowheads="1"/>
          </p:cNvSpPr>
          <p:nvPr/>
        </p:nvSpPr>
        <p:spPr bwMode="auto">
          <a:xfrm>
            <a:off x="6172200" y="2971800"/>
            <a:ext cx="533400" cy="229235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半进借位标志</a:t>
            </a:r>
          </a:p>
        </p:txBody>
      </p:sp>
      <p:sp>
        <p:nvSpPr>
          <p:cNvPr id="42012" name="Line 28"/>
          <p:cNvSpPr>
            <a:spLocks noChangeShapeType="1"/>
          </p:cNvSpPr>
          <p:nvPr/>
        </p:nvSpPr>
        <p:spPr bwMode="auto">
          <a:xfrm>
            <a:off x="5334000" y="2057400"/>
            <a:ext cx="0" cy="91440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3" name="Text Box 29"/>
          <p:cNvSpPr txBox="1">
            <a:spLocks noChangeArrowheads="1"/>
          </p:cNvSpPr>
          <p:nvPr/>
        </p:nvSpPr>
        <p:spPr bwMode="auto">
          <a:xfrm>
            <a:off x="5105400" y="2963863"/>
            <a:ext cx="457200" cy="119697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零标志</a:t>
            </a:r>
          </a:p>
        </p:txBody>
      </p:sp>
      <p:sp>
        <p:nvSpPr>
          <p:cNvPr id="42014" name="Line 30"/>
          <p:cNvSpPr>
            <a:spLocks noChangeShapeType="1"/>
          </p:cNvSpPr>
          <p:nvPr/>
        </p:nvSpPr>
        <p:spPr bwMode="auto">
          <a:xfrm>
            <a:off x="4800600" y="2057400"/>
            <a:ext cx="0" cy="83820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5" name="Text Box 31"/>
          <p:cNvSpPr txBox="1">
            <a:spLocks noChangeArrowheads="1"/>
          </p:cNvSpPr>
          <p:nvPr/>
        </p:nvSpPr>
        <p:spPr bwMode="auto">
          <a:xfrm>
            <a:off x="4572000" y="2895600"/>
            <a:ext cx="457200" cy="15621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符号标志</a:t>
            </a:r>
          </a:p>
        </p:txBody>
      </p:sp>
      <p:sp>
        <p:nvSpPr>
          <p:cNvPr id="42016" name="Line 32"/>
          <p:cNvSpPr>
            <a:spLocks noChangeShapeType="1"/>
          </p:cNvSpPr>
          <p:nvPr/>
        </p:nvSpPr>
        <p:spPr bwMode="auto">
          <a:xfrm>
            <a:off x="4267200" y="2057400"/>
            <a:ext cx="0" cy="8382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7" name="Text Box 33"/>
          <p:cNvSpPr txBox="1">
            <a:spLocks noChangeArrowheads="1"/>
          </p:cNvSpPr>
          <p:nvPr/>
        </p:nvSpPr>
        <p:spPr bwMode="auto">
          <a:xfrm>
            <a:off x="4038600" y="2895600"/>
            <a:ext cx="457200" cy="1562100"/>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00FF00"/>
                </a:solidFill>
              </a:rPr>
              <a:t>单步中断</a:t>
            </a:r>
          </a:p>
        </p:txBody>
      </p:sp>
      <p:sp>
        <p:nvSpPr>
          <p:cNvPr id="42018" name="Line 34"/>
          <p:cNvSpPr>
            <a:spLocks noChangeShapeType="1"/>
          </p:cNvSpPr>
          <p:nvPr/>
        </p:nvSpPr>
        <p:spPr bwMode="auto">
          <a:xfrm>
            <a:off x="3733800" y="2057400"/>
            <a:ext cx="0" cy="2514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9" name="Text Box 35"/>
          <p:cNvSpPr txBox="1">
            <a:spLocks noChangeArrowheads="1"/>
          </p:cNvSpPr>
          <p:nvPr/>
        </p:nvSpPr>
        <p:spPr bwMode="auto">
          <a:xfrm>
            <a:off x="3505200" y="4572000"/>
            <a:ext cx="457200" cy="1562100"/>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00FF00"/>
                </a:solidFill>
              </a:rPr>
              <a:t>中断允许</a:t>
            </a:r>
          </a:p>
        </p:txBody>
      </p:sp>
      <p:sp>
        <p:nvSpPr>
          <p:cNvPr id="42020" name="Line 36"/>
          <p:cNvSpPr>
            <a:spLocks noChangeShapeType="1"/>
          </p:cNvSpPr>
          <p:nvPr/>
        </p:nvSpPr>
        <p:spPr bwMode="auto">
          <a:xfrm>
            <a:off x="3200400" y="2057400"/>
            <a:ext cx="0" cy="83820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1" name="Text Box 37"/>
          <p:cNvSpPr txBox="1">
            <a:spLocks noChangeArrowheads="1"/>
          </p:cNvSpPr>
          <p:nvPr/>
        </p:nvSpPr>
        <p:spPr bwMode="auto">
          <a:xfrm>
            <a:off x="2971800" y="2895600"/>
            <a:ext cx="457200" cy="1562100"/>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00FF00"/>
                </a:solidFill>
              </a:rPr>
              <a:t>方向标志</a:t>
            </a:r>
          </a:p>
        </p:txBody>
      </p:sp>
      <p:sp>
        <p:nvSpPr>
          <p:cNvPr id="42022" name="Line 38"/>
          <p:cNvSpPr>
            <a:spLocks noChangeShapeType="1"/>
          </p:cNvSpPr>
          <p:nvPr/>
        </p:nvSpPr>
        <p:spPr bwMode="auto">
          <a:xfrm>
            <a:off x="2667000" y="2057400"/>
            <a:ext cx="0" cy="251460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3" name="Text Box 39"/>
          <p:cNvSpPr txBox="1">
            <a:spLocks noChangeArrowheads="1"/>
          </p:cNvSpPr>
          <p:nvPr/>
        </p:nvSpPr>
        <p:spPr bwMode="auto">
          <a:xfrm>
            <a:off x="2438400" y="4572000"/>
            <a:ext cx="533400" cy="15621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400" b="1">
                <a:solidFill>
                  <a:srgbClr val="FF6600"/>
                </a:solidFill>
              </a:rPr>
              <a:t>溢出标志</a:t>
            </a:r>
          </a:p>
        </p:txBody>
      </p:sp>
      <p:sp>
        <p:nvSpPr>
          <p:cNvPr id="42024" name="Text Box 40"/>
          <p:cNvSpPr txBox="1">
            <a:spLocks noChangeArrowheads="1"/>
          </p:cNvSpPr>
          <p:nvPr/>
        </p:nvSpPr>
        <p:spPr bwMode="auto">
          <a:xfrm>
            <a:off x="7239000" y="5029200"/>
            <a:ext cx="1828800" cy="78898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1800" b="1">
                <a:solidFill>
                  <a:srgbClr val="FF6600"/>
                </a:solidFill>
              </a:rPr>
              <a:t>1-</a:t>
            </a:r>
            <a:r>
              <a:rPr kumimoji="1" lang="zh-CN" altLang="en-US" sz="1800" b="1">
                <a:solidFill>
                  <a:srgbClr val="FF6600"/>
                </a:solidFill>
              </a:rPr>
              <a:t>有进、借位</a:t>
            </a:r>
          </a:p>
          <a:p>
            <a:pPr eaLnBrk="1" hangingPunct="1">
              <a:spcBef>
                <a:spcPct val="50000"/>
              </a:spcBef>
              <a:buFontTx/>
              <a:buNone/>
            </a:pPr>
            <a:r>
              <a:rPr kumimoji="1" lang="en-US" altLang="zh-CN" sz="1800" b="1">
                <a:solidFill>
                  <a:srgbClr val="FF6600"/>
                </a:solidFill>
              </a:rPr>
              <a:t>0-</a:t>
            </a:r>
            <a:r>
              <a:rPr kumimoji="1" lang="zh-CN" altLang="en-US" sz="1800" b="1">
                <a:solidFill>
                  <a:srgbClr val="FF6600"/>
                </a:solidFill>
              </a:rPr>
              <a:t>无进、借位</a:t>
            </a:r>
          </a:p>
        </p:txBody>
      </p:sp>
      <p:sp>
        <p:nvSpPr>
          <p:cNvPr id="42025" name="Text Box 41"/>
          <p:cNvSpPr txBox="1">
            <a:spLocks noChangeArrowheads="1"/>
          </p:cNvSpPr>
          <p:nvPr/>
        </p:nvSpPr>
        <p:spPr bwMode="auto">
          <a:xfrm>
            <a:off x="6084888" y="333375"/>
            <a:ext cx="2286000" cy="7889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1800" b="1">
                <a:solidFill>
                  <a:srgbClr val="FF6600"/>
                </a:solidFill>
              </a:rPr>
              <a:t>1-</a:t>
            </a:r>
            <a:r>
              <a:rPr kumimoji="1" lang="zh-CN" altLang="en-US" sz="1800" b="1">
                <a:solidFill>
                  <a:srgbClr val="FF6600"/>
                </a:solidFill>
              </a:rPr>
              <a:t>低</a:t>
            </a:r>
            <a:r>
              <a:rPr kumimoji="1" lang="en-US" altLang="zh-CN" sz="1800" b="1">
                <a:solidFill>
                  <a:srgbClr val="FF6600"/>
                </a:solidFill>
              </a:rPr>
              <a:t>8</a:t>
            </a:r>
            <a:r>
              <a:rPr kumimoji="1" lang="zh-CN" altLang="en-US" sz="1800" b="1">
                <a:solidFill>
                  <a:srgbClr val="FF6600"/>
                </a:solidFill>
              </a:rPr>
              <a:t>位有偶数个</a:t>
            </a:r>
            <a:r>
              <a:rPr kumimoji="1" lang="en-US" altLang="zh-CN" sz="1800" b="1">
                <a:solidFill>
                  <a:srgbClr val="FF6600"/>
                </a:solidFill>
              </a:rPr>
              <a:t>1</a:t>
            </a:r>
          </a:p>
          <a:p>
            <a:pPr eaLnBrk="1" hangingPunct="1">
              <a:spcBef>
                <a:spcPct val="50000"/>
              </a:spcBef>
              <a:buFontTx/>
              <a:buNone/>
            </a:pPr>
            <a:r>
              <a:rPr kumimoji="1" lang="en-US" altLang="zh-CN" sz="1800" b="1">
                <a:solidFill>
                  <a:srgbClr val="FF6600"/>
                </a:solidFill>
              </a:rPr>
              <a:t>0-</a:t>
            </a:r>
            <a:r>
              <a:rPr kumimoji="1" lang="zh-CN" altLang="en-US" sz="1800" b="1">
                <a:solidFill>
                  <a:srgbClr val="FF6600"/>
                </a:solidFill>
              </a:rPr>
              <a:t>低</a:t>
            </a:r>
            <a:r>
              <a:rPr kumimoji="1" lang="en-US" altLang="zh-CN" sz="1800" b="1">
                <a:solidFill>
                  <a:srgbClr val="FF6600"/>
                </a:solidFill>
              </a:rPr>
              <a:t>8</a:t>
            </a:r>
            <a:r>
              <a:rPr kumimoji="1" lang="zh-CN" altLang="en-US" sz="1800" b="1">
                <a:solidFill>
                  <a:srgbClr val="FF6600"/>
                </a:solidFill>
              </a:rPr>
              <a:t>位有奇数个</a:t>
            </a:r>
            <a:r>
              <a:rPr kumimoji="1" lang="en-US" altLang="zh-CN" sz="1800" b="1">
                <a:solidFill>
                  <a:srgbClr val="FF6600"/>
                </a:solidFill>
              </a:rPr>
              <a:t>1</a:t>
            </a:r>
          </a:p>
        </p:txBody>
      </p:sp>
      <p:sp>
        <p:nvSpPr>
          <p:cNvPr id="42026" name="Text Box 42"/>
          <p:cNvSpPr txBox="1">
            <a:spLocks noChangeArrowheads="1"/>
          </p:cNvSpPr>
          <p:nvPr/>
        </p:nvSpPr>
        <p:spPr bwMode="auto">
          <a:xfrm>
            <a:off x="6019800" y="5916613"/>
            <a:ext cx="3048000" cy="788987"/>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1800" b="1">
                <a:solidFill>
                  <a:srgbClr val="FF6600"/>
                </a:solidFill>
              </a:rPr>
              <a:t>1-</a:t>
            </a:r>
            <a:r>
              <a:rPr kumimoji="1" lang="zh-CN" altLang="en-US" sz="1800" b="1">
                <a:solidFill>
                  <a:srgbClr val="FF6600"/>
                </a:solidFill>
              </a:rPr>
              <a:t>低</a:t>
            </a:r>
            <a:r>
              <a:rPr kumimoji="1" lang="en-US" altLang="zh-CN" sz="1800" b="1">
                <a:solidFill>
                  <a:srgbClr val="FF6600"/>
                </a:solidFill>
              </a:rPr>
              <a:t>4</a:t>
            </a:r>
            <a:r>
              <a:rPr kumimoji="1" lang="zh-CN" altLang="en-US" sz="1800" b="1">
                <a:solidFill>
                  <a:srgbClr val="FF6600"/>
                </a:solidFill>
              </a:rPr>
              <a:t>位向高</a:t>
            </a:r>
            <a:r>
              <a:rPr kumimoji="1" lang="en-US" altLang="zh-CN" sz="1800" b="1">
                <a:solidFill>
                  <a:srgbClr val="FF6600"/>
                </a:solidFill>
              </a:rPr>
              <a:t>4</a:t>
            </a:r>
            <a:r>
              <a:rPr kumimoji="1" lang="zh-CN" altLang="en-US" sz="1800" b="1">
                <a:solidFill>
                  <a:srgbClr val="FF6600"/>
                </a:solidFill>
              </a:rPr>
              <a:t>位有进、借位</a:t>
            </a:r>
          </a:p>
          <a:p>
            <a:pPr eaLnBrk="1" hangingPunct="1">
              <a:spcBef>
                <a:spcPct val="50000"/>
              </a:spcBef>
              <a:buFontTx/>
              <a:buNone/>
            </a:pPr>
            <a:r>
              <a:rPr kumimoji="1" lang="en-US" altLang="zh-CN" sz="1800" b="1">
                <a:solidFill>
                  <a:srgbClr val="FF6600"/>
                </a:solidFill>
              </a:rPr>
              <a:t>0-</a:t>
            </a:r>
            <a:r>
              <a:rPr kumimoji="1" lang="zh-CN" altLang="en-US" sz="1800" b="1">
                <a:solidFill>
                  <a:srgbClr val="FF6600"/>
                </a:solidFill>
              </a:rPr>
              <a:t>低</a:t>
            </a:r>
            <a:r>
              <a:rPr kumimoji="1" lang="en-US" altLang="zh-CN" sz="1800" b="1">
                <a:solidFill>
                  <a:srgbClr val="FF6600"/>
                </a:solidFill>
              </a:rPr>
              <a:t>4</a:t>
            </a:r>
            <a:r>
              <a:rPr kumimoji="1" lang="zh-CN" altLang="en-US" sz="1800" b="1">
                <a:solidFill>
                  <a:srgbClr val="FF6600"/>
                </a:solidFill>
              </a:rPr>
              <a:t>位向高</a:t>
            </a:r>
            <a:r>
              <a:rPr kumimoji="1" lang="en-US" altLang="zh-CN" sz="1800" b="1">
                <a:solidFill>
                  <a:srgbClr val="FF6600"/>
                </a:solidFill>
              </a:rPr>
              <a:t>4</a:t>
            </a:r>
            <a:r>
              <a:rPr kumimoji="1" lang="zh-CN" altLang="en-US" sz="1800" b="1">
                <a:solidFill>
                  <a:srgbClr val="FF6600"/>
                </a:solidFill>
              </a:rPr>
              <a:t>位无进、借位</a:t>
            </a:r>
          </a:p>
        </p:txBody>
      </p:sp>
      <p:sp>
        <p:nvSpPr>
          <p:cNvPr id="42027" name="Line 43"/>
          <p:cNvSpPr>
            <a:spLocks noChangeShapeType="1"/>
          </p:cNvSpPr>
          <p:nvPr/>
        </p:nvSpPr>
        <p:spPr bwMode="auto">
          <a:xfrm>
            <a:off x="6400800" y="5334000"/>
            <a:ext cx="0" cy="53340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8" name="Line 44"/>
          <p:cNvSpPr>
            <a:spLocks noChangeShapeType="1"/>
          </p:cNvSpPr>
          <p:nvPr/>
        </p:nvSpPr>
        <p:spPr bwMode="auto">
          <a:xfrm flipV="1">
            <a:off x="7543800" y="1219200"/>
            <a:ext cx="0" cy="2286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9" name="Text Box 45"/>
          <p:cNvSpPr txBox="1">
            <a:spLocks noChangeArrowheads="1"/>
          </p:cNvSpPr>
          <p:nvPr/>
        </p:nvSpPr>
        <p:spPr bwMode="auto">
          <a:xfrm>
            <a:off x="4648200" y="4648200"/>
            <a:ext cx="1447800" cy="106362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1800" b="1">
                <a:solidFill>
                  <a:srgbClr val="FF6600"/>
                </a:solidFill>
              </a:rPr>
              <a:t>1-</a:t>
            </a:r>
            <a:r>
              <a:rPr kumimoji="1" lang="zh-CN" altLang="en-US" sz="1800" b="1">
                <a:solidFill>
                  <a:srgbClr val="FF6600"/>
                </a:solidFill>
              </a:rPr>
              <a:t>结果为</a:t>
            </a:r>
            <a:r>
              <a:rPr kumimoji="1" lang="en-US" altLang="zh-CN" sz="1800" b="1">
                <a:solidFill>
                  <a:srgbClr val="FF6600"/>
                </a:solidFill>
              </a:rPr>
              <a:t>0</a:t>
            </a:r>
          </a:p>
          <a:p>
            <a:pPr eaLnBrk="1" hangingPunct="1">
              <a:spcBef>
                <a:spcPct val="50000"/>
              </a:spcBef>
              <a:buFontTx/>
              <a:buNone/>
            </a:pPr>
            <a:r>
              <a:rPr kumimoji="1" lang="en-US" altLang="zh-CN" sz="1800" b="1">
                <a:solidFill>
                  <a:srgbClr val="FF6600"/>
                </a:solidFill>
              </a:rPr>
              <a:t>0-</a:t>
            </a:r>
            <a:r>
              <a:rPr kumimoji="1" lang="zh-CN" altLang="en-US" sz="1800" b="1">
                <a:solidFill>
                  <a:srgbClr val="FF6600"/>
                </a:solidFill>
              </a:rPr>
              <a:t>结果不为</a:t>
            </a:r>
            <a:r>
              <a:rPr kumimoji="1" lang="en-US" altLang="zh-CN" sz="1800" b="1">
                <a:solidFill>
                  <a:srgbClr val="FF6600"/>
                </a:solidFill>
              </a:rPr>
              <a:t>0</a:t>
            </a:r>
          </a:p>
        </p:txBody>
      </p:sp>
      <p:sp>
        <p:nvSpPr>
          <p:cNvPr id="42030" name="Line 46"/>
          <p:cNvSpPr>
            <a:spLocks noChangeShapeType="1"/>
          </p:cNvSpPr>
          <p:nvPr/>
        </p:nvSpPr>
        <p:spPr bwMode="auto">
          <a:xfrm>
            <a:off x="5410200" y="4191000"/>
            <a:ext cx="0" cy="38100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1" name="Text Box 48"/>
          <p:cNvSpPr txBox="1">
            <a:spLocks noChangeArrowheads="1"/>
          </p:cNvSpPr>
          <p:nvPr/>
        </p:nvSpPr>
        <p:spPr bwMode="auto">
          <a:xfrm>
            <a:off x="4581525" y="1196975"/>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6600"/>
                </a:solidFill>
                <a:latin typeface="Times New Roman" panose="02020603050405020304" pitchFamily="18" charset="0"/>
              </a:rPr>
              <a:t>D7</a:t>
            </a:r>
            <a:endParaRPr lang="en-US" altLang="zh-CN" sz="2000">
              <a:latin typeface="Times New Roman" panose="02020603050405020304" pitchFamily="18" charset="0"/>
            </a:endParaRPr>
          </a:p>
        </p:txBody>
      </p:sp>
      <p:sp>
        <p:nvSpPr>
          <p:cNvPr id="42032" name="Text Box 49"/>
          <p:cNvSpPr txBox="1">
            <a:spLocks noChangeArrowheads="1"/>
          </p:cNvSpPr>
          <p:nvPr/>
        </p:nvSpPr>
        <p:spPr bwMode="auto">
          <a:xfrm>
            <a:off x="4067175" y="1196975"/>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solidFill>
                  <a:srgbClr val="FF6600"/>
                </a:solidFill>
                <a:latin typeface="Times New Roman" panose="02020603050405020304" pitchFamily="18" charset="0"/>
              </a:rPr>
              <a:t>D8</a:t>
            </a:r>
            <a:endParaRPr lang="en-US" altLang="zh-CN" sz="2000">
              <a:latin typeface="Times New Roman" panose="02020603050405020304" pitchFamily="18" charset="0"/>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128</a:t>
            </a:fld>
            <a:endParaRPr lang="en-US" altLang="zh-CN"/>
          </a:p>
        </p:txBody>
      </p:sp>
    </p:spTree>
    <p:extLst>
      <p:ext uri="{BB962C8B-B14F-4D97-AF65-F5344CB8AC3E}">
        <p14:creationId xmlns:p14="http://schemas.microsoft.com/office/powerpoint/2010/main" val="243773069"/>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16"/>
          <p:cNvSpPr>
            <a:spLocks noGrp="1" noChangeArrowheads="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2A0C3D50-BB06-405A-B33B-872EC1B824BC}" type="slidenum">
              <a:rPr lang="zh-CN" altLang="en-US" sz="1400" smtClean="0">
                <a:solidFill>
                  <a:schemeClr val="bg2"/>
                </a:solidFill>
                <a:latin typeface="Tahoma" panose="020B0604030504040204" pitchFamily="34" charset="0"/>
              </a:rPr>
              <a:pPr/>
              <a:t>129</a:t>
            </a:fld>
            <a:endParaRPr lang="en-US" altLang="zh-CN" sz="1400" smtClean="0">
              <a:solidFill>
                <a:schemeClr val="bg2"/>
              </a:solidFill>
              <a:latin typeface="Tahoma" panose="020B0604030504040204" pitchFamily="34" charset="0"/>
            </a:endParaRPr>
          </a:p>
        </p:txBody>
      </p:sp>
      <p:sp>
        <p:nvSpPr>
          <p:cNvPr id="43011" name="Rectangle 2"/>
          <p:cNvSpPr>
            <a:spLocks noGrp="1" noChangeArrowheads="1"/>
          </p:cNvSpPr>
          <p:nvPr>
            <p:ph type="ctrTitle"/>
          </p:nvPr>
        </p:nvSpPr>
        <p:spPr>
          <a:xfrm>
            <a:off x="684213" y="1341438"/>
            <a:ext cx="7416800" cy="1008062"/>
          </a:xfrm>
        </p:spPr>
        <p:txBody>
          <a:bodyPr/>
          <a:lstStyle/>
          <a:p>
            <a:pPr eaLnBrk="1" hangingPunct="1">
              <a:lnSpc>
                <a:spcPct val="125000"/>
              </a:lnSpc>
              <a:spcAft>
                <a:spcPct val="20000"/>
              </a:spcAft>
            </a:pPr>
            <a:r>
              <a:rPr lang="zh-CN" altLang="en-US" smtClean="0">
                <a:ea typeface="华文行楷" panose="02010800040101010101" pitchFamily="2" charset="-122"/>
              </a:rPr>
              <a:t>无符号二进制数的运算</a:t>
            </a:r>
            <a:endParaRPr lang="zh-CN" altLang="en-US" sz="2800" smtClean="0">
              <a:ea typeface="华文行楷" panose="02010800040101010101" pitchFamily="2" charset="-122"/>
            </a:endParaRPr>
          </a:p>
        </p:txBody>
      </p:sp>
      <p:sp>
        <p:nvSpPr>
          <p:cNvPr id="87045" name="Rectangle 5"/>
          <p:cNvSpPr>
            <a:spLocks noChangeArrowheads="1"/>
          </p:cNvSpPr>
          <p:nvPr/>
        </p:nvSpPr>
        <p:spPr bwMode="auto">
          <a:xfrm>
            <a:off x="5795963" y="3009900"/>
            <a:ext cx="25908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eaLnBrk="1" hangingPunct="1">
              <a:lnSpc>
                <a:spcPct val="130000"/>
              </a:lnSpc>
              <a:spcBef>
                <a:spcPct val="20000"/>
              </a:spcBef>
              <a:spcAft>
                <a:spcPct val="30000"/>
              </a:spcAft>
              <a:buClr>
                <a:schemeClr val="folHlink"/>
              </a:buClr>
              <a:buSzPct val="60000"/>
              <a:buFont typeface="Wingdings" panose="05000000000000000000" pitchFamily="2" charset="2"/>
              <a:buNone/>
            </a:pPr>
            <a:r>
              <a:rPr lang="zh-CN" altLang="en-US" sz="3200" b="1">
                <a:solidFill>
                  <a:schemeClr val="tx2"/>
                </a:solidFill>
                <a:latin typeface="Tahoma" panose="020B0604030504040204" pitchFamily="34" charset="0"/>
                <a:ea typeface="楷体_GB2312" pitchFamily="49" charset="-122"/>
              </a:rPr>
              <a:t>算术运算</a:t>
            </a:r>
          </a:p>
          <a:p>
            <a:pPr algn="ctr" eaLnBrk="1" hangingPunct="1">
              <a:lnSpc>
                <a:spcPct val="130000"/>
              </a:lnSpc>
              <a:spcBef>
                <a:spcPct val="20000"/>
              </a:spcBef>
              <a:spcAft>
                <a:spcPct val="5000"/>
              </a:spcAft>
              <a:buClr>
                <a:schemeClr val="folHlink"/>
              </a:buClr>
              <a:buSzPct val="60000"/>
              <a:buFont typeface="Wingdings" panose="05000000000000000000" pitchFamily="2" charset="2"/>
              <a:buNone/>
            </a:pPr>
            <a:r>
              <a:rPr lang="zh-CN" altLang="en-US" sz="3200" b="1">
                <a:solidFill>
                  <a:schemeClr val="tx2"/>
                </a:solidFill>
                <a:latin typeface="Tahoma" panose="020B0604030504040204" pitchFamily="34" charset="0"/>
                <a:ea typeface="楷体_GB2312" pitchFamily="49" charset="-122"/>
              </a:rPr>
              <a:t>逻辑运算</a:t>
            </a:r>
          </a:p>
        </p:txBody>
      </p:sp>
      <p:sp>
        <p:nvSpPr>
          <p:cNvPr id="87046" name="AutoShape 6"/>
          <p:cNvSpPr>
            <a:spLocks/>
          </p:cNvSpPr>
          <p:nvPr/>
        </p:nvSpPr>
        <p:spPr bwMode="auto">
          <a:xfrm>
            <a:off x="3995738" y="3878263"/>
            <a:ext cx="298450" cy="1133475"/>
          </a:xfrm>
          <a:prstGeom prst="leftBrace">
            <a:avLst>
              <a:gd name="adj1" fmla="val 31649"/>
              <a:gd name="adj2" fmla="val 50000"/>
            </a:avLst>
          </a:prstGeom>
          <a:noFill/>
          <a:ln w="25400" cap="sq">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87047" name="AutoShape 7"/>
          <p:cNvSpPr>
            <a:spLocks/>
          </p:cNvSpPr>
          <p:nvPr/>
        </p:nvSpPr>
        <p:spPr bwMode="auto">
          <a:xfrm>
            <a:off x="5940425" y="3382963"/>
            <a:ext cx="215900" cy="1092200"/>
          </a:xfrm>
          <a:prstGeom prst="leftBrace">
            <a:avLst>
              <a:gd name="adj1" fmla="val 42157"/>
              <a:gd name="adj2" fmla="val 50000"/>
            </a:avLst>
          </a:prstGeom>
          <a:noFill/>
          <a:ln w="25400" cap="sq">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sp>
        <p:nvSpPr>
          <p:cNvPr id="87048" name="Text Box 8"/>
          <p:cNvSpPr txBox="1">
            <a:spLocks noChangeArrowheads="1"/>
          </p:cNvSpPr>
          <p:nvPr/>
        </p:nvSpPr>
        <p:spPr bwMode="auto">
          <a:xfrm>
            <a:off x="4295775" y="3514725"/>
            <a:ext cx="3429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nSpc>
                <a:spcPct val="135000"/>
              </a:lnSpc>
              <a:spcBef>
                <a:spcPct val="50000"/>
              </a:spcBef>
              <a:spcAft>
                <a:spcPct val="60000"/>
              </a:spcAft>
            </a:pPr>
            <a:r>
              <a:rPr kumimoji="1" lang="zh-CN" altLang="en-US" sz="2800" b="1">
                <a:latin typeface="Arial" panose="020B0604020202020204" pitchFamily="34" charset="0"/>
              </a:rPr>
              <a:t>无符号数</a:t>
            </a:r>
          </a:p>
          <a:p>
            <a:pPr>
              <a:lnSpc>
                <a:spcPct val="135000"/>
              </a:lnSpc>
              <a:spcBef>
                <a:spcPct val="50000"/>
              </a:spcBef>
            </a:pPr>
            <a:r>
              <a:rPr kumimoji="1" lang="zh-CN" altLang="en-US" sz="2800" b="1">
                <a:latin typeface="Arial" panose="020B0604020202020204" pitchFamily="34" charset="0"/>
              </a:rPr>
              <a:t>有符号数</a:t>
            </a:r>
          </a:p>
        </p:txBody>
      </p:sp>
      <p:sp>
        <p:nvSpPr>
          <p:cNvPr id="87049" name="Rectangle 9"/>
          <p:cNvSpPr>
            <a:spLocks noChangeArrowheads="1"/>
          </p:cNvSpPr>
          <p:nvPr/>
        </p:nvSpPr>
        <p:spPr bwMode="auto">
          <a:xfrm>
            <a:off x="1209675" y="4116388"/>
            <a:ext cx="28749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eaLnBrk="1" hangingPunct="1">
              <a:lnSpc>
                <a:spcPct val="130000"/>
              </a:lnSpc>
              <a:spcBef>
                <a:spcPct val="20000"/>
              </a:spcBef>
              <a:spcAft>
                <a:spcPct val="30000"/>
              </a:spcAft>
              <a:buClr>
                <a:schemeClr val="folHlink"/>
              </a:buClr>
              <a:buSzPct val="60000"/>
              <a:buFont typeface="Wingdings" panose="05000000000000000000" pitchFamily="2" charset="2"/>
              <a:buNone/>
            </a:pPr>
            <a:r>
              <a:rPr lang="zh-CN" altLang="en-US" sz="2800" b="1">
                <a:solidFill>
                  <a:schemeClr val="tx2"/>
                </a:solidFill>
                <a:latin typeface="Tahoma" panose="020B0604030504040204" pitchFamily="34" charset="0"/>
                <a:ea typeface="楷体_GB2312" pitchFamily="49" charset="-122"/>
              </a:rPr>
              <a:t>二进 制数的运算</a:t>
            </a:r>
          </a:p>
        </p:txBody>
      </p:sp>
    </p:spTree>
    <p:extLst>
      <p:ext uri="{BB962C8B-B14F-4D97-AF65-F5344CB8AC3E}">
        <p14:creationId xmlns:p14="http://schemas.microsoft.com/office/powerpoint/2010/main" val="236319699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5"/>
                                        </p:tgtEl>
                                        <p:attrNameLst>
                                          <p:attrName>style.visibility</p:attrName>
                                        </p:attrNameLst>
                                      </p:cBhvr>
                                      <p:to>
                                        <p:strVal val="visible"/>
                                      </p:to>
                                    </p:set>
                                    <p:animEffect transition="in" filter="fade">
                                      <p:cBhvr>
                                        <p:cTn id="7" dur="2000"/>
                                        <p:tgtEl>
                                          <p:spTgt spid="870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046"/>
                                        </p:tgtEl>
                                        <p:attrNameLst>
                                          <p:attrName>style.visibility</p:attrName>
                                        </p:attrNameLst>
                                      </p:cBhvr>
                                      <p:to>
                                        <p:strVal val="visible"/>
                                      </p:to>
                                    </p:set>
                                    <p:animEffect transition="in" filter="fade">
                                      <p:cBhvr>
                                        <p:cTn id="10" dur="2000"/>
                                        <p:tgtEl>
                                          <p:spTgt spid="870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047"/>
                                        </p:tgtEl>
                                        <p:attrNameLst>
                                          <p:attrName>style.visibility</p:attrName>
                                        </p:attrNameLst>
                                      </p:cBhvr>
                                      <p:to>
                                        <p:strVal val="visible"/>
                                      </p:to>
                                    </p:set>
                                    <p:animEffect transition="in" filter="fade">
                                      <p:cBhvr>
                                        <p:cTn id="13" dur="2000"/>
                                        <p:tgtEl>
                                          <p:spTgt spid="870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048"/>
                                        </p:tgtEl>
                                        <p:attrNameLst>
                                          <p:attrName>style.visibility</p:attrName>
                                        </p:attrNameLst>
                                      </p:cBhvr>
                                      <p:to>
                                        <p:strVal val="visible"/>
                                      </p:to>
                                    </p:set>
                                    <p:animEffect transition="in" filter="fade">
                                      <p:cBhvr>
                                        <p:cTn id="16" dur="2000"/>
                                        <p:tgtEl>
                                          <p:spTgt spid="870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049"/>
                                        </p:tgtEl>
                                        <p:attrNameLst>
                                          <p:attrName>style.visibility</p:attrName>
                                        </p:attrNameLst>
                                      </p:cBhvr>
                                      <p:to>
                                        <p:strVal val="visible"/>
                                      </p:to>
                                    </p:set>
                                    <p:animEffect transition="in" filter="fade">
                                      <p:cBhvr>
                                        <p:cTn id="19" dur="2000"/>
                                        <p:tgtEl>
                                          <p:spTgt spid="87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p:bldP spid="87046" grpId="0" animBg="1"/>
      <p:bldP spid="87047" grpId="0" animBg="1"/>
      <p:bldP spid="87048" grpId="0"/>
      <p:bldP spid="870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6210" y="1103629"/>
            <a:ext cx="8964930" cy="5041797"/>
          </a:xfrm>
        </p:spPr>
        <p:txBody>
          <a:bodyPr/>
          <a:lstStyle/>
          <a:p>
            <a:pPr marL="0" indent="0" eaLnBrk="1" hangingPunct="1">
              <a:lnSpc>
                <a:spcPct val="125000"/>
              </a:lnSpc>
              <a:buFontTx/>
              <a:buNone/>
            </a:pPr>
            <a:r>
              <a:rPr lang="en-US" altLang="zh-CN" sz="2800" b="1" dirty="0" err="1" smtClean="0">
                <a:latin typeface="宋体" charset="-122"/>
                <a:sym typeface="+mn-ea"/>
              </a:rPr>
              <a:t>2.IBM</a:t>
            </a:r>
            <a:r>
              <a:rPr lang="en-US" altLang="zh-CN" sz="2800" b="1" dirty="0" smtClean="0">
                <a:latin typeface="宋体" charset="-122"/>
                <a:sym typeface="+mn-ea"/>
              </a:rPr>
              <a:t>-PC</a:t>
            </a:r>
            <a:r>
              <a:rPr lang="zh-CN" altLang="en-US" sz="2800" b="1" dirty="0" smtClean="0">
                <a:latin typeface="宋体" charset="-122"/>
                <a:sym typeface="+mn-ea"/>
              </a:rPr>
              <a:t>汇编语言程序设计，沈美明、温冬婵，清华大学出版社</a:t>
            </a:r>
            <a:endParaRPr lang="zh-CN" altLang="en-US" sz="2800" b="1" dirty="0" smtClean="0">
              <a:latin typeface="宋体" charset="-122"/>
            </a:endParaRPr>
          </a:p>
          <a:p>
            <a:pPr marL="0" indent="0" eaLnBrk="1" hangingPunct="1">
              <a:lnSpc>
                <a:spcPct val="125000"/>
              </a:lnSpc>
              <a:buFontTx/>
              <a:buNone/>
            </a:pPr>
            <a:r>
              <a:rPr lang="en-US" altLang="zh-CN" sz="2800" b="1" dirty="0" smtClean="0">
                <a:latin typeface="宋体" charset="-122"/>
                <a:sym typeface="+mn-ea"/>
              </a:rPr>
              <a:t>3.windows</a:t>
            </a:r>
            <a:r>
              <a:rPr lang="zh-CN" altLang="en-US" sz="2800" b="1" dirty="0" smtClean="0">
                <a:latin typeface="宋体" charset="-122"/>
                <a:sym typeface="+mn-ea"/>
              </a:rPr>
              <a:t>环境下</a:t>
            </a:r>
            <a:r>
              <a:rPr lang="en-US" altLang="zh-CN" sz="2800" b="1" dirty="0" smtClean="0">
                <a:latin typeface="宋体" charset="-122"/>
                <a:sym typeface="+mn-ea"/>
              </a:rPr>
              <a:t>32</a:t>
            </a:r>
            <a:r>
              <a:rPr lang="zh-CN" altLang="en-US" sz="2800" b="1" dirty="0" smtClean="0">
                <a:latin typeface="宋体" charset="-122"/>
                <a:sym typeface="+mn-ea"/>
              </a:rPr>
              <a:t>位汇编语言程序设计，罗云彬，电子工业出版社，</a:t>
            </a:r>
            <a:endParaRPr lang="zh-CN" altLang="en-US" sz="2800" b="1" dirty="0" smtClean="0">
              <a:latin typeface="宋体" charset="-122"/>
            </a:endParaRPr>
          </a:p>
          <a:p>
            <a:pPr marL="0" indent="0" eaLnBrk="1" hangingPunct="1">
              <a:lnSpc>
                <a:spcPct val="125000"/>
              </a:lnSpc>
              <a:buFontTx/>
              <a:buNone/>
            </a:pPr>
            <a:r>
              <a:rPr lang="en-US" altLang="zh-CN" sz="2800" b="1" dirty="0" smtClean="0">
                <a:latin typeface="宋体" charset="-122"/>
                <a:sym typeface="+mn-ea"/>
              </a:rPr>
              <a:t>4.Intel</a:t>
            </a:r>
            <a:r>
              <a:rPr lang="zh-CN" altLang="en-US" sz="2800" b="1" dirty="0" smtClean="0">
                <a:latin typeface="宋体" charset="-122"/>
                <a:sym typeface="+mn-ea"/>
              </a:rPr>
              <a:t>汇编语言程序设计，</a:t>
            </a:r>
            <a:r>
              <a:rPr lang="en-US" altLang="zh-CN" sz="2800" b="1" dirty="0" smtClean="0">
                <a:latin typeface="宋体" charset="-122"/>
                <a:sym typeface="+mn-ea"/>
              </a:rPr>
              <a:t>kip </a:t>
            </a:r>
            <a:r>
              <a:rPr lang="en-US" altLang="zh-CN" sz="2800" b="1" dirty="0" err="1" smtClean="0">
                <a:latin typeface="宋体" charset="-122"/>
                <a:sym typeface="+mn-ea"/>
              </a:rPr>
              <a:t>irvine</a:t>
            </a:r>
            <a:r>
              <a:rPr lang="zh-CN" altLang="en-US" sz="2800" b="1" dirty="0" smtClean="0">
                <a:latin typeface="宋体" charset="-122"/>
                <a:sym typeface="+mn-ea"/>
              </a:rPr>
              <a:t>，清华大学出版社</a:t>
            </a:r>
            <a:endParaRPr lang="en-US" altLang="zh-CN" sz="2800" b="1" dirty="0" smtClean="0">
              <a:latin typeface="宋体" charset="-122"/>
            </a:endParaRPr>
          </a:p>
          <a:p>
            <a:pPr marL="0" indent="0" eaLnBrk="1" hangingPunct="1">
              <a:lnSpc>
                <a:spcPct val="125000"/>
              </a:lnSpc>
              <a:buFontTx/>
              <a:buNone/>
            </a:pPr>
            <a:r>
              <a:rPr lang="en-US" altLang="zh-CN" sz="2800" b="1" dirty="0">
                <a:latin typeface="宋体" charset="-122"/>
                <a:sym typeface="+mn-ea"/>
              </a:rPr>
              <a:t>5.MCS-51</a:t>
            </a:r>
            <a:r>
              <a:rPr lang="zh-CN" altLang="en-US" sz="2800" b="1" dirty="0">
                <a:latin typeface="宋体" charset="-122"/>
                <a:sym typeface="+mn-ea"/>
              </a:rPr>
              <a:t>系列单片机实用接口技术，李华，北京航空航天大学出版社</a:t>
            </a:r>
            <a:endParaRPr lang="zh-CN" altLang="en-US" sz="2800" dirty="0"/>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13</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参 考 书</a:t>
            </a:r>
          </a:p>
        </p:txBody>
      </p:sp>
    </p:spTree>
    <p:extLst>
      <p:ext uri="{BB962C8B-B14F-4D97-AF65-F5344CB8AC3E}">
        <p14:creationId xmlns:p14="http://schemas.microsoft.com/office/powerpoint/2010/main" val="7491579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180F7191-B016-49BA-9314-DD782B9B3491}" type="slidenum">
              <a:rPr lang="zh-CN" altLang="en-US" sz="1400" smtClean="0">
                <a:latin typeface="Tahoma" panose="020B0604030504040204" pitchFamily="34" charset="0"/>
              </a:rPr>
              <a:pPr/>
              <a:t>130</a:t>
            </a:fld>
            <a:endParaRPr lang="en-US" altLang="zh-CN" sz="1400" smtClean="0">
              <a:latin typeface="Tahoma" panose="020B0604030504040204" pitchFamily="34" charset="0"/>
            </a:endParaRPr>
          </a:p>
        </p:txBody>
      </p:sp>
      <p:sp>
        <p:nvSpPr>
          <p:cNvPr id="45059" name="Rectangle 2"/>
          <p:cNvSpPr>
            <a:spLocks noGrp="1" noChangeArrowheads="1"/>
          </p:cNvSpPr>
          <p:nvPr>
            <p:ph type="title"/>
          </p:nvPr>
        </p:nvSpPr>
        <p:spPr/>
        <p:txBody>
          <a:bodyPr/>
          <a:lstStyle/>
          <a:p>
            <a:pPr eaLnBrk="1" hangingPunct="1"/>
            <a:r>
              <a:rPr lang="zh-CN" altLang="en-US" smtClean="0"/>
              <a:t>主要内容</a:t>
            </a:r>
          </a:p>
        </p:txBody>
      </p:sp>
      <p:sp>
        <p:nvSpPr>
          <p:cNvPr id="45060" name="Rectangle 3"/>
          <p:cNvSpPr>
            <a:spLocks noGrp="1" noChangeArrowheads="1"/>
          </p:cNvSpPr>
          <p:nvPr>
            <p:ph type="body" idx="1"/>
          </p:nvPr>
        </p:nvSpPr>
        <p:spPr/>
        <p:txBody>
          <a:bodyPr/>
          <a:lstStyle/>
          <a:p>
            <a:pPr eaLnBrk="1" hangingPunct="1"/>
            <a:r>
              <a:rPr lang="zh-CN" altLang="en-US" sz="2800" smtClean="0"/>
              <a:t>无符号二进制数的算术运算</a:t>
            </a:r>
          </a:p>
          <a:p>
            <a:pPr eaLnBrk="1" hangingPunct="1"/>
            <a:r>
              <a:rPr lang="zh-CN" altLang="en-US" sz="2800" smtClean="0"/>
              <a:t>无符号数的表达范围</a:t>
            </a:r>
          </a:p>
          <a:p>
            <a:pPr eaLnBrk="1" hangingPunct="1"/>
            <a:r>
              <a:rPr lang="zh-CN" altLang="en-US" sz="2800" smtClean="0"/>
              <a:t>运算中的溢出问题</a:t>
            </a:r>
          </a:p>
          <a:p>
            <a:pPr eaLnBrk="1" hangingPunct="1"/>
            <a:r>
              <a:rPr lang="zh-CN" altLang="en-US" sz="2800" smtClean="0"/>
              <a:t>无符号数的逻辑运算</a:t>
            </a:r>
          </a:p>
        </p:txBody>
      </p:sp>
    </p:spTree>
    <p:extLst>
      <p:ext uri="{BB962C8B-B14F-4D97-AF65-F5344CB8AC3E}">
        <p14:creationId xmlns:p14="http://schemas.microsoft.com/office/powerpoint/2010/main" val="1568736676"/>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16758712-161A-436D-8FE4-92683AA92D69}" type="slidenum">
              <a:rPr lang="zh-CN" altLang="en-US" sz="1400" smtClean="0">
                <a:latin typeface="Tahoma" panose="020B0604030504040204" pitchFamily="34" charset="0"/>
              </a:rPr>
              <a:pPr/>
              <a:t>131</a:t>
            </a:fld>
            <a:endParaRPr lang="en-US" altLang="zh-CN" sz="1400" smtClean="0">
              <a:latin typeface="Tahoma" panose="020B0604030504040204" pitchFamily="34" charset="0"/>
            </a:endParaRPr>
          </a:p>
        </p:txBody>
      </p:sp>
      <p:sp>
        <p:nvSpPr>
          <p:cNvPr id="47107" name="Rectangle 2"/>
          <p:cNvSpPr>
            <a:spLocks noGrp="1" noChangeArrowheads="1"/>
          </p:cNvSpPr>
          <p:nvPr>
            <p:ph type="title"/>
          </p:nvPr>
        </p:nvSpPr>
        <p:spPr/>
        <p:txBody>
          <a:bodyPr/>
          <a:lstStyle/>
          <a:p>
            <a:pPr eaLnBrk="1" hangingPunct="1"/>
            <a:r>
              <a:rPr lang="en-US" altLang="zh-CN" sz="3600" smtClean="0"/>
              <a:t>1. </a:t>
            </a:r>
            <a:r>
              <a:rPr lang="zh-CN" altLang="en-US" smtClean="0"/>
              <a:t>无符号数的算术运算</a:t>
            </a:r>
          </a:p>
        </p:txBody>
      </p:sp>
      <p:sp>
        <p:nvSpPr>
          <p:cNvPr id="31747" name="Rectangle 3"/>
          <p:cNvSpPr>
            <a:spLocks noGrp="1" noChangeArrowheads="1"/>
          </p:cNvSpPr>
          <p:nvPr>
            <p:ph type="body" idx="1"/>
          </p:nvPr>
        </p:nvSpPr>
        <p:spPr>
          <a:xfrm>
            <a:off x="1539875" y="2173288"/>
            <a:ext cx="7405688" cy="3384550"/>
          </a:xfrm>
        </p:spPr>
        <p:txBody>
          <a:bodyPr/>
          <a:lstStyle/>
          <a:p>
            <a:pPr eaLnBrk="1" hangingPunct="1">
              <a:spcAft>
                <a:spcPct val="25000"/>
              </a:spcAft>
            </a:pPr>
            <a:r>
              <a:rPr lang="zh-CN" altLang="en-US" sz="2800" smtClean="0"/>
              <a:t>加法运算</a:t>
            </a:r>
            <a:endParaRPr lang="zh-CN" altLang="en-US" sz="2800" smtClean="0">
              <a:solidFill>
                <a:srgbClr val="FFFF00"/>
              </a:solidFill>
            </a:endParaRPr>
          </a:p>
          <a:p>
            <a:pPr lvl="1" eaLnBrk="1" hangingPunct="1">
              <a:spcAft>
                <a:spcPct val="25000"/>
              </a:spcAft>
            </a:pPr>
            <a:r>
              <a:rPr lang="zh-CN" altLang="en-US" sz="2400" smtClean="0"/>
              <a:t>1+1=0（有进位）</a:t>
            </a:r>
          </a:p>
          <a:p>
            <a:pPr eaLnBrk="1" hangingPunct="1">
              <a:spcAft>
                <a:spcPct val="25000"/>
              </a:spcAft>
            </a:pPr>
            <a:r>
              <a:rPr lang="zh-CN" altLang="en-US" sz="2800" smtClean="0"/>
              <a:t>减法运算</a:t>
            </a:r>
          </a:p>
          <a:p>
            <a:pPr lvl="1" eaLnBrk="1" hangingPunct="1">
              <a:spcAft>
                <a:spcPct val="25000"/>
              </a:spcAft>
            </a:pPr>
            <a:r>
              <a:rPr lang="zh-CN" altLang="en-US" sz="2400" smtClean="0"/>
              <a:t>0-1=1（有借位）</a:t>
            </a:r>
          </a:p>
        </p:txBody>
      </p:sp>
    </p:spTree>
    <p:extLst>
      <p:ext uri="{BB962C8B-B14F-4D97-AF65-F5344CB8AC3E}">
        <p14:creationId xmlns:p14="http://schemas.microsoft.com/office/powerpoint/2010/main" val="66243782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 calcmode="lin" valueType="num">
                                      <p:cBhvr additive="base">
                                        <p:cTn id="12" dur="500" fill="hold"/>
                                        <p:tgtEl>
                                          <p:spTgt spid="3174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1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1747">
                                            <p:txEl>
                                              <p:pRg st="2" end="2"/>
                                            </p:txEl>
                                          </p:spTgt>
                                        </p:tgtEl>
                                        <p:attrNameLst>
                                          <p:attrName>style.visibility</p:attrName>
                                        </p:attrNameLst>
                                      </p:cBhvr>
                                      <p:to>
                                        <p:strVal val="visible"/>
                                      </p:to>
                                    </p:set>
                                    <p:anim calcmode="lin" valueType="num">
                                      <p:cBhvr additive="base">
                                        <p:cTn id="18" dur="500" fill="hold"/>
                                        <p:tgtEl>
                                          <p:spTgt spid="31747">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1747">
                                            <p:txEl>
                                              <p:pRg st="2" end="2"/>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8" fill="hold" nodeType="afterEffect">
                                  <p:stCondLst>
                                    <p:cond delay="0"/>
                                  </p:stCondLst>
                                  <p:childTnLst>
                                    <p:set>
                                      <p:cBhvr>
                                        <p:cTn id="22" dur="1" fill="hold">
                                          <p:stCondLst>
                                            <p:cond delay="0"/>
                                          </p:stCondLst>
                                        </p:cTn>
                                        <p:tgtEl>
                                          <p:spTgt spid="31747">
                                            <p:txEl>
                                              <p:pRg st="3" end="3"/>
                                            </p:txEl>
                                          </p:spTgt>
                                        </p:tgtEl>
                                        <p:attrNameLst>
                                          <p:attrName>style.visibility</p:attrName>
                                        </p:attrNameLst>
                                      </p:cBhvr>
                                      <p:to>
                                        <p:strVal val="visible"/>
                                      </p:to>
                                    </p:set>
                                    <p:anim calcmode="lin" valueType="num">
                                      <p:cBhvr additive="base">
                                        <p:cTn id="23" dur="500" fill="hold"/>
                                        <p:tgtEl>
                                          <p:spTgt spid="3174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74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94BCD62F-06DF-45F0-B3ED-0EF05D3733E3}" type="slidenum">
              <a:rPr lang="zh-CN" altLang="en-US" sz="1400" smtClean="0">
                <a:latin typeface="Tahoma" panose="020B0604030504040204" pitchFamily="34" charset="0"/>
              </a:rPr>
              <a:pPr/>
              <a:t>132</a:t>
            </a:fld>
            <a:endParaRPr lang="en-US" altLang="zh-CN" sz="1400" smtClean="0">
              <a:latin typeface="Tahoma" panose="020B0604030504040204" pitchFamily="34" charset="0"/>
            </a:endParaRPr>
          </a:p>
        </p:txBody>
      </p:sp>
      <p:sp>
        <p:nvSpPr>
          <p:cNvPr id="49155" name="Rectangle 2"/>
          <p:cNvSpPr>
            <a:spLocks noGrp="1" noChangeArrowheads="1"/>
          </p:cNvSpPr>
          <p:nvPr>
            <p:ph type="title"/>
          </p:nvPr>
        </p:nvSpPr>
        <p:spPr/>
        <p:txBody>
          <a:bodyPr/>
          <a:lstStyle/>
          <a:p>
            <a:pPr eaLnBrk="1" hangingPunct="1"/>
            <a:r>
              <a:rPr lang="en-US" altLang="zh-CN" sz="3600" smtClean="0"/>
              <a:t>2. </a:t>
            </a:r>
            <a:r>
              <a:rPr lang="zh-CN" altLang="en-US" smtClean="0"/>
              <a:t>无符号数的表示范围：</a:t>
            </a:r>
          </a:p>
        </p:txBody>
      </p:sp>
      <p:sp>
        <p:nvSpPr>
          <p:cNvPr id="35843" name="Rectangle 3"/>
          <p:cNvSpPr>
            <a:spLocks noGrp="1" noChangeArrowheads="1"/>
          </p:cNvSpPr>
          <p:nvPr>
            <p:ph type="body" idx="1"/>
          </p:nvPr>
        </p:nvSpPr>
        <p:spPr>
          <a:xfrm>
            <a:off x="900113" y="2127250"/>
            <a:ext cx="7772400" cy="4038600"/>
          </a:xfrm>
        </p:spPr>
        <p:txBody>
          <a:bodyPr/>
          <a:lstStyle/>
          <a:p>
            <a:pPr eaLnBrk="1" hangingPunct="1">
              <a:spcAft>
                <a:spcPct val="45000"/>
              </a:spcAft>
              <a:buFont typeface="Wingdings" panose="05000000000000000000" pitchFamily="2" charset="2"/>
              <a:buNone/>
            </a:pPr>
            <a:r>
              <a:rPr lang="en-GB" altLang="en-US" smtClean="0"/>
              <a:t>                    </a:t>
            </a:r>
            <a:r>
              <a:rPr lang="en-GB" altLang="en-US" smtClean="0">
                <a:latin typeface="宋体" panose="02010600030101010101" pitchFamily="2" charset="-122"/>
              </a:rPr>
              <a:t>0 </a:t>
            </a:r>
            <a:r>
              <a:rPr lang="zh-CN" altLang="en-US" smtClean="0">
                <a:latin typeface="宋体" panose="02010600030101010101" pitchFamily="2" charset="-122"/>
              </a:rPr>
              <a:t>≤</a:t>
            </a:r>
            <a:r>
              <a:rPr lang="en-GB" altLang="en-US" smtClean="0">
                <a:latin typeface="宋体" panose="02010600030101010101" pitchFamily="2" charset="-122"/>
              </a:rPr>
              <a:t> </a:t>
            </a:r>
            <a:r>
              <a:rPr lang="en-US" altLang="zh-CN" smtClean="0">
                <a:latin typeface="宋体" panose="02010600030101010101" pitchFamily="2" charset="-122"/>
              </a:rPr>
              <a:t>X ≤ 2</a:t>
            </a:r>
            <a:r>
              <a:rPr lang="en-US" altLang="zh-CN" baseline="30000" smtClean="0">
                <a:latin typeface="宋体" panose="02010600030101010101" pitchFamily="2" charset="-122"/>
              </a:rPr>
              <a:t>n</a:t>
            </a:r>
            <a:r>
              <a:rPr lang="en-US" altLang="zh-CN" smtClean="0">
                <a:latin typeface="宋体" panose="02010600030101010101" pitchFamily="2" charset="-122"/>
              </a:rPr>
              <a:t>-1</a:t>
            </a:r>
          </a:p>
          <a:p>
            <a:pPr eaLnBrk="1" hangingPunct="1">
              <a:buFont typeface="Wingdings" panose="05000000000000000000" pitchFamily="2" charset="2"/>
              <a:buNone/>
            </a:pPr>
            <a:r>
              <a:rPr lang="zh-CN" altLang="en-US" smtClean="0">
                <a:latin typeface="宋体" panose="02010600030101010101" pitchFamily="2" charset="-122"/>
              </a:rPr>
              <a:t>若运算结果超出这个范围，则产生溢出。</a:t>
            </a:r>
          </a:p>
          <a:p>
            <a:pPr eaLnBrk="1" hangingPunct="1">
              <a:buFont typeface="Wingdings" panose="05000000000000000000" pitchFamily="2" charset="2"/>
              <a:buNone/>
            </a:pPr>
            <a:endParaRPr lang="zh-CN" altLang="en-US" u="sng" smtClean="0">
              <a:solidFill>
                <a:srgbClr val="FF0000"/>
              </a:solidFill>
              <a:latin typeface="宋体" panose="02010600030101010101" pitchFamily="2" charset="-122"/>
            </a:endParaRPr>
          </a:p>
          <a:p>
            <a:pPr eaLnBrk="1" hangingPunct="1">
              <a:buFont typeface="Wingdings" panose="05000000000000000000" pitchFamily="2" charset="2"/>
              <a:buNone/>
            </a:pPr>
            <a:r>
              <a:rPr lang="zh-CN" altLang="en-US" u="sng" smtClean="0">
                <a:solidFill>
                  <a:srgbClr val="FF0000"/>
                </a:solidFill>
                <a:latin typeface="宋体" panose="02010600030101010101" pitchFamily="2" charset="-122"/>
              </a:rPr>
              <a:t>对无符号数：运算时，当最高位向更高位</a:t>
            </a:r>
            <a:endParaRPr lang="zh-CN" altLang="en-US" smtClean="0">
              <a:solidFill>
                <a:srgbClr val="FF0000"/>
              </a:solidFill>
              <a:latin typeface="宋体" panose="02010600030101010101" pitchFamily="2" charset="-122"/>
            </a:endParaRPr>
          </a:p>
          <a:p>
            <a:pPr eaLnBrk="1" hangingPunct="1">
              <a:buFont typeface="Wingdings" panose="05000000000000000000" pitchFamily="2" charset="2"/>
              <a:buNone/>
            </a:pPr>
            <a:r>
              <a:rPr lang="zh-CN" altLang="en-US" smtClean="0">
                <a:solidFill>
                  <a:srgbClr val="FF0000"/>
                </a:solidFill>
                <a:latin typeface="宋体" panose="02010600030101010101" pitchFamily="2" charset="-122"/>
              </a:rPr>
              <a:t>            </a:t>
            </a:r>
            <a:r>
              <a:rPr lang="zh-CN" altLang="en-US" u="sng" smtClean="0">
                <a:solidFill>
                  <a:srgbClr val="FF0000"/>
                </a:solidFill>
                <a:latin typeface="宋体" panose="02010600030101010101" pitchFamily="2" charset="-122"/>
              </a:rPr>
              <a:t>有进位（或借位）时则产生</a:t>
            </a:r>
            <a:endParaRPr lang="zh-CN" altLang="en-US" smtClean="0">
              <a:solidFill>
                <a:srgbClr val="FF0000"/>
              </a:solidFill>
              <a:latin typeface="宋体" panose="02010600030101010101" pitchFamily="2" charset="-122"/>
            </a:endParaRPr>
          </a:p>
          <a:p>
            <a:pPr eaLnBrk="1" hangingPunct="1">
              <a:buFont typeface="Wingdings" panose="05000000000000000000" pitchFamily="2" charset="2"/>
              <a:buNone/>
            </a:pPr>
            <a:r>
              <a:rPr lang="zh-CN" altLang="en-US" smtClean="0">
                <a:solidFill>
                  <a:srgbClr val="FF0000"/>
                </a:solidFill>
                <a:latin typeface="宋体" panose="02010600030101010101" pitchFamily="2" charset="-122"/>
              </a:rPr>
              <a:t>            </a:t>
            </a:r>
            <a:r>
              <a:rPr lang="zh-CN" altLang="en-US" u="sng" smtClean="0">
                <a:solidFill>
                  <a:srgbClr val="FF0000"/>
                </a:solidFill>
                <a:latin typeface="宋体" panose="02010600030101010101" pitchFamily="2" charset="-122"/>
              </a:rPr>
              <a:t>溢出。</a:t>
            </a:r>
            <a:endParaRPr lang="zh-CN" altLang="en-US" smtClean="0">
              <a:solidFill>
                <a:srgbClr val="FF0000"/>
              </a:solidFill>
              <a:latin typeface="宋体" panose="02010600030101010101" pitchFamily="2" charset="-122"/>
            </a:endParaRPr>
          </a:p>
        </p:txBody>
      </p:sp>
    </p:spTree>
    <p:extLst>
      <p:ext uri="{BB962C8B-B14F-4D97-AF65-F5344CB8AC3E}">
        <p14:creationId xmlns:p14="http://schemas.microsoft.com/office/powerpoint/2010/main" val="2200090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anim calcmode="lin" valueType="num">
                                      <p:cBhvr additive="base">
                                        <p:cTn id="7"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pRg st="4" end="4"/>
                                            </p:txEl>
                                          </p:spTgt>
                                        </p:tgtEl>
                                        <p:attrNameLst>
                                          <p:attrName>style.visibility</p:attrName>
                                        </p:attrNameLst>
                                      </p:cBhvr>
                                      <p:to>
                                        <p:strVal val="visible"/>
                                      </p:to>
                                    </p:set>
                                    <p:anim calcmode="lin" valueType="num">
                                      <p:cBhvr additive="base">
                                        <p:cTn id="11"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843">
                                            <p:txEl>
                                              <p:pRg st="5" end="5"/>
                                            </p:txEl>
                                          </p:spTgt>
                                        </p:tgtEl>
                                        <p:attrNameLst>
                                          <p:attrName>style.visibility</p:attrName>
                                        </p:attrNameLst>
                                      </p:cBhvr>
                                      <p:to>
                                        <p:strVal val="visible"/>
                                      </p:to>
                                    </p:set>
                                    <p:anim calcmode="lin" valueType="num">
                                      <p:cBhvr additive="base">
                                        <p:cTn id="15"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C3A9E3B8-2A5B-416D-8663-CC65A311D482}" type="slidenum">
              <a:rPr lang="zh-CN" altLang="en-US" sz="1400" smtClean="0">
                <a:latin typeface="Tahoma" panose="020B0604030504040204" pitchFamily="34" charset="0"/>
              </a:rPr>
              <a:pPr/>
              <a:t>133</a:t>
            </a:fld>
            <a:endParaRPr lang="en-US" altLang="zh-CN" sz="1400" smtClean="0">
              <a:latin typeface="Tahoma" panose="020B0604030504040204" pitchFamily="34" charset="0"/>
            </a:endParaRPr>
          </a:p>
        </p:txBody>
      </p:sp>
      <p:sp>
        <p:nvSpPr>
          <p:cNvPr id="51203" name="Rectangle 2"/>
          <p:cNvSpPr>
            <a:spLocks noGrp="1" noChangeArrowheads="1"/>
          </p:cNvSpPr>
          <p:nvPr>
            <p:ph type="title"/>
          </p:nvPr>
        </p:nvSpPr>
        <p:spPr/>
        <p:txBody>
          <a:bodyPr/>
          <a:lstStyle/>
          <a:p>
            <a:pPr eaLnBrk="1" hangingPunct="1"/>
            <a:r>
              <a:rPr lang="zh-CN" altLang="en-US" smtClean="0"/>
              <a:t>[例]：</a:t>
            </a:r>
          </a:p>
        </p:txBody>
      </p:sp>
      <p:sp>
        <p:nvSpPr>
          <p:cNvPr id="36867" name="Rectangle 3"/>
          <p:cNvSpPr>
            <a:spLocks noGrp="1" noChangeArrowheads="1"/>
          </p:cNvSpPr>
          <p:nvPr>
            <p:ph type="body" idx="1"/>
          </p:nvPr>
        </p:nvSpPr>
        <p:spPr>
          <a:xfrm>
            <a:off x="1182688" y="4868863"/>
            <a:ext cx="6197600" cy="936625"/>
          </a:xfrm>
        </p:spPr>
        <p:txBody>
          <a:bodyPr/>
          <a:lstStyle/>
          <a:p>
            <a:pPr eaLnBrk="1" hangingPunct="1">
              <a:buFont typeface="Wingdings" panose="05000000000000000000" pitchFamily="2" charset="2"/>
              <a:buNone/>
            </a:pPr>
            <a:r>
              <a:rPr lang="zh-CN" altLang="en-US" sz="3600" smtClean="0"/>
              <a:t>  </a:t>
            </a:r>
            <a:r>
              <a:rPr lang="zh-CN" altLang="en-US" smtClean="0"/>
              <a:t>最高位向前有进位，产生溢出</a:t>
            </a:r>
            <a:endParaRPr lang="zh-CN" altLang="en-US" sz="3600" smtClean="0"/>
          </a:p>
        </p:txBody>
      </p:sp>
      <p:graphicFrame>
        <p:nvGraphicFramePr>
          <p:cNvPr id="51205" name="Object 4"/>
          <p:cNvGraphicFramePr>
            <a:graphicFrameLocks noChangeAspect="1"/>
          </p:cNvGraphicFramePr>
          <p:nvPr/>
        </p:nvGraphicFramePr>
        <p:xfrm>
          <a:off x="3048000" y="2133600"/>
          <a:ext cx="3352800" cy="2209800"/>
        </p:xfrm>
        <a:graphic>
          <a:graphicData uri="http://schemas.openxmlformats.org/presentationml/2006/ole">
            <mc:AlternateContent xmlns:mc="http://schemas.openxmlformats.org/markup-compatibility/2006">
              <mc:Choice xmlns:v="urn:schemas-microsoft-com:vml" Requires="v">
                <p:oleObj spid="_x0000_s176135" name="公式" r:id="rId4" imgW="837836" imgH="622030" progId="Equation.3">
                  <p:embed/>
                </p:oleObj>
              </mc:Choice>
              <mc:Fallback>
                <p:oleObj name="公式" r:id="rId4" imgW="837836" imgH="622030" progId="Equation.3">
                  <p:embed/>
                  <p:pic>
                    <p:nvPicPr>
                      <p:cNvPr id="51205" name="Object 4"/>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048000" y="2133600"/>
                        <a:ext cx="3352800" cy="2209800"/>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0" name="Line 6"/>
          <p:cNvSpPr>
            <a:spLocks noChangeShapeType="1"/>
          </p:cNvSpPr>
          <p:nvPr/>
        </p:nvSpPr>
        <p:spPr bwMode="auto">
          <a:xfrm>
            <a:off x="2819400" y="4391025"/>
            <a:ext cx="838200" cy="0"/>
          </a:xfrm>
          <a:prstGeom prst="line">
            <a:avLst/>
          </a:prstGeom>
          <a:noFill/>
          <a:ln w="2222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1" name="Line 7"/>
          <p:cNvSpPr>
            <a:spLocks noChangeShapeType="1"/>
          </p:cNvSpPr>
          <p:nvPr/>
        </p:nvSpPr>
        <p:spPr bwMode="auto">
          <a:xfrm flipV="1">
            <a:off x="2971800" y="4419600"/>
            <a:ext cx="228600" cy="533400"/>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5768409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left)">
                                      <p:cBhvr>
                                        <p:cTn id="7" dur="500"/>
                                        <p:tgtEl>
                                          <p:spTgt spid="36870"/>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6871"/>
                                        </p:tgtEl>
                                        <p:attrNameLst>
                                          <p:attrName>style.visibility</p:attrName>
                                        </p:attrNameLst>
                                      </p:cBhvr>
                                      <p:to>
                                        <p:strVal val="visible"/>
                                      </p:to>
                                    </p:set>
                                    <p:animEffect transition="in" filter="wipe(down)">
                                      <p:cBhvr>
                                        <p:cTn id="11" dur="500"/>
                                        <p:tgtEl>
                                          <p:spTgt spid="3687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867">
                                            <p:txEl>
                                              <p:pRg st="0" end="0"/>
                                            </p:txEl>
                                          </p:spTgt>
                                        </p:tgtEl>
                                        <p:attrNameLst>
                                          <p:attrName>style.visibility</p:attrName>
                                        </p:attrNameLst>
                                      </p:cBhvr>
                                      <p:to>
                                        <p:strVal val="visible"/>
                                      </p:to>
                                    </p:set>
                                    <p:animEffect transition="in" filter="wipe(left)">
                                      <p:cBhvr>
                                        <p:cTn id="15" dur="500"/>
                                        <p:tgtEl>
                                          <p:spTgt spid="368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CAF2F823-6BC9-4DD8-9469-F8E1FF9F283D}" type="slidenum">
              <a:rPr lang="zh-CN" altLang="en-US" sz="1400" smtClean="0">
                <a:latin typeface="Tahoma" panose="020B0604030504040204" pitchFamily="34" charset="0"/>
              </a:rPr>
              <a:pPr/>
              <a:t>134</a:t>
            </a:fld>
            <a:endParaRPr lang="en-US" altLang="zh-CN" sz="1400" smtClean="0">
              <a:latin typeface="Tahoma" panose="020B0604030504040204" pitchFamily="34" charset="0"/>
            </a:endParaRPr>
          </a:p>
        </p:txBody>
      </p:sp>
      <p:sp>
        <p:nvSpPr>
          <p:cNvPr id="53251" name="Rectangle 2"/>
          <p:cNvSpPr>
            <a:spLocks noGrp="1" noChangeArrowheads="1"/>
          </p:cNvSpPr>
          <p:nvPr>
            <p:ph type="title"/>
          </p:nvPr>
        </p:nvSpPr>
        <p:spPr/>
        <p:txBody>
          <a:bodyPr/>
          <a:lstStyle/>
          <a:p>
            <a:pPr eaLnBrk="1" hangingPunct="1"/>
            <a:r>
              <a:rPr lang="en-US" altLang="zh-CN" sz="3600" smtClean="0"/>
              <a:t>3. </a:t>
            </a:r>
            <a:r>
              <a:rPr lang="zh-CN" altLang="en-US" smtClean="0"/>
              <a:t>逻辑运算</a:t>
            </a:r>
          </a:p>
        </p:txBody>
      </p:sp>
      <p:sp>
        <p:nvSpPr>
          <p:cNvPr id="53252" name="Rectangle 3"/>
          <p:cNvSpPr>
            <a:spLocks noGrp="1" noChangeArrowheads="1"/>
          </p:cNvSpPr>
          <p:nvPr>
            <p:ph type="body" idx="1"/>
          </p:nvPr>
        </p:nvSpPr>
        <p:spPr>
          <a:xfrm>
            <a:off x="971550" y="2133600"/>
            <a:ext cx="7488238" cy="3343275"/>
          </a:xfrm>
        </p:spPr>
        <p:txBody>
          <a:bodyPr/>
          <a:lstStyle/>
          <a:p>
            <a:pPr eaLnBrk="1" hangingPunct="1"/>
            <a:r>
              <a:rPr lang="zh-CN" altLang="en-US" smtClean="0"/>
              <a:t>与、或、非、异或</a:t>
            </a:r>
          </a:p>
          <a:p>
            <a:pPr eaLnBrk="1" hangingPunct="1">
              <a:lnSpc>
                <a:spcPct val="120000"/>
              </a:lnSpc>
            </a:pPr>
            <a:r>
              <a:rPr lang="zh-CN" altLang="en-US" smtClean="0"/>
              <a:t>掌握：</a:t>
            </a:r>
          </a:p>
          <a:p>
            <a:pPr lvl="1" eaLnBrk="1" hangingPunct="1">
              <a:lnSpc>
                <a:spcPct val="120000"/>
              </a:lnSpc>
            </a:pPr>
            <a:r>
              <a:rPr lang="zh-CN" altLang="en-US" smtClean="0"/>
              <a:t>与、或、非门逻辑符号和逻辑关系（真值表）；</a:t>
            </a:r>
          </a:p>
          <a:p>
            <a:pPr lvl="1" eaLnBrk="1" hangingPunct="1">
              <a:lnSpc>
                <a:spcPct val="120000"/>
              </a:lnSpc>
            </a:pPr>
            <a:r>
              <a:rPr lang="zh-CN" altLang="en-US" smtClean="0"/>
              <a:t>与非门、或非门的应用。</a:t>
            </a:r>
            <a:endParaRPr lang="zh-CN" altLang="en-US" sz="3200" smtClean="0">
              <a:solidFill>
                <a:srgbClr val="FFFF00"/>
              </a:solidFill>
            </a:endParaRPr>
          </a:p>
          <a:p>
            <a:pPr eaLnBrk="1" hangingPunct="1"/>
            <a:endParaRPr lang="zh-CN" altLang="en-US" smtClean="0"/>
          </a:p>
        </p:txBody>
      </p:sp>
    </p:spTree>
    <p:extLst>
      <p:ext uri="{BB962C8B-B14F-4D97-AF65-F5344CB8AC3E}">
        <p14:creationId xmlns:p14="http://schemas.microsoft.com/office/powerpoint/2010/main" val="2595046878"/>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0AC60EA-8B10-449F-9D39-32D77D47D72E}" type="slidenum">
              <a:rPr lang="zh-CN" altLang="en-US" sz="1400" smtClean="0">
                <a:latin typeface="Tahoma" panose="020B0604030504040204" pitchFamily="34" charset="0"/>
              </a:rPr>
              <a:pPr/>
              <a:t>135</a:t>
            </a:fld>
            <a:endParaRPr lang="en-US" altLang="zh-CN" sz="1400" smtClean="0">
              <a:latin typeface="Tahoma" panose="020B0604030504040204" pitchFamily="34" charset="0"/>
            </a:endParaRPr>
          </a:p>
        </p:txBody>
      </p:sp>
      <p:sp>
        <p:nvSpPr>
          <p:cNvPr id="55299" name="Rectangle 2"/>
          <p:cNvSpPr>
            <a:spLocks noGrp="1" noChangeArrowheads="1"/>
          </p:cNvSpPr>
          <p:nvPr>
            <p:ph type="title"/>
          </p:nvPr>
        </p:nvSpPr>
        <p:spPr/>
        <p:txBody>
          <a:bodyPr/>
          <a:lstStyle/>
          <a:p>
            <a:pPr eaLnBrk="1" hangingPunct="1"/>
            <a:r>
              <a:rPr lang="zh-CN" altLang="en-US" smtClean="0"/>
              <a:t>“与”、“或”运算</a:t>
            </a:r>
          </a:p>
        </p:txBody>
      </p:sp>
      <p:sp>
        <p:nvSpPr>
          <p:cNvPr id="70659" name="Rectangle 3"/>
          <p:cNvSpPr>
            <a:spLocks noGrp="1" noChangeArrowheads="1"/>
          </p:cNvSpPr>
          <p:nvPr>
            <p:ph type="body" idx="1"/>
          </p:nvPr>
        </p:nvSpPr>
        <p:spPr>
          <a:xfrm>
            <a:off x="1143000" y="2000250"/>
            <a:ext cx="7061200" cy="2995613"/>
          </a:xfrm>
        </p:spPr>
        <p:txBody>
          <a:bodyPr/>
          <a:lstStyle/>
          <a:p>
            <a:pPr eaLnBrk="1" hangingPunct="1">
              <a:spcAft>
                <a:spcPct val="20000"/>
              </a:spcAft>
            </a:pPr>
            <a:r>
              <a:rPr lang="zh-CN" altLang="en-US" smtClean="0">
                <a:latin typeface="宋体" panose="02010600030101010101" pitchFamily="2" charset="-122"/>
              </a:rPr>
              <a:t>“</a:t>
            </a:r>
            <a:r>
              <a:rPr lang="zh-CN" altLang="en-US" smtClean="0"/>
              <a:t>与</a:t>
            </a:r>
            <a:r>
              <a:rPr lang="zh-CN" altLang="en-US" smtClean="0">
                <a:latin typeface="宋体" panose="02010600030101010101" pitchFamily="2" charset="-122"/>
              </a:rPr>
              <a:t>”</a:t>
            </a:r>
            <a:r>
              <a:rPr lang="zh-CN" altLang="en-US" smtClean="0"/>
              <a:t>运算：</a:t>
            </a:r>
          </a:p>
          <a:p>
            <a:pPr lvl="1" eaLnBrk="1" hangingPunct="1">
              <a:spcAft>
                <a:spcPct val="20000"/>
              </a:spcAft>
            </a:pPr>
            <a:r>
              <a:rPr lang="zh-CN" altLang="en-US" smtClean="0"/>
              <a:t>任何数和</a:t>
            </a:r>
            <a:r>
              <a:rPr lang="zh-CN" altLang="en-US" smtClean="0">
                <a:latin typeface="Arial" panose="020B0604020202020204" pitchFamily="34" charset="0"/>
              </a:rPr>
              <a:t>“</a:t>
            </a:r>
            <a:r>
              <a:rPr lang="zh-CN" altLang="en-US" smtClean="0"/>
              <a:t>0</a:t>
            </a:r>
            <a:r>
              <a:rPr lang="zh-CN" altLang="en-US" smtClean="0">
                <a:latin typeface="Arial" panose="020B0604020202020204" pitchFamily="34" charset="0"/>
              </a:rPr>
              <a:t>”</a:t>
            </a:r>
            <a:r>
              <a:rPr lang="zh-CN" altLang="en-US" smtClean="0"/>
              <a:t>相</a:t>
            </a:r>
            <a:r>
              <a:rPr lang="zh-CN" altLang="en-US" smtClean="0">
                <a:latin typeface="Arial" panose="020B0604020202020204" pitchFamily="34" charset="0"/>
              </a:rPr>
              <a:t>“</a:t>
            </a:r>
            <a:r>
              <a:rPr lang="zh-CN" altLang="en-US" smtClean="0"/>
              <a:t>与</a:t>
            </a:r>
            <a:r>
              <a:rPr lang="zh-CN" altLang="en-US" smtClean="0">
                <a:latin typeface="Arial" panose="020B0604020202020204" pitchFamily="34" charset="0"/>
              </a:rPr>
              <a:t>”</a:t>
            </a:r>
            <a:r>
              <a:rPr lang="zh-CN" altLang="en-US" smtClean="0"/>
              <a:t>，结果为0。</a:t>
            </a:r>
          </a:p>
          <a:p>
            <a:pPr eaLnBrk="1" hangingPunct="1">
              <a:spcAft>
                <a:spcPct val="20000"/>
              </a:spcAft>
            </a:pPr>
            <a:r>
              <a:rPr lang="zh-CN" altLang="en-US" smtClean="0">
                <a:latin typeface="宋体" panose="02010600030101010101" pitchFamily="2" charset="-122"/>
              </a:rPr>
              <a:t>“</a:t>
            </a:r>
            <a:r>
              <a:rPr lang="zh-CN" altLang="en-US" smtClean="0"/>
              <a:t>或</a:t>
            </a:r>
            <a:r>
              <a:rPr lang="zh-CN" altLang="en-US" smtClean="0">
                <a:latin typeface="宋体" panose="02010600030101010101" pitchFamily="2" charset="-122"/>
              </a:rPr>
              <a:t>”</a:t>
            </a:r>
            <a:r>
              <a:rPr lang="zh-CN" altLang="en-US" smtClean="0"/>
              <a:t>运算：</a:t>
            </a:r>
          </a:p>
          <a:p>
            <a:pPr lvl="1" eaLnBrk="1" hangingPunct="1">
              <a:spcAft>
                <a:spcPct val="20000"/>
              </a:spcAft>
            </a:pPr>
            <a:r>
              <a:rPr lang="zh-CN" altLang="en-US" smtClean="0"/>
              <a:t>任何数和</a:t>
            </a:r>
            <a:r>
              <a:rPr lang="zh-CN" altLang="en-US" smtClean="0">
                <a:latin typeface="Arial" panose="020B0604020202020204" pitchFamily="34" charset="0"/>
              </a:rPr>
              <a:t>“</a:t>
            </a:r>
            <a:r>
              <a:rPr lang="zh-CN" altLang="en-US" smtClean="0"/>
              <a:t>1</a:t>
            </a:r>
            <a:r>
              <a:rPr lang="zh-CN" altLang="en-US" smtClean="0">
                <a:latin typeface="Arial" panose="020B0604020202020204" pitchFamily="34" charset="0"/>
              </a:rPr>
              <a:t>”</a:t>
            </a:r>
            <a:r>
              <a:rPr lang="zh-CN" altLang="en-US" smtClean="0"/>
              <a:t>相</a:t>
            </a:r>
            <a:r>
              <a:rPr lang="zh-CN" altLang="en-US" smtClean="0">
                <a:latin typeface="Arial" panose="020B0604020202020204" pitchFamily="34" charset="0"/>
              </a:rPr>
              <a:t>“</a:t>
            </a:r>
            <a:r>
              <a:rPr lang="zh-CN" altLang="en-US" smtClean="0"/>
              <a:t>或</a:t>
            </a:r>
            <a:r>
              <a:rPr lang="zh-CN" altLang="en-US" smtClean="0">
                <a:latin typeface="Arial" panose="020B0604020202020204" pitchFamily="34" charset="0"/>
              </a:rPr>
              <a:t>”</a:t>
            </a:r>
            <a:r>
              <a:rPr lang="zh-CN" altLang="en-US" smtClean="0"/>
              <a:t>，结果为1。</a:t>
            </a:r>
          </a:p>
        </p:txBody>
      </p:sp>
      <p:grpSp>
        <p:nvGrpSpPr>
          <p:cNvPr id="2" name="组合 21"/>
          <p:cNvGrpSpPr>
            <a:grpSpLocks/>
          </p:cNvGrpSpPr>
          <p:nvPr/>
        </p:nvGrpSpPr>
        <p:grpSpPr bwMode="auto">
          <a:xfrm>
            <a:off x="285750" y="4929188"/>
            <a:ext cx="1643063" cy="785812"/>
            <a:chOff x="1000100" y="4929198"/>
            <a:chExt cx="1643074" cy="785818"/>
          </a:xfrm>
        </p:grpSpPr>
        <p:sp>
          <p:nvSpPr>
            <p:cNvPr id="7" name="矩形 6"/>
            <p:cNvSpPr/>
            <p:nvPr/>
          </p:nvSpPr>
          <p:spPr bwMode="auto">
            <a:xfrm>
              <a:off x="1500166" y="4929198"/>
              <a:ext cx="642941" cy="785818"/>
            </a:xfrm>
            <a:prstGeom prst="rect">
              <a:avLst/>
            </a:prstGeom>
            <a:solidFill>
              <a:schemeClr val="accent1">
                <a:lumMod val="40000"/>
                <a:lumOff val="60000"/>
              </a:schemeClr>
            </a:solidFill>
            <a:ln w="12700" cap="sq" cmpd="sng" algn="ctr">
              <a:solidFill>
                <a:schemeClr val="tx1"/>
              </a:solidFill>
              <a:prstDash val="solid"/>
              <a:round/>
              <a:headEnd type="none" w="sm" len="sm"/>
              <a:tailEnd type="none" w="sm" len="sm"/>
            </a:ln>
            <a:effectLst/>
          </p:spPr>
          <p:txBody>
            <a:bodyPr/>
            <a:lstStyle/>
            <a:p>
              <a:pPr>
                <a:defRPr/>
              </a:pPr>
              <a:endParaRPr lang="zh-CN" altLang="en-US"/>
            </a:p>
          </p:txBody>
        </p:sp>
        <p:sp>
          <p:nvSpPr>
            <p:cNvPr id="55323" name="TextBox 7"/>
            <p:cNvSpPr txBox="1">
              <a:spLocks noChangeArrowheads="1"/>
            </p:cNvSpPr>
            <p:nvPr/>
          </p:nvSpPr>
          <p:spPr bwMode="auto">
            <a:xfrm>
              <a:off x="1571604" y="5072074"/>
              <a:ext cx="500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r>
                <a:rPr kumimoji="1" lang="en-US" altLang="zh-CN" sz="2400">
                  <a:latin typeface="Times New Roman" panose="02020603050405020304" pitchFamily="18" charset="0"/>
                </a:rPr>
                <a:t>&amp;</a:t>
              </a:r>
              <a:endParaRPr kumimoji="1" lang="zh-CN" altLang="en-US" sz="2400">
                <a:latin typeface="Times New Roman" panose="02020603050405020304" pitchFamily="18" charset="0"/>
              </a:endParaRPr>
            </a:p>
          </p:txBody>
        </p:sp>
        <p:cxnSp>
          <p:nvCxnSpPr>
            <p:cNvPr id="55324" name="直接连接符 9"/>
            <p:cNvCxnSpPr>
              <a:cxnSpLocks noChangeShapeType="1"/>
            </p:cNvCxnSpPr>
            <p:nvPr/>
          </p:nvCxnSpPr>
          <p:spPr bwMode="auto">
            <a:xfrm>
              <a:off x="1000100" y="514351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25" name="直接连接符 10"/>
            <p:cNvCxnSpPr>
              <a:cxnSpLocks noChangeShapeType="1"/>
            </p:cNvCxnSpPr>
            <p:nvPr/>
          </p:nvCxnSpPr>
          <p:spPr bwMode="auto">
            <a:xfrm>
              <a:off x="1000100" y="550070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26" name="直接连接符 11"/>
            <p:cNvCxnSpPr>
              <a:cxnSpLocks noChangeShapeType="1"/>
            </p:cNvCxnSpPr>
            <p:nvPr/>
          </p:nvCxnSpPr>
          <p:spPr bwMode="auto">
            <a:xfrm>
              <a:off x="2143108" y="5286388"/>
              <a:ext cx="500066" cy="1588"/>
            </a:xfrm>
            <a:prstGeom prst="line">
              <a:avLst/>
            </a:prstGeom>
            <a:noFill/>
            <a:ln w="22225" cap="sq" algn="ctr">
              <a:solidFill>
                <a:srgbClr val="FF9900"/>
              </a:solidFill>
              <a:round/>
              <a:headEnd type="none" w="sm" len="sm"/>
              <a:tailEnd type="triangle" w="lg" len="lg"/>
            </a:ln>
            <a:extLst>
              <a:ext uri="{909E8E84-426E-40DD-AFC4-6F175D3DCCD1}">
                <a14:hiddenFill xmlns:a14="http://schemas.microsoft.com/office/drawing/2010/main">
                  <a:noFill/>
                </a14:hiddenFill>
              </a:ext>
            </a:extLst>
          </p:spPr>
        </p:cxnSp>
      </p:grpSp>
      <p:grpSp>
        <p:nvGrpSpPr>
          <p:cNvPr id="3" name="组合 22"/>
          <p:cNvGrpSpPr>
            <a:grpSpLocks/>
          </p:cNvGrpSpPr>
          <p:nvPr/>
        </p:nvGrpSpPr>
        <p:grpSpPr bwMode="auto">
          <a:xfrm>
            <a:off x="2500313" y="4929188"/>
            <a:ext cx="1785937" cy="785812"/>
            <a:chOff x="3214678" y="4929198"/>
            <a:chExt cx="1785950" cy="785818"/>
          </a:xfrm>
        </p:grpSpPr>
        <p:sp>
          <p:nvSpPr>
            <p:cNvPr id="15" name="矩形 14"/>
            <p:cNvSpPr/>
            <p:nvPr/>
          </p:nvSpPr>
          <p:spPr bwMode="auto">
            <a:xfrm>
              <a:off x="3714744" y="4929198"/>
              <a:ext cx="642943" cy="785818"/>
            </a:xfrm>
            <a:prstGeom prst="rect">
              <a:avLst/>
            </a:prstGeom>
            <a:solidFill>
              <a:schemeClr val="accent1">
                <a:lumMod val="40000"/>
                <a:lumOff val="60000"/>
              </a:schemeClr>
            </a:solidFill>
            <a:ln w="12700" cap="sq" cmpd="sng" algn="ctr">
              <a:solidFill>
                <a:schemeClr val="tx1"/>
              </a:solidFill>
              <a:prstDash val="solid"/>
              <a:round/>
              <a:headEnd type="none" w="sm" len="sm"/>
              <a:tailEnd type="none" w="sm" len="sm"/>
            </a:ln>
            <a:effectLst/>
          </p:spPr>
          <p:txBody>
            <a:bodyPr/>
            <a:lstStyle/>
            <a:p>
              <a:pPr>
                <a:defRPr/>
              </a:pPr>
              <a:endParaRPr lang="zh-CN" altLang="en-US"/>
            </a:p>
          </p:txBody>
        </p:sp>
        <p:sp>
          <p:nvSpPr>
            <p:cNvPr id="55317" name="TextBox 15"/>
            <p:cNvSpPr txBox="1">
              <a:spLocks noChangeArrowheads="1"/>
            </p:cNvSpPr>
            <p:nvPr/>
          </p:nvSpPr>
          <p:spPr bwMode="auto">
            <a:xfrm>
              <a:off x="3786182" y="5072074"/>
              <a:ext cx="500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r>
                <a:rPr kumimoji="1" lang="en-US" altLang="zh-CN" sz="2400">
                  <a:latin typeface="Times New Roman" panose="02020603050405020304" pitchFamily="18" charset="0"/>
                </a:rPr>
                <a:t>&amp;</a:t>
              </a:r>
              <a:endParaRPr kumimoji="1" lang="zh-CN" altLang="en-US" sz="2400">
                <a:latin typeface="Times New Roman" panose="02020603050405020304" pitchFamily="18" charset="0"/>
              </a:endParaRPr>
            </a:p>
          </p:txBody>
        </p:sp>
        <p:cxnSp>
          <p:nvCxnSpPr>
            <p:cNvPr id="55318" name="直接连接符 16"/>
            <p:cNvCxnSpPr>
              <a:cxnSpLocks noChangeShapeType="1"/>
            </p:cNvCxnSpPr>
            <p:nvPr/>
          </p:nvCxnSpPr>
          <p:spPr bwMode="auto">
            <a:xfrm>
              <a:off x="3214678" y="514351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19" name="直接连接符 17"/>
            <p:cNvCxnSpPr>
              <a:cxnSpLocks noChangeShapeType="1"/>
            </p:cNvCxnSpPr>
            <p:nvPr/>
          </p:nvCxnSpPr>
          <p:spPr bwMode="auto">
            <a:xfrm>
              <a:off x="3214678" y="550070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20" name="直接连接符 18"/>
            <p:cNvCxnSpPr>
              <a:cxnSpLocks noChangeShapeType="1"/>
            </p:cNvCxnSpPr>
            <p:nvPr/>
          </p:nvCxnSpPr>
          <p:spPr bwMode="auto">
            <a:xfrm>
              <a:off x="4500562" y="5304722"/>
              <a:ext cx="500066" cy="1588"/>
            </a:xfrm>
            <a:prstGeom prst="line">
              <a:avLst/>
            </a:prstGeom>
            <a:noFill/>
            <a:ln w="22225" cap="sq" algn="ctr">
              <a:solidFill>
                <a:srgbClr val="FF9900"/>
              </a:solidFill>
              <a:round/>
              <a:headEnd type="none" w="sm" len="sm"/>
              <a:tailEnd type="triangle" w="lg" len="lg"/>
            </a:ln>
            <a:extLst>
              <a:ext uri="{909E8E84-426E-40DD-AFC4-6F175D3DCCD1}">
                <a14:hiddenFill xmlns:a14="http://schemas.microsoft.com/office/drawing/2010/main">
                  <a:noFill/>
                </a14:hiddenFill>
              </a:ext>
            </a:extLst>
          </p:spPr>
        </p:cxnSp>
        <p:sp>
          <p:nvSpPr>
            <p:cNvPr id="55321" name="椭圆 19"/>
            <p:cNvSpPr>
              <a:spLocks noChangeArrowheads="1"/>
            </p:cNvSpPr>
            <p:nvPr/>
          </p:nvSpPr>
          <p:spPr bwMode="auto">
            <a:xfrm>
              <a:off x="4357686" y="5214950"/>
              <a:ext cx="142876" cy="142876"/>
            </a:xfrm>
            <a:prstGeom prst="ellipse">
              <a:avLst/>
            </a:prstGeom>
            <a:solidFill>
              <a:schemeClr val="accent1"/>
            </a:solidFill>
            <a:ln w="12700" cap="sq" algn="ctr">
              <a:solidFill>
                <a:schemeClr val="tx1"/>
              </a:solidFill>
              <a:round/>
              <a:headEnd type="none" w="sm" len="sm"/>
              <a:tailEnd type="none" w="sm" len="sm"/>
            </a:ln>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grpSp>
      <p:grpSp>
        <p:nvGrpSpPr>
          <p:cNvPr id="4" name="组合 29"/>
          <p:cNvGrpSpPr>
            <a:grpSpLocks/>
          </p:cNvGrpSpPr>
          <p:nvPr/>
        </p:nvGrpSpPr>
        <p:grpSpPr bwMode="auto">
          <a:xfrm>
            <a:off x="4714875" y="4929188"/>
            <a:ext cx="1643063" cy="785812"/>
            <a:chOff x="5429256" y="4929198"/>
            <a:chExt cx="1643074" cy="785818"/>
          </a:xfrm>
        </p:grpSpPr>
        <p:sp>
          <p:nvSpPr>
            <p:cNvPr id="25" name="矩形 24"/>
            <p:cNvSpPr/>
            <p:nvPr/>
          </p:nvSpPr>
          <p:spPr bwMode="auto">
            <a:xfrm>
              <a:off x="5929322" y="4929198"/>
              <a:ext cx="642941" cy="785818"/>
            </a:xfrm>
            <a:prstGeom prst="rect">
              <a:avLst/>
            </a:prstGeom>
            <a:solidFill>
              <a:schemeClr val="accent1">
                <a:lumMod val="40000"/>
                <a:lumOff val="60000"/>
              </a:schemeClr>
            </a:solidFill>
            <a:ln w="12700" cap="sq" cmpd="sng" algn="ctr">
              <a:solidFill>
                <a:schemeClr val="tx1"/>
              </a:solidFill>
              <a:prstDash val="solid"/>
              <a:round/>
              <a:headEnd type="none" w="sm" len="sm"/>
              <a:tailEnd type="none" w="sm" len="sm"/>
            </a:ln>
            <a:effectLst/>
          </p:spPr>
          <p:txBody>
            <a:bodyPr/>
            <a:lstStyle/>
            <a:p>
              <a:pPr>
                <a:defRPr/>
              </a:pPr>
              <a:endParaRPr lang="zh-CN" altLang="en-US"/>
            </a:p>
          </p:txBody>
        </p:sp>
        <p:sp>
          <p:nvSpPr>
            <p:cNvPr id="55312" name="TextBox 25"/>
            <p:cNvSpPr txBox="1">
              <a:spLocks noChangeArrowheads="1"/>
            </p:cNvSpPr>
            <p:nvPr/>
          </p:nvSpPr>
          <p:spPr bwMode="auto">
            <a:xfrm>
              <a:off x="6000760" y="5100592"/>
              <a:ext cx="642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r>
                <a:rPr kumimoji="1" lang="en-US" altLang="zh-CN">
                  <a:latin typeface="宋体" panose="02010600030101010101" pitchFamily="2" charset="-122"/>
                </a:rPr>
                <a:t>≥1</a:t>
              </a:r>
              <a:endParaRPr kumimoji="1" lang="zh-CN" altLang="en-US" sz="2400">
                <a:latin typeface="Times New Roman" panose="02020603050405020304" pitchFamily="18" charset="0"/>
              </a:endParaRPr>
            </a:p>
          </p:txBody>
        </p:sp>
        <p:cxnSp>
          <p:nvCxnSpPr>
            <p:cNvPr id="55313" name="直接连接符 26"/>
            <p:cNvCxnSpPr>
              <a:cxnSpLocks noChangeShapeType="1"/>
            </p:cNvCxnSpPr>
            <p:nvPr/>
          </p:nvCxnSpPr>
          <p:spPr bwMode="auto">
            <a:xfrm>
              <a:off x="5429256" y="514351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14" name="直接连接符 27"/>
            <p:cNvCxnSpPr>
              <a:cxnSpLocks noChangeShapeType="1"/>
            </p:cNvCxnSpPr>
            <p:nvPr/>
          </p:nvCxnSpPr>
          <p:spPr bwMode="auto">
            <a:xfrm>
              <a:off x="5429256" y="550070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15" name="直接连接符 28"/>
            <p:cNvCxnSpPr>
              <a:cxnSpLocks noChangeShapeType="1"/>
            </p:cNvCxnSpPr>
            <p:nvPr/>
          </p:nvCxnSpPr>
          <p:spPr bwMode="auto">
            <a:xfrm>
              <a:off x="6572264" y="5286388"/>
              <a:ext cx="500066" cy="1588"/>
            </a:xfrm>
            <a:prstGeom prst="line">
              <a:avLst/>
            </a:prstGeom>
            <a:noFill/>
            <a:ln w="22225" cap="sq" algn="ctr">
              <a:solidFill>
                <a:srgbClr val="FF9900"/>
              </a:solidFill>
              <a:round/>
              <a:headEnd type="none" w="sm" len="sm"/>
              <a:tailEnd type="triangle" w="lg" len="lg"/>
            </a:ln>
            <a:extLst>
              <a:ext uri="{909E8E84-426E-40DD-AFC4-6F175D3DCCD1}">
                <a14:hiddenFill xmlns:a14="http://schemas.microsoft.com/office/drawing/2010/main">
                  <a:noFill/>
                </a14:hiddenFill>
              </a:ext>
            </a:extLst>
          </p:spPr>
        </p:cxnSp>
      </p:grpSp>
      <p:grpSp>
        <p:nvGrpSpPr>
          <p:cNvPr id="5" name="组合 37"/>
          <p:cNvGrpSpPr>
            <a:grpSpLocks/>
          </p:cNvGrpSpPr>
          <p:nvPr/>
        </p:nvGrpSpPr>
        <p:grpSpPr bwMode="auto">
          <a:xfrm>
            <a:off x="6858000" y="4929188"/>
            <a:ext cx="1785938" cy="785812"/>
            <a:chOff x="6858016" y="4929198"/>
            <a:chExt cx="1785950" cy="785818"/>
          </a:xfrm>
        </p:grpSpPr>
        <p:sp>
          <p:nvSpPr>
            <p:cNvPr id="32" name="矩形 31"/>
            <p:cNvSpPr/>
            <p:nvPr/>
          </p:nvSpPr>
          <p:spPr bwMode="auto">
            <a:xfrm>
              <a:off x="7358082" y="4929198"/>
              <a:ext cx="642941" cy="785818"/>
            </a:xfrm>
            <a:prstGeom prst="rect">
              <a:avLst/>
            </a:prstGeom>
            <a:solidFill>
              <a:schemeClr val="accent1">
                <a:lumMod val="40000"/>
                <a:lumOff val="60000"/>
              </a:schemeClr>
            </a:solidFill>
            <a:ln w="12700" cap="sq" cmpd="sng" algn="ctr">
              <a:solidFill>
                <a:schemeClr val="tx1"/>
              </a:solidFill>
              <a:prstDash val="solid"/>
              <a:round/>
              <a:headEnd type="none" w="sm" len="sm"/>
              <a:tailEnd type="none" w="sm" len="sm"/>
            </a:ln>
            <a:effectLst/>
          </p:spPr>
          <p:txBody>
            <a:bodyPr/>
            <a:lstStyle/>
            <a:p>
              <a:pPr>
                <a:defRPr/>
              </a:pPr>
              <a:endParaRPr lang="zh-CN" altLang="en-US"/>
            </a:p>
          </p:txBody>
        </p:sp>
        <p:sp>
          <p:nvSpPr>
            <p:cNvPr id="55306" name="TextBox 32"/>
            <p:cNvSpPr txBox="1">
              <a:spLocks noChangeArrowheads="1"/>
            </p:cNvSpPr>
            <p:nvPr/>
          </p:nvSpPr>
          <p:spPr bwMode="auto">
            <a:xfrm>
              <a:off x="7429520" y="5100592"/>
              <a:ext cx="642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r>
                <a:rPr kumimoji="1" lang="en-US" altLang="zh-CN">
                  <a:latin typeface="宋体" panose="02010600030101010101" pitchFamily="2" charset="-122"/>
                </a:rPr>
                <a:t>≥1</a:t>
              </a:r>
              <a:endParaRPr kumimoji="1" lang="zh-CN" altLang="en-US" sz="2400">
                <a:latin typeface="Times New Roman" panose="02020603050405020304" pitchFamily="18" charset="0"/>
              </a:endParaRPr>
            </a:p>
          </p:txBody>
        </p:sp>
        <p:cxnSp>
          <p:nvCxnSpPr>
            <p:cNvPr id="55307" name="直接连接符 33"/>
            <p:cNvCxnSpPr>
              <a:cxnSpLocks noChangeShapeType="1"/>
            </p:cNvCxnSpPr>
            <p:nvPr/>
          </p:nvCxnSpPr>
          <p:spPr bwMode="auto">
            <a:xfrm>
              <a:off x="6858016" y="514351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08" name="直接连接符 34"/>
            <p:cNvCxnSpPr>
              <a:cxnSpLocks noChangeShapeType="1"/>
            </p:cNvCxnSpPr>
            <p:nvPr/>
          </p:nvCxnSpPr>
          <p:spPr bwMode="auto">
            <a:xfrm>
              <a:off x="6858016" y="5500702"/>
              <a:ext cx="500066" cy="1588"/>
            </a:xfrm>
            <a:prstGeom prst="line">
              <a:avLst/>
            </a:prstGeom>
            <a:noFill/>
            <a:ln w="22225" cap="sq" algn="ctr">
              <a:solidFill>
                <a:srgbClr val="FF9900"/>
              </a:solidFill>
              <a:round/>
              <a:headEnd type="none" w="sm" len="sm"/>
              <a:tailEnd type="none" w="sm" len="sm"/>
            </a:ln>
            <a:extLst>
              <a:ext uri="{909E8E84-426E-40DD-AFC4-6F175D3DCCD1}">
                <a14:hiddenFill xmlns:a14="http://schemas.microsoft.com/office/drawing/2010/main">
                  <a:noFill/>
                </a14:hiddenFill>
              </a:ext>
            </a:extLst>
          </p:spPr>
        </p:cxnSp>
        <p:cxnSp>
          <p:nvCxnSpPr>
            <p:cNvPr id="55309" name="直接连接符 35"/>
            <p:cNvCxnSpPr>
              <a:cxnSpLocks noChangeShapeType="1"/>
            </p:cNvCxnSpPr>
            <p:nvPr/>
          </p:nvCxnSpPr>
          <p:spPr bwMode="auto">
            <a:xfrm>
              <a:off x="8143900" y="5299267"/>
              <a:ext cx="500066" cy="1588"/>
            </a:xfrm>
            <a:prstGeom prst="line">
              <a:avLst/>
            </a:prstGeom>
            <a:noFill/>
            <a:ln w="22225" cap="sq" algn="ctr">
              <a:solidFill>
                <a:srgbClr val="FF9900"/>
              </a:solidFill>
              <a:round/>
              <a:headEnd type="none" w="sm" len="sm"/>
              <a:tailEnd type="triangle" w="lg" len="lg"/>
            </a:ln>
            <a:extLst>
              <a:ext uri="{909E8E84-426E-40DD-AFC4-6F175D3DCCD1}">
                <a14:hiddenFill xmlns:a14="http://schemas.microsoft.com/office/drawing/2010/main">
                  <a:noFill/>
                </a14:hiddenFill>
              </a:ext>
            </a:extLst>
          </p:spPr>
        </p:cxnSp>
        <p:sp>
          <p:nvSpPr>
            <p:cNvPr id="55310" name="椭圆 36"/>
            <p:cNvSpPr>
              <a:spLocks noChangeArrowheads="1"/>
            </p:cNvSpPr>
            <p:nvPr/>
          </p:nvSpPr>
          <p:spPr bwMode="auto">
            <a:xfrm>
              <a:off x="8001024" y="5214950"/>
              <a:ext cx="142876" cy="142876"/>
            </a:xfrm>
            <a:prstGeom prst="ellipse">
              <a:avLst/>
            </a:prstGeom>
            <a:solidFill>
              <a:schemeClr val="accent1"/>
            </a:solidFill>
            <a:ln w="12700" cap="sq" algn="ctr">
              <a:solidFill>
                <a:schemeClr val="tx1"/>
              </a:solidFill>
              <a:round/>
              <a:headEnd type="none" w="sm" len="sm"/>
              <a:tailEnd type="none" w="sm" len="sm"/>
            </a:ln>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endParaRPr kumimoji="1" lang="zh-CN" altLang="en-US" sz="2400">
                <a:latin typeface="Times New Roman" panose="02020603050405020304" pitchFamily="18" charset="0"/>
              </a:endParaRPr>
            </a:p>
          </p:txBody>
        </p:sp>
      </p:grpSp>
    </p:spTree>
    <p:extLst>
      <p:ext uri="{BB962C8B-B14F-4D97-AF65-F5344CB8AC3E}">
        <p14:creationId xmlns:p14="http://schemas.microsoft.com/office/powerpoint/2010/main" val="144650505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wipe(left)">
                                      <p:cBhvr>
                                        <p:cTn id="7" dur="500"/>
                                        <p:tgtEl>
                                          <p:spTgt spid="706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0659">
                                            <p:txEl>
                                              <p:pRg st="1" end="1"/>
                                            </p:txEl>
                                          </p:spTgt>
                                        </p:tgtEl>
                                        <p:attrNameLst>
                                          <p:attrName>style.visibility</p:attrName>
                                        </p:attrNameLst>
                                      </p:cBhvr>
                                      <p:to>
                                        <p:strVal val="visible"/>
                                      </p:to>
                                    </p:set>
                                    <p:animEffect transition="in" filter="wipe(left)">
                                      <p:cBhvr>
                                        <p:cTn id="12" dur="500"/>
                                        <p:tgtEl>
                                          <p:spTgt spid="706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0659">
                                            <p:txEl>
                                              <p:pRg st="2" end="2"/>
                                            </p:txEl>
                                          </p:spTgt>
                                        </p:tgtEl>
                                        <p:attrNameLst>
                                          <p:attrName>style.visibility</p:attrName>
                                        </p:attrNameLst>
                                      </p:cBhvr>
                                      <p:to>
                                        <p:strVal val="visible"/>
                                      </p:to>
                                    </p:set>
                                    <p:animEffect transition="in" filter="wipe(left)">
                                      <p:cBhvr>
                                        <p:cTn id="17" dur="500"/>
                                        <p:tgtEl>
                                          <p:spTgt spid="70659">
                                            <p:txEl>
                                              <p:pRg st="2" end="2"/>
                                            </p:txEl>
                                          </p:spTgt>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70659">
                                            <p:txEl>
                                              <p:pRg st="3" end="3"/>
                                            </p:txEl>
                                          </p:spTgt>
                                        </p:tgtEl>
                                        <p:attrNameLst>
                                          <p:attrName>style.visibility</p:attrName>
                                        </p:attrNameLst>
                                      </p:cBhvr>
                                      <p:to>
                                        <p:strVal val="visible"/>
                                      </p:to>
                                    </p:set>
                                    <p:animEffect transition="in" filter="wipe(left)">
                                      <p:cBhvr>
                                        <p:cTn id="21" dur="500"/>
                                        <p:tgtEl>
                                          <p:spTgt spid="70659">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par>
                                <p:cTn id="27" presetID="2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ED181F91-F871-46D9-9C1E-D5F955CAB923}" type="slidenum">
              <a:rPr lang="zh-CN" altLang="en-US" sz="1400" smtClean="0">
                <a:latin typeface="Tahoma" panose="020B0604030504040204" pitchFamily="34" charset="0"/>
              </a:rPr>
              <a:pPr/>
              <a:t>136</a:t>
            </a:fld>
            <a:endParaRPr lang="en-US" altLang="zh-CN" sz="1400" smtClean="0">
              <a:latin typeface="Tahoma" panose="020B0604030504040204" pitchFamily="34" charset="0"/>
            </a:endParaRPr>
          </a:p>
        </p:txBody>
      </p:sp>
      <p:sp>
        <p:nvSpPr>
          <p:cNvPr id="57347" name="Rectangle 2"/>
          <p:cNvSpPr>
            <a:spLocks noGrp="1" noChangeArrowheads="1"/>
          </p:cNvSpPr>
          <p:nvPr>
            <p:ph type="title"/>
          </p:nvPr>
        </p:nvSpPr>
        <p:spPr/>
        <p:txBody>
          <a:bodyPr/>
          <a:lstStyle/>
          <a:p>
            <a:pPr eaLnBrk="1" hangingPunct="1"/>
            <a:r>
              <a:rPr lang="zh-CN" altLang="en-US" smtClean="0"/>
              <a:t>“非”、“异或”运算</a:t>
            </a:r>
          </a:p>
        </p:txBody>
      </p:sp>
      <p:sp>
        <p:nvSpPr>
          <p:cNvPr id="57348" name="Rectangle 3"/>
          <p:cNvSpPr>
            <a:spLocks noGrp="1" noChangeArrowheads="1"/>
          </p:cNvSpPr>
          <p:nvPr>
            <p:ph type="body" idx="1"/>
          </p:nvPr>
        </p:nvSpPr>
        <p:spPr>
          <a:xfrm>
            <a:off x="1212850" y="2112963"/>
            <a:ext cx="6096000" cy="3763962"/>
          </a:xfrm>
        </p:spPr>
        <p:txBody>
          <a:bodyPr/>
          <a:lstStyle/>
          <a:p>
            <a:pPr eaLnBrk="1" hangingPunct="1"/>
            <a:r>
              <a:rPr lang="zh-CN" altLang="en-US" smtClean="0">
                <a:latin typeface="宋体" panose="02010600030101010101" pitchFamily="2" charset="-122"/>
              </a:rPr>
              <a:t>“</a:t>
            </a:r>
            <a:r>
              <a:rPr lang="zh-CN" altLang="en-US" smtClean="0"/>
              <a:t>非</a:t>
            </a:r>
            <a:r>
              <a:rPr lang="zh-CN" altLang="en-US" smtClean="0">
                <a:latin typeface="宋体" panose="02010600030101010101" pitchFamily="2" charset="-122"/>
              </a:rPr>
              <a:t>”</a:t>
            </a:r>
            <a:r>
              <a:rPr lang="zh-CN" altLang="en-US" smtClean="0"/>
              <a:t>运算</a:t>
            </a:r>
          </a:p>
          <a:p>
            <a:pPr lvl="1" eaLnBrk="1" hangingPunct="1">
              <a:spcBef>
                <a:spcPct val="40000"/>
              </a:spcBef>
              <a:spcAft>
                <a:spcPct val="40000"/>
              </a:spcAft>
            </a:pPr>
            <a:r>
              <a:rPr lang="zh-CN" altLang="en-US" smtClean="0"/>
              <a:t>按位求反</a:t>
            </a:r>
          </a:p>
          <a:p>
            <a:pPr eaLnBrk="1" hangingPunct="1">
              <a:spcBef>
                <a:spcPct val="40000"/>
              </a:spcBef>
              <a:spcAft>
                <a:spcPct val="40000"/>
              </a:spcAft>
            </a:pPr>
            <a:r>
              <a:rPr lang="zh-CN" altLang="en-US" smtClean="0">
                <a:latin typeface="宋体" panose="02010600030101010101" pitchFamily="2" charset="-122"/>
              </a:rPr>
              <a:t>“</a:t>
            </a:r>
            <a:r>
              <a:rPr lang="zh-CN" altLang="en-US" smtClean="0"/>
              <a:t>异或</a:t>
            </a:r>
            <a:r>
              <a:rPr lang="zh-CN" altLang="en-US" smtClean="0">
                <a:latin typeface="宋体" panose="02010600030101010101" pitchFamily="2" charset="-122"/>
              </a:rPr>
              <a:t>”</a:t>
            </a:r>
            <a:r>
              <a:rPr lang="zh-CN" altLang="en-US" smtClean="0"/>
              <a:t>运算</a:t>
            </a:r>
          </a:p>
          <a:p>
            <a:pPr lvl="1" eaLnBrk="1" hangingPunct="1">
              <a:spcBef>
                <a:spcPct val="0"/>
              </a:spcBef>
              <a:spcAft>
                <a:spcPct val="40000"/>
              </a:spcAft>
            </a:pPr>
            <a:r>
              <a:rPr lang="zh-CN" altLang="en-US" smtClean="0"/>
              <a:t>相同则为0，相异则为1</a:t>
            </a:r>
          </a:p>
        </p:txBody>
      </p:sp>
    </p:spTree>
    <p:extLst>
      <p:ext uri="{BB962C8B-B14F-4D97-AF65-F5344CB8AC3E}">
        <p14:creationId xmlns:p14="http://schemas.microsoft.com/office/powerpoint/2010/main" val="219083148"/>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4E1DFF2-37AB-4F89-B2E8-18E0503704E1}" type="slidenum">
              <a:rPr lang="zh-CN" altLang="en-US" sz="1400" smtClean="0">
                <a:latin typeface="Tahoma" panose="020B0604030504040204" pitchFamily="34" charset="0"/>
              </a:rPr>
              <a:pPr/>
              <a:t>137</a:t>
            </a:fld>
            <a:endParaRPr lang="en-US" altLang="zh-CN" sz="1400" smtClean="0">
              <a:latin typeface="Tahoma" panose="020B0604030504040204" pitchFamily="34" charset="0"/>
            </a:endParaRPr>
          </a:p>
        </p:txBody>
      </p:sp>
      <p:sp>
        <p:nvSpPr>
          <p:cNvPr id="59395" name="Rectangle 2"/>
          <p:cNvSpPr>
            <a:spLocks noGrp="1" noChangeArrowheads="1"/>
          </p:cNvSpPr>
          <p:nvPr>
            <p:ph type="title"/>
          </p:nvPr>
        </p:nvSpPr>
        <p:spPr/>
        <p:txBody>
          <a:bodyPr/>
          <a:lstStyle/>
          <a:p>
            <a:pPr eaLnBrk="1" hangingPunct="1"/>
            <a:r>
              <a:rPr lang="zh-CN" altLang="en-US" smtClean="0"/>
              <a:t>计算机中符号数的表示</a:t>
            </a:r>
          </a:p>
        </p:txBody>
      </p:sp>
      <p:sp>
        <p:nvSpPr>
          <p:cNvPr id="59396" name="Rectangle 3"/>
          <p:cNvSpPr>
            <a:spLocks noGrp="1" noChangeArrowheads="1"/>
          </p:cNvSpPr>
          <p:nvPr>
            <p:ph type="body" idx="1"/>
          </p:nvPr>
        </p:nvSpPr>
        <p:spPr>
          <a:xfrm>
            <a:off x="1192213" y="2060575"/>
            <a:ext cx="5611812" cy="2016125"/>
          </a:xfrm>
        </p:spPr>
        <p:txBody>
          <a:bodyPr/>
          <a:lstStyle/>
          <a:p>
            <a:pPr eaLnBrk="1" hangingPunct="1">
              <a:lnSpc>
                <a:spcPct val="115000"/>
              </a:lnSpc>
              <a:spcBef>
                <a:spcPct val="80000"/>
              </a:spcBef>
            </a:pPr>
            <a:r>
              <a:rPr lang="zh-CN" altLang="en-US" smtClean="0"/>
              <a:t>机器数</a:t>
            </a:r>
          </a:p>
          <a:p>
            <a:pPr lvl="1" eaLnBrk="1" hangingPunct="1">
              <a:spcBef>
                <a:spcPct val="15000"/>
              </a:spcBef>
            </a:pPr>
            <a:r>
              <a:rPr lang="zh-CN" altLang="en-US" smtClean="0"/>
              <a:t>计算机中的数据</a:t>
            </a:r>
          </a:p>
          <a:p>
            <a:pPr lvl="1" eaLnBrk="1" hangingPunct="1">
              <a:spcBef>
                <a:spcPct val="15000"/>
              </a:spcBef>
            </a:pPr>
            <a:r>
              <a:rPr lang="zh-CN" altLang="en-US" smtClean="0"/>
              <a:t>构成：</a:t>
            </a:r>
          </a:p>
          <a:p>
            <a:pPr lvl="2" eaLnBrk="1" hangingPunct="1">
              <a:spcBef>
                <a:spcPct val="15000"/>
              </a:spcBef>
            </a:pPr>
            <a:r>
              <a:rPr lang="zh-CN" altLang="en-US" smtClean="0"/>
              <a:t>符号位 + 真值                      </a:t>
            </a:r>
          </a:p>
        </p:txBody>
      </p:sp>
      <p:sp>
        <p:nvSpPr>
          <p:cNvPr id="43013" name="Line 5"/>
          <p:cNvSpPr>
            <a:spLocks noChangeShapeType="1"/>
          </p:cNvSpPr>
          <p:nvPr/>
        </p:nvSpPr>
        <p:spPr bwMode="auto">
          <a:xfrm>
            <a:off x="3706813" y="4806950"/>
            <a:ext cx="838200" cy="0"/>
          </a:xfrm>
          <a:prstGeom prst="line">
            <a:avLst/>
          </a:prstGeom>
          <a:noFill/>
          <a:ln w="22225"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4" name="Line 6"/>
          <p:cNvSpPr>
            <a:spLocks noChangeShapeType="1"/>
          </p:cNvSpPr>
          <p:nvPr/>
        </p:nvSpPr>
        <p:spPr bwMode="auto">
          <a:xfrm>
            <a:off x="3732213" y="5326063"/>
            <a:ext cx="838200" cy="0"/>
          </a:xfrm>
          <a:prstGeom prst="line">
            <a:avLst/>
          </a:prstGeom>
          <a:noFill/>
          <a:ln w="22225"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5" name="Text Box 7"/>
          <p:cNvSpPr txBox="1">
            <a:spLocks noChangeArrowheads="1"/>
          </p:cNvSpPr>
          <p:nvPr/>
        </p:nvSpPr>
        <p:spPr bwMode="auto">
          <a:xfrm>
            <a:off x="2843213" y="4475163"/>
            <a:ext cx="36004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nSpc>
                <a:spcPct val="115000"/>
              </a:lnSpc>
              <a:spcBef>
                <a:spcPct val="5000"/>
              </a:spcBef>
              <a:spcAft>
                <a:spcPct val="5000"/>
              </a:spcAft>
            </a:pPr>
            <a:r>
              <a:rPr kumimoji="1" lang="zh-CN" altLang="en-US" sz="2800" b="1">
                <a:latin typeface="Times New Roman" panose="02020603050405020304" pitchFamily="18" charset="0"/>
              </a:rPr>
              <a:t>“0”         表示正</a:t>
            </a:r>
          </a:p>
          <a:p>
            <a:pPr>
              <a:lnSpc>
                <a:spcPct val="115000"/>
              </a:lnSpc>
              <a:spcBef>
                <a:spcPct val="5000"/>
              </a:spcBef>
              <a:spcAft>
                <a:spcPct val="5000"/>
              </a:spcAft>
            </a:pPr>
            <a:r>
              <a:rPr kumimoji="1" lang="zh-CN" altLang="en-US" sz="2800" b="1">
                <a:latin typeface="Times New Roman" panose="02020603050405020304" pitchFamily="18" charset="0"/>
              </a:rPr>
              <a:t>“1”         表示负</a:t>
            </a:r>
            <a:endParaRPr kumimoji="1" lang="zh-CN" altLang="en-US" sz="2800">
              <a:latin typeface="Times New Roman" panose="02020603050405020304" pitchFamily="18" charset="0"/>
            </a:endParaRPr>
          </a:p>
        </p:txBody>
      </p:sp>
    </p:spTree>
    <p:extLst>
      <p:ext uri="{BB962C8B-B14F-4D97-AF65-F5344CB8AC3E}">
        <p14:creationId xmlns:p14="http://schemas.microsoft.com/office/powerpoint/2010/main" val="27122541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additive="base">
                                        <p:cTn id="7" dur="500" fill="hold"/>
                                        <p:tgtEl>
                                          <p:spTgt spid="43013"/>
                                        </p:tgtEl>
                                        <p:attrNameLst>
                                          <p:attrName>ppt_x</p:attrName>
                                        </p:attrNameLst>
                                      </p:cBhvr>
                                      <p:tavLst>
                                        <p:tav tm="0">
                                          <p:val>
                                            <p:strVal val="#ppt_x"/>
                                          </p:val>
                                        </p:tav>
                                        <p:tav tm="100000">
                                          <p:val>
                                            <p:strVal val="#ppt_x"/>
                                          </p:val>
                                        </p:tav>
                                      </p:tavLst>
                                    </p:anim>
                                    <p:anim calcmode="lin" valueType="num">
                                      <p:cBhvr additive="base">
                                        <p:cTn id="8" dur="500" fill="hold"/>
                                        <p:tgtEl>
                                          <p:spTgt spid="430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4"/>
                                        </p:tgtEl>
                                        <p:attrNameLst>
                                          <p:attrName>style.visibility</p:attrName>
                                        </p:attrNameLst>
                                      </p:cBhvr>
                                      <p:to>
                                        <p:strVal val="visible"/>
                                      </p:to>
                                    </p:set>
                                    <p:anim calcmode="lin" valueType="num">
                                      <p:cBhvr additive="base">
                                        <p:cTn id="11" dur="500" fill="hold"/>
                                        <p:tgtEl>
                                          <p:spTgt spid="43014"/>
                                        </p:tgtEl>
                                        <p:attrNameLst>
                                          <p:attrName>ppt_x</p:attrName>
                                        </p:attrNameLst>
                                      </p:cBhvr>
                                      <p:tavLst>
                                        <p:tav tm="0">
                                          <p:val>
                                            <p:strVal val="#ppt_x"/>
                                          </p:val>
                                        </p:tav>
                                        <p:tav tm="100000">
                                          <p:val>
                                            <p:strVal val="#ppt_x"/>
                                          </p:val>
                                        </p:tav>
                                      </p:tavLst>
                                    </p:anim>
                                    <p:anim calcmode="lin" valueType="num">
                                      <p:cBhvr additive="base">
                                        <p:cTn id="12" dur="500" fill="hold"/>
                                        <p:tgtEl>
                                          <p:spTgt spid="430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015"/>
                                        </p:tgtEl>
                                        <p:attrNameLst>
                                          <p:attrName>style.visibility</p:attrName>
                                        </p:attrNameLst>
                                      </p:cBhvr>
                                      <p:to>
                                        <p:strVal val="visible"/>
                                      </p:to>
                                    </p:set>
                                    <p:anim calcmode="lin" valueType="num">
                                      <p:cBhvr additive="base">
                                        <p:cTn id="15" dur="500" fill="hold"/>
                                        <p:tgtEl>
                                          <p:spTgt spid="43015"/>
                                        </p:tgtEl>
                                        <p:attrNameLst>
                                          <p:attrName>ppt_x</p:attrName>
                                        </p:attrNameLst>
                                      </p:cBhvr>
                                      <p:tavLst>
                                        <p:tav tm="0">
                                          <p:val>
                                            <p:strVal val="#ppt_x"/>
                                          </p:val>
                                        </p:tav>
                                        <p:tav tm="100000">
                                          <p:val>
                                            <p:strVal val="#ppt_x"/>
                                          </p:val>
                                        </p:tav>
                                      </p:tavLst>
                                    </p:anim>
                                    <p:anim calcmode="lin" valueType="num">
                                      <p:cBhvr additive="base">
                                        <p:cTn id="16"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E0D3FB6E-8C55-45BC-A0B3-A54A245110D9}" type="slidenum">
              <a:rPr lang="zh-CN" altLang="en-US" sz="1400" smtClean="0">
                <a:latin typeface="Tahoma" panose="020B0604030504040204" pitchFamily="34" charset="0"/>
              </a:rPr>
              <a:pPr/>
              <a:t>138</a:t>
            </a:fld>
            <a:endParaRPr lang="en-US" altLang="zh-CN" sz="1400" smtClean="0">
              <a:latin typeface="Tahoma" panose="020B0604030504040204" pitchFamily="34" charset="0"/>
            </a:endParaRPr>
          </a:p>
        </p:txBody>
      </p:sp>
      <p:sp>
        <p:nvSpPr>
          <p:cNvPr id="61443" name="Rectangle 2"/>
          <p:cNvSpPr>
            <a:spLocks noGrp="1" noChangeArrowheads="1"/>
          </p:cNvSpPr>
          <p:nvPr>
            <p:ph type="title"/>
          </p:nvPr>
        </p:nvSpPr>
        <p:spPr/>
        <p:txBody>
          <a:bodyPr/>
          <a:lstStyle/>
          <a:p>
            <a:pPr eaLnBrk="1" hangingPunct="1"/>
            <a:r>
              <a:rPr lang="zh-CN" altLang="en-US" smtClean="0"/>
              <a:t>[例]</a:t>
            </a:r>
            <a:endParaRPr lang="zh-CN" altLang="en-US" sz="6000" smtClean="0"/>
          </a:p>
        </p:txBody>
      </p:sp>
      <p:sp>
        <p:nvSpPr>
          <p:cNvPr id="61444" name="Rectangle 3"/>
          <p:cNvSpPr>
            <a:spLocks noGrp="1" noChangeArrowheads="1"/>
          </p:cNvSpPr>
          <p:nvPr>
            <p:ph type="body" idx="1"/>
          </p:nvPr>
        </p:nvSpPr>
        <p:spPr>
          <a:xfrm>
            <a:off x="838200" y="1981200"/>
            <a:ext cx="7772400" cy="1808163"/>
          </a:xfrm>
        </p:spPr>
        <p:txBody>
          <a:bodyPr/>
          <a:lstStyle/>
          <a:p>
            <a:pPr eaLnBrk="1" hangingPunct="1">
              <a:buFont typeface="Wingdings" panose="05000000000000000000" pitchFamily="2" charset="2"/>
              <a:buNone/>
            </a:pPr>
            <a:r>
              <a:rPr lang="zh-CN" altLang="en-US" smtClean="0">
                <a:solidFill>
                  <a:srgbClr val="FFFF00"/>
                </a:solidFill>
              </a:rPr>
              <a:t>    </a:t>
            </a:r>
            <a:r>
              <a:rPr lang="zh-CN" altLang="en-US" smtClean="0"/>
              <a:t>+52 = +0110100 = </a:t>
            </a:r>
            <a:r>
              <a:rPr lang="zh-CN" altLang="en-US" u="sng" smtClean="0"/>
              <a:t>0</a:t>
            </a:r>
            <a:r>
              <a:rPr lang="zh-CN" altLang="en-US" smtClean="0"/>
              <a:t>  </a:t>
            </a:r>
            <a:r>
              <a:rPr lang="zh-CN" altLang="en-US" u="sng" smtClean="0"/>
              <a:t>0110100</a:t>
            </a:r>
            <a:endParaRPr lang="zh-CN" altLang="en-US" smtClean="0"/>
          </a:p>
          <a:p>
            <a:pPr eaLnBrk="1" hangingPunct="1">
              <a:buFont typeface="Wingdings" panose="05000000000000000000" pitchFamily="2" charset="2"/>
              <a:buNone/>
            </a:pPr>
            <a:r>
              <a:rPr lang="zh-CN" altLang="en-US" smtClean="0"/>
              <a:t>                               </a:t>
            </a:r>
          </a:p>
          <a:p>
            <a:pPr eaLnBrk="1" hangingPunct="1">
              <a:buFont typeface="Wingdings" panose="05000000000000000000" pitchFamily="2" charset="2"/>
              <a:buNone/>
            </a:pPr>
            <a:r>
              <a:rPr lang="zh-CN" altLang="en-US" smtClean="0"/>
              <a:t>                                </a:t>
            </a:r>
            <a:endParaRPr lang="en-US" altLang="zh-CN" smtClean="0"/>
          </a:p>
          <a:p>
            <a:pPr eaLnBrk="1" hangingPunct="1">
              <a:buFont typeface="Wingdings" panose="05000000000000000000" pitchFamily="2" charset="2"/>
              <a:buNone/>
            </a:pPr>
            <a:r>
              <a:rPr lang="zh-CN" altLang="en-US" smtClean="0"/>
              <a:t>                  符号位   真值</a:t>
            </a:r>
          </a:p>
        </p:txBody>
      </p:sp>
      <p:sp>
        <p:nvSpPr>
          <p:cNvPr id="61445" name="Line 5"/>
          <p:cNvSpPr>
            <a:spLocks noChangeShapeType="1"/>
          </p:cNvSpPr>
          <p:nvPr/>
        </p:nvSpPr>
        <p:spPr bwMode="auto">
          <a:xfrm flipV="1">
            <a:off x="3492500" y="2457450"/>
            <a:ext cx="134938" cy="649288"/>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38" name="Line 6"/>
          <p:cNvSpPr>
            <a:spLocks noChangeShapeType="1"/>
          </p:cNvSpPr>
          <p:nvPr/>
        </p:nvSpPr>
        <p:spPr bwMode="auto">
          <a:xfrm flipV="1">
            <a:off x="4140200" y="4745038"/>
            <a:ext cx="144463" cy="503237"/>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47" name="Line 7"/>
          <p:cNvSpPr>
            <a:spLocks noChangeShapeType="1"/>
          </p:cNvSpPr>
          <p:nvPr/>
        </p:nvSpPr>
        <p:spPr bwMode="auto">
          <a:xfrm flipH="1" flipV="1">
            <a:off x="4575175" y="2457450"/>
            <a:ext cx="0" cy="649288"/>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0" name="Line 8"/>
          <p:cNvSpPr>
            <a:spLocks noChangeShapeType="1"/>
          </p:cNvSpPr>
          <p:nvPr/>
        </p:nvSpPr>
        <p:spPr bwMode="auto">
          <a:xfrm flipH="1" flipV="1">
            <a:off x="5537200" y="4773613"/>
            <a:ext cx="142875" cy="538162"/>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1" name="Text Box 9"/>
          <p:cNvSpPr txBox="1">
            <a:spLocks noChangeArrowheads="1"/>
          </p:cNvSpPr>
          <p:nvPr/>
        </p:nvSpPr>
        <p:spPr bwMode="auto">
          <a:xfrm>
            <a:off x="1258888" y="4240213"/>
            <a:ext cx="554513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r>
              <a:rPr kumimoji="1" lang="zh-CN" altLang="en-US" sz="2800" b="1">
                <a:latin typeface="Arial" panose="020B0604020202020204" pitchFamily="34" charset="0"/>
              </a:rPr>
              <a:t>-52 = -0110100 = </a:t>
            </a:r>
            <a:r>
              <a:rPr kumimoji="1" lang="zh-CN" altLang="en-US" sz="2800" b="1" u="sng">
                <a:latin typeface="Arial" panose="020B0604020202020204" pitchFamily="34" charset="0"/>
              </a:rPr>
              <a:t>1</a:t>
            </a:r>
            <a:r>
              <a:rPr kumimoji="1" lang="zh-CN" altLang="en-US" sz="2800" b="1">
                <a:latin typeface="Arial" panose="020B0604020202020204" pitchFamily="34" charset="0"/>
              </a:rPr>
              <a:t>   </a:t>
            </a:r>
            <a:r>
              <a:rPr kumimoji="1" lang="zh-CN" altLang="en-US" sz="2800" b="1" u="sng">
                <a:latin typeface="Arial" panose="020B0604020202020204" pitchFamily="34" charset="0"/>
              </a:rPr>
              <a:t>0110100</a:t>
            </a:r>
          </a:p>
          <a:p>
            <a:endParaRPr kumimoji="1" lang="zh-CN" altLang="en-US" sz="2800" b="1" u="sng">
              <a:latin typeface="Arial" panose="020B0604020202020204" pitchFamily="34" charset="0"/>
            </a:endParaRPr>
          </a:p>
          <a:p>
            <a:pPr>
              <a:spcBef>
                <a:spcPct val="45000"/>
              </a:spcBef>
            </a:pPr>
            <a:r>
              <a:rPr kumimoji="1" lang="zh-CN" altLang="en-US" sz="2800" b="1">
                <a:latin typeface="Times New Roman" panose="02020603050405020304" pitchFamily="18" charset="0"/>
              </a:rPr>
              <a:t>                           符号位    真值</a:t>
            </a:r>
            <a:endParaRPr kumimoji="1" lang="zh-CN" altLang="en-US" sz="2800">
              <a:latin typeface="Times New Roman" panose="02020603050405020304" pitchFamily="18" charset="0"/>
            </a:endParaRPr>
          </a:p>
        </p:txBody>
      </p:sp>
    </p:spTree>
    <p:extLst>
      <p:ext uri="{BB962C8B-B14F-4D97-AF65-F5344CB8AC3E}">
        <p14:creationId xmlns:p14="http://schemas.microsoft.com/office/powerpoint/2010/main" val="31887822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additive="base">
                                        <p:cTn id="7" dur="500" fill="hold"/>
                                        <p:tgtEl>
                                          <p:spTgt spid="44038"/>
                                        </p:tgtEl>
                                        <p:attrNameLst>
                                          <p:attrName>ppt_x</p:attrName>
                                        </p:attrNameLst>
                                      </p:cBhvr>
                                      <p:tavLst>
                                        <p:tav tm="0">
                                          <p:val>
                                            <p:strVal val="#ppt_x"/>
                                          </p:val>
                                        </p:tav>
                                        <p:tav tm="100000">
                                          <p:val>
                                            <p:strVal val="#ppt_x"/>
                                          </p:val>
                                        </p:tav>
                                      </p:tavLst>
                                    </p:anim>
                                    <p:anim calcmode="lin" valueType="num">
                                      <p:cBhvr additive="base">
                                        <p:cTn id="8" dur="500" fill="hold"/>
                                        <p:tgtEl>
                                          <p:spTgt spid="440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040"/>
                                        </p:tgtEl>
                                        <p:attrNameLst>
                                          <p:attrName>style.visibility</p:attrName>
                                        </p:attrNameLst>
                                      </p:cBhvr>
                                      <p:to>
                                        <p:strVal val="visible"/>
                                      </p:to>
                                    </p:set>
                                    <p:anim calcmode="lin" valueType="num">
                                      <p:cBhvr additive="base">
                                        <p:cTn id="11" dur="500" fill="hold"/>
                                        <p:tgtEl>
                                          <p:spTgt spid="44040"/>
                                        </p:tgtEl>
                                        <p:attrNameLst>
                                          <p:attrName>ppt_x</p:attrName>
                                        </p:attrNameLst>
                                      </p:cBhvr>
                                      <p:tavLst>
                                        <p:tav tm="0">
                                          <p:val>
                                            <p:strVal val="#ppt_x"/>
                                          </p:val>
                                        </p:tav>
                                        <p:tav tm="100000">
                                          <p:val>
                                            <p:strVal val="#ppt_x"/>
                                          </p:val>
                                        </p:tav>
                                      </p:tavLst>
                                    </p:anim>
                                    <p:anim calcmode="lin" valueType="num">
                                      <p:cBhvr additive="base">
                                        <p:cTn id="12" dur="500" fill="hold"/>
                                        <p:tgtEl>
                                          <p:spTgt spid="440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041"/>
                                        </p:tgtEl>
                                        <p:attrNameLst>
                                          <p:attrName>style.visibility</p:attrName>
                                        </p:attrNameLst>
                                      </p:cBhvr>
                                      <p:to>
                                        <p:strVal val="visible"/>
                                      </p:to>
                                    </p:set>
                                    <p:anim calcmode="lin" valueType="num">
                                      <p:cBhvr additive="base">
                                        <p:cTn id="15" dur="500" fill="hold"/>
                                        <p:tgtEl>
                                          <p:spTgt spid="44041"/>
                                        </p:tgtEl>
                                        <p:attrNameLst>
                                          <p:attrName>ppt_x</p:attrName>
                                        </p:attrNameLst>
                                      </p:cBhvr>
                                      <p:tavLst>
                                        <p:tav tm="0">
                                          <p:val>
                                            <p:strVal val="#ppt_x"/>
                                          </p:val>
                                        </p:tav>
                                        <p:tav tm="100000">
                                          <p:val>
                                            <p:strVal val="#ppt_x"/>
                                          </p:val>
                                        </p:tav>
                                      </p:tavLst>
                                    </p:anim>
                                    <p:anim calcmode="lin" valueType="num">
                                      <p:cBhvr additive="base">
                                        <p:cTn id="16" dur="500" fill="hold"/>
                                        <p:tgtEl>
                                          <p:spTgt spid="44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1"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98EB71C-AFC0-44D0-8EAD-6F1086178A44}" type="slidenum">
              <a:rPr lang="zh-CN" altLang="en-US" sz="1400" smtClean="0">
                <a:latin typeface="Tahoma" panose="020B0604030504040204" pitchFamily="34" charset="0"/>
              </a:rPr>
              <a:pPr/>
              <a:t>139</a:t>
            </a:fld>
            <a:endParaRPr lang="en-US" altLang="zh-CN" sz="1400" smtClean="0">
              <a:latin typeface="Tahoma" panose="020B0604030504040204" pitchFamily="34" charset="0"/>
            </a:endParaRPr>
          </a:p>
        </p:txBody>
      </p:sp>
      <p:sp>
        <p:nvSpPr>
          <p:cNvPr id="63491" name="Rectangle 2"/>
          <p:cNvSpPr>
            <a:spLocks noGrp="1" noChangeArrowheads="1"/>
          </p:cNvSpPr>
          <p:nvPr>
            <p:ph type="title"/>
          </p:nvPr>
        </p:nvSpPr>
        <p:spPr/>
        <p:txBody>
          <a:bodyPr/>
          <a:lstStyle/>
          <a:p>
            <a:pPr eaLnBrk="1" hangingPunct="1"/>
            <a:r>
              <a:rPr lang="en-US" altLang="zh-CN" sz="4000" smtClean="0"/>
              <a:t>1.</a:t>
            </a:r>
            <a:r>
              <a:rPr lang="en-US" altLang="zh-CN" smtClean="0"/>
              <a:t> </a:t>
            </a:r>
            <a:r>
              <a:rPr lang="zh-CN" altLang="en-US" smtClean="0"/>
              <a:t>符号数的表示</a:t>
            </a:r>
          </a:p>
        </p:txBody>
      </p:sp>
      <p:sp>
        <p:nvSpPr>
          <p:cNvPr id="63492" name="Rectangle 3"/>
          <p:cNvSpPr>
            <a:spLocks noGrp="1" noChangeArrowheads="1"/>
          </p:cNvSpPr>
          <p:nvPr>
            <p:ph type="body" idx="1"/>
          </p:nvPr>
        </p:nvSpPr>
        <p:spPr>
          <a:xfrm>
            <a:off x="1547813" y="2133600"/>
            <a:ext cx="6119812" cy="2700338"/>
          </a:xfrm>
        </p:spPr>
        <p:txBody>
          <a:bodyPr/>
          <a:lstStyle/>
          <a:p>
            <a:pPr eaLnBrk="1" hangingPunct="1"/>
            <a:r>
              <a:rPr lang="zh-CN" altLang="en-US" sz="2800" smtClean="0"/>
              <a:t>机器数的表示方法：</a:t>
            </a:r>
          </a:p>
          <a:p>
            <a:pPr lvl="1" eaLnBrk="1" hangingPunct="1"/>
            <a:r>
              <a:rPr lang="zh-CN" altLang="en-US" sz="2800" smtClean="0"/>
              <a:t>原码</a:t>
            </a:r>
          </a:p>
          <a:p>
            <a:pPr lvl="1" eaLnBrk="1" hangingPunct="1"/>
            <a:r>
              <a:rPr lang="zh-CN" altLang="en-US" sz="2800" smtClean="0"/>
              <a:t>反码</a:t>
            </a:r>
          </a:p>
          <a:p>
            <a:pPr lvl="1" eaLnBrk="1" hangingPunct="1"/>
            <a:r>
              <a:rPr lang="zh-CN" altLang="en-US" sz="2800" smtClean="0"/>
              <a:t>补码</a:t>
            </a:r>
          </a:p>
          <a:p>
            <a:pPr eaLnBrk="1" hangingPunct="1">
              <a:buFont typeface="Wingdings" panose="05000000000000000000" pitchFamily="2" charset="2"/>
              <a:buNone/>
            </a:pPr>
            <a:endParaRPr lang="zh-CN" altLang="en-US" smtClean="0"/>
          </a:p>
        </p:txBody>
      </p:sp>
    </p:spTree>
    <p:extLst>
      <p:ext uri="{BB962C8B-B14F-4D97-AF65-F5344CB8AC3E}">
        <p14:creationId xmlns:p14="http://schemas.microsoft.com/office/powerpoint/2010/main" val="223354903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4355" y="1222375"/>
            <a:ext cx="8006715" cy="4703445"/>
          </a:xfrm>
        </p:spPr>
        <p:txBody>
          <a:bodyPr/>
          <a:lstStyle/>
          <a:p>
            <a:pPr>
              <a:lnSpc>
                <a:spcPct val="150000"/>
              </a:lnSpc>
            </a:pPr>
            <a:r>
              <a:rPr lang="zh-CN" altLang="en-US" sz="2400" dirty="0"/>
              <a:t>强烈推荐之一： </a:t>
            </a:r>
            <a:r>
              <a:rPr lang="zh-CN" altLang="en-US" sz="2400" dirty="0" smtClean="0"/>
              <a:t>单片机教程网：</a:t>
            </a:r>
            <a:r>
              <a:rPr lang="en-AU" altLang="zh-CN" sz="2400" dirty="0" err="1" smtClean="0"/>
              <a:t>www.51hei.com</a:t>
            </a:r>
            <a:endParaRPr lang="en-AU" altLang="zh-CN" sz="2400" dirty="0" smtClean="0"/>
          </a:p>
          <a:p>
            <a:pPr marL="0" indent="0">
              <a:lnSpc>
                <a:spcPct val="150000"/>
              </a:lnSpc>
              <a:buNone/>
            </a:pPr>
            <a:r>
              <a:rPr lang="zh-CN" altLang="en-US" sz="2000" dirty="0" smtClean="0"/>
              <a:t>（这是一个非常不错的网站，从廉价的编程器，到KILE的汉化版，再到种类齐全的免费学习和应用软件和资料）</a:t>
            </a:r>
          </a:p>
          <a:p>
            <a:pPr>
              <a:lnSpc>
                <a:spcPct val="150000"/>
              </a:lnSpc>
            </a:pPr>
            <a:r>
              <a:rPr lang="zh-CN" altLang="en-US" sz="2400" dirty="0" smtClean="0"/>
              <a:t>强烈</a:t>
            </a:r>
            <a:r>
              <a:rPr lang="zh-CN" altLang="en-US" sz="2400" dirty="0"/>
              <a:t>推荐之二： 单片机爱好者</a:t>
            </a:r>
            <a:r>
              <a:rPr lang="zh-CN" altLang="en-US" sz="2400" dirty="0" smtClean="0"/>
              <a:t>：www</a:t>
            </a:r>
            <a:r>
              <a:rPr lang="zh-CN" altLang="en-US" sz="2400" dirty="0"/>
              <a:t>.mcufan.com</a:t>
            </a:r>
          </a:p>
          <a:p>
            <a:pPr>
              <a:lnSpc>
                <a:spcPct val="150000"/>
              </a:lnSpc>
            </a:pPr>
            <a:r>
              <a:rPr lang="zh-CN" altLang="en-US" sz="2400" dirty="0"/>
              <a:t>强烈推荐之三： 单片机学习网：www.mcustudy.com</a:t>
            </a:r>
          </a:p>
          <a:p>
            <a:pPr marL="0" indent="0">
              <a:lnSpc>
                <a:spcPct val="150000"/>
              </a:lnSpc>
              <a:buNone/>
            </a:pPr>
            <a:r>
              <a:rPr lang="zh-CN" altLang="en-US" sz="2400" dirty="0"/>
              <a:t>（以上这两个有不少学习资料供浏览和下载。）</a:t>
            </a:r>
          </a:p>
          <a:p>
            <a:pPr>
              <a:lnSpc>
                <a:spcPct val="150000"/>
              </a:lnSpc>
            </a:pPr>
            <a:r>
              <a:rPr lang="zh-CN" altLang="en-US" sz="2400" dirty="0"/>
              <a:t>强烈推荐之四： 电子制作实验室：www.xie-gang.</a:t>
            </a:r>
            <a:r>
              <a:rPr lang="zh-CN" altLang="en-US" sz="2400" dirty="0" smtClean="0"/>
              <a:t>com（</a:t>
            </a:r>
            <a:r>
              <a:rPr lang="zh-CN" altLang="en-US" sz="2400" dirty="0"/>
              <a:t>这里有单片机学习的网上</a:t>
            </a:r>
            <a:r>
              <a:rPr lang="zh-CN" altLang="en-US" sz="2400" dirty="0" smtClean="0"/>
              <a:t>教程）</a:t>
            </a:r>
            <a:endParaRPr lang="zh-CN" altLang="en-US" sz="2400" dirty="0"/>
          </a:p>
          <a:p>
            <a:pPr>
              <a:lnSpc>
                <a:spcPct val="150000"/>
              </a:lnSpc>
            </a:pPr>
            <a:r>
              <a:rPr lang="zh-CN" altLang="en-US" sz="2400" dirty="0"/>
              <a:t>强烈推荐之五： 51单片机</a:t>
            </a:r>
            <a:r>
              <a:rPr lang="zh-CN" altLang="en-US" sz="2400" dirty="0" smtClean="0"/>
              <a:t>：www</a:t>
            </a:r>
            <a:r>
              <a:rPr lang="zh-CN" altLang="en-US" sz="2400" dirty="0"/>
              <a:t>.mcu51.</a:t>
            </a:r>
            <a:r>
              <a:rPr lang="zh-CN" altLang="en-US" sz="2400" dirty="0" smtClean="0"/>
              <a:t>com</a:t>
            </a:r>
            <a:endParaRPr lang="zh-CN" altLang="en-US" sz="2400" dirty="0"/>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资  源</a:t>
            </a:r>
          </a:p>
        </p:txBody>
      </p:sp>
    </p:spTree>
    <p:extLst>
      <p:ext uri="{BB962C8B-B14F-4D97-AF65-F5344CB8AC3E}">
        <p14:creationId xmlns:p14="http://schemas.microsoft.com/office/powerpoint/2010/main" val="40779899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AD5505FE-EBE1-4CC3-AB15-3BA424BEDD0C}" type="slidenum">
              <a:rPr lang="zh-CN" altLang="en-US" sz="1400" smtClean="0">
                <a:latin typeface="Tahoma" panose="020B0604030504040204" pitchFamily="34" charset="0"/>
              </a:rPr>
              <a:pPr/>
              <a:t>140</a:t>
            </a:fld>
            <a:endParaRPr lang="en-US" altLang="zh-CN" sz="1400" smtClean="0">
              <a:latin typeface="Tahoma" panose="020B0604030504040204" pitchFamily="34" charset="0"/>
            </a:endParaRPr>
          </a:p>
        </p:txBody>
      </p:sp>
      <p:sp>
        <p:nvSpPr>
          <p:cNvPr id="65539" name="Rectangle 2"/>
          <p:cNvSpPr>
            <a:spLocks noGrp="1" noChangeArrowheads="1"/>
          </p:cNvSpPr>
          <p:nvPr>
            <p:ph type="title"/>
          </p:nvPr>
        </p:nvSpPr>
        <p:spPr/>
        <p:txBody>
          <a:bodyPr/>
          <a:lstStyle/>
          <a:p>
            <a:pPr eaLnBrk="1" hangingPunct="1"/>
            <a:r>
              <a:rPr lang="zh-CN" altLang="en-US" smtClean="0"/>
              <a:t>原码</a:t>
            </a:r>
          </a:p>
        </p:txBody>
      </p:sp>
      <p:sp>
        <p:nvSpPr>
          <p:cNvPr id="45059" name="Rectangle 3"/>
          <p:cNvSpPr>
            <a:spLocks noGrp="1" noChangeArrowheads="1"/>
          </p:cNvSpPr>
          <p:nvPr>
            <p:ph type="body" idx="1"/>
          </p:nvPr>
        </p:nvSpPr>
        <p:spPr>
          <a:xfrm>
            <a:off x="827088" y="1989138"/>
            <a:ext cx="8054975" cy="4608512"/>
          </a:xfrm>
        </p:spPr>
        <p:txBody>
          <a:bodyPr/>
          <a:lstStyle/>
          <a:p>
            <a:pPr eaLnBrk="1" hangingPunct="1">
              <a:lnSpc>
                <a:spcPct val="115000"/>
              </a:lnSpc>
              <a:spcAft>
                <a:spcPct val="40000"/>
              </a:spcAft>
            </a:pPr>
            <a:r>
              <a:rPr lang="zh-CN" altLang="en-US" smtClean="0"/>
              <a:t>最高位为符号位（用“0”表示正，用“1”表示负），其余为真值部分。</a:t>
            </a:r>
          </a:p>
          <a:p>
            <a:pPr eaLnBrk="1" hangingPunct="1">
              <a:lnSpc>
                <a:spcPct val="115000"/>
              </a:lnSpc>
            </a:pPr>
            <a:r>
              <a:rPr lang="zh-CN" altLang="en-US" smtClean="0"/>
              <a:t>优点： </a:t>
            </a:r>
          </a:p>
          <a:p>
            <a:pPr lvl="1" eaLnBrk="1" hangingPunct="1">
              <a:lnSpc>
                <a:spcPct val="115000"/>
              </a:lnSpc>
            </a:pPr>
            <a:r>
              <a:rPr lang="zh-CN" altLang="en-US" smtClean="0"/>
              <a:t>真值和其原码表示之间的对应关系简单，容易理解；</a:t>
            </a:r>
          </a:p>
          <a:p>
            <a:pPr eaLnBrk="1" hangingPunct="1">
              <a:lnSpc>
                <a:spcPct val="115000"/>
              </a:lnSpc>
            </a:pPr>
            <a:r>
              <a:rPr lang="zh-CN" altLang="en-US" smtClean="0"/>
              <a:t>缺点：</a:t>
            </a:r>
          </a:p>
          <a:p>
            <a:pPr lvl="1" eaLnBrk="1" hangingPunct="1">
              <a:lnSpc>
                <a:spcPct val="115000"/>
              </a:lnSpc>
            </a:pPr>
            <a:r>
              <a:rPr lang="zh-CN" altLang="en-US" smtClean="0"/>
              <a:t>计算机中用原码进行加减运算比较困难</a:t>
            </a:r>
          </a:p>
          <a:p>
            <a:pPr lvl="1" eaLnBrk="1" hangingPunct="1">
              <a:lnSpc>
                <a:spcPct val="115000"/>
              </a:lnSpc>
            </a:pPr>
            <a:r>
              <a:rPr lang="zh-CN" altLang="en-US" smtClean="0"/>
              <a:t>0的表示不唯一。</a:t>
            </a:r>
          </a:p>
        </p:txBody>
      </p:sp>
    </p:spTree>
    <p:extLst>
      <p:ext uri="{BB962C8B-B14F-4D97-AF65-F5344CB8AC3E}">
        <p14:creationId xmlns:p14="http://schemas.microsoft.com/office/powerpoint/2010/main" val="206446402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 calcmode="lin" valueType="num">
                                      <p:cBhvr additive="base">
                                        <p:cTn id="17"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5059">
                                            <p:txEl>
                                              <p:pRg st="3" end="3"/>
                                            </p:txEl>
                                          </p:spTgt>
                                        </p:tgtEl>
                                        <p:attrNameLst>
                                          <p:attrName>style.visibility</p:attrName>
                                        </p:attrNameLst>
                                      </p:cBhvr>
                                      <p:to>
                                        <p:strVal val="visible"/>
                                      </p:to>
                                    </p:set>
                                    <p:anim calcmode="lin" valueType="num">
                                      <p:cBhvr additive="base">
                                        <p:cTn id="23"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05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059">
                                            <p:txEl>
                                              <p:pRg st="4" end="4"/>
                                            </p:txEl>
                                          </p:spTgt>
                                        </p:tgtEl>
                                        <p:attrNameLst>
                                          <p:attrName>style.visibility</p:attrName>
                                        </p:attrNameLst>
                                      </p:cBhvr>
                                      <p:to>
                                        <p:strVal val="visible"/>
                                      </p:to>
                                    </p:set>
                                    <p:anim calcmode="lin" valueType="num">
                                      <p:cBhvr additive="base">
                                        <p:cTn id="27" dur="5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505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059">
                                            <p:txEl>
                                              <p:pRg st="5" end="5"/>
                                            </p:txEl>
                                          </p:spTgt>
                                        </p:tgtEl>
                                        <p:attrNameLst>
                                          <p:attrName>style.visibility</p:attrName>
                                        </p:attrNameLst>
                                      </p:cBhvr>
                                      <p:to>
                                        <p:strVal val="visible"/>
                                      </p:to>
                                    </p:set>
                                    <p:anim calcmode="lin" valueType="num">
                                      <p:cBhvr additive="base">
                                        <p:cTn id="31" dur="500" fill="hold"/>
                                        <p:tgtEl>
                                          <p:spTgt spid="4505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5906C0B0-E30A-4CC5-9B8F-74B8A9DD254C}" type="slidenum">
              <a:rPr lang="zh-CN" altLang="en-US" sz="1400" smtClean="0">
                <a:latin typeface="Tahoma" panose="020B0604030504040204" pitchFamily="34" charset="0"/>
              </a:rPr>
              <a:pPr/>
              <a:t>141</a:t>
            </a:fld>
            <a:endParaRPr lang="en-US" altLang="zh-CN" sz="1400" smtClean="0">
              <a:latin typeface="Tahoma" panose="020B0604030504040204" pitchFamily="34" charset="0"/>
            </a:endParaRPr>
          </a:p>
        </p:txBody>
      </p:sp>
      <p:sp>
        <p:nvSpPr>
          <p:cNvPr id="67587" name="Rectangle 2"/>
          <p:cNvSpPr>
            <a:spLocks noGrp="1" noChangeArrowheads="1"/>
          </p:cNvSpPr>
          <p:nvPr>
            <p:ph type="title"/>
          </p:nvPr>
        </p:nvSpPr>
        <p:spPr/>
        <p:txBody>
          <a:bodyPr/>
          <a:lstStyle/>
          <a:p>
            <a:pPr eaLnBrk="1" hangingPunct="1"/>
            <a:r>
              <a:rPr lang="zh-CN" altLang="en-US" smtClean="0"/>
              <a:t>数</a:t>
            </a:r>
            <a:r>
              <a:rPr lang="zh-CN" altLang="en-US" sz="3600" smtClean="0"/>
              <a:t>0</a:t>
            </a:r>
            <a:r>
              <a:rPr lang="zh-CN" altLang="en-US" smtClean="0"/>
              <a:t>的原码</a:t>
            </a:r>
          </a:p>
        </p:txBody>
      </p:sp>
      <p:sp>
        <p:nvSpPr>
          <p:cNvPr id="62467" name="Rectangle 3"/>
          <p:cNvSpPr>
            <a:spLocks noGrp="1" noChangeArrowheads="1"/>
          </p:cNvSpPr>
          <p:nvPr>
            <p:ph type="body" idx="1"/>
          </p:nvPr>
        </p:nvSpPr>
        <p:spPr>
          <a:xfrm>
            <a:off x="1182688" y="2170113"/>
            <a:ext cx="7772400" cy="3581400"/>
          </a:xfrm>
        </p:spPr>
        <p:txBody>
          <a:bodyPr/>
          <a:lstStyle/>
          <a:p>
            <a:pPr eaLnBrk="1" hangingPunct="1"/>
            <a:r>
              <a:rPr lang="zh-CN" altLang="en-US" smtClean="0"/>
              <a:t>8位数0的原码：+0=0 0000000 </a:t>
            </a:r>
          </a:p>
          <a:p>
            <a:pPr eaLnBrk="1" hangingPunct="1">
              <a:buFont typeface="Wingdings" panose="05000000000000000000" pitchFamily="2" charset="2"/>
              <a:buNone/>
            </a:pPr>
            <a:r>
              <a:rPr lang="zh-CN" altLang="en-US" smtClean="0"/>
              <a:t>                             </a:t>
            </a:r>
            <a:r>
              <a:rPr lang="zh-CN" altLang="en-US" smtClean="0">
                <a:latin typeface="宋体" panose="02010600030101010101" pitchFamily="2" charset="-122"/>
              </a:rPr>
              <a:t>-</a:t>
            </a:r>
            <a:r>
              <a:rPr lang="zh-CN" altLang="en-US" smtClean="0"/>
              <a:t>0=1 0000000</a:t>
            </a:r>
          </a:p>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r>
              <a:rPr lang="zh-CN" altLang="en-US" smtClean="0"/>
              <a:t>   即：数0的原码不唯一。</a:t>
            </a:r>
          </a:p>
        </p:txBody>
      </p:sp>
    </p:spTree>
    <p:extLst>
      <p:ext uri="{BB962C8B-B14F-4D97-AF65-F5344CB8AC3E}">
        <p14:creationId xmlns:p14="http://schemas.microsoft.com/office/powerpoint/2010/main" val="22829097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 calcmode="lin" valueType="num">
                                      <p:cBhvr additive="base">
                                        <p:cTn id="13"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anim calcmode="lin" valueType="num">
                                      <p:cBhvr additive="base">
                                        <p:cTn id="19"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4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3BCD4384-16B6-43B2-8F51-F5AA47AD60B7}" type="slidenum">
              <a:rPr lang="zh-CN" altLang="en-US" sz="1400" smtClean="0">
                <a:latin typeface="Tahoma" panose="020B0604030504040204" pitchFamily="34" charset="0"/>
              </a:rPr>
              <a:pPr/>
              <a:t>142</a:t>
            </a:fld>
            <a:endParaRPr lang="en-US" altLang="zh-CN" sz="1400" smtClean="0">
              <a:latin typeface="Tahoma" panose="020B0604030504040204" pitchFamily="34" charset="0"/>
            </a:endParaRPr>
          </a:p>
        </p:txBody>
      </p:sp>
      <p:sp>
        <p:nvSpPr>
          <p:cNvPr id="69635" name="Rectangle 2"/>
          <p:cNvSpPr>
            <a:spLocks noGrp="1" noChangeArrowheads="1"/>
          </p:cNvSpPr>
          <p:nvPr>
            <p:ph type="title"/>
          </p:nvPr>
        </p:nvSpPr>
        <p:spPr/>
        <p:txBody>
          <a:bodyPr/>
          <a:lstStyle/>
          <a:p>
            <a:pPr eaLnBrk="1" hangingPunct="1"/>
            <a:r>
              <a:rPr lang="zh-CN" altLang="en-US" sz="4800" smtClean="0"/>
              <a:t>反码</a:t>
            </a:r>
          </a:p>
        </p:txBody>
      </p:sp>
      <p:sp>
        <p:nvSpPr>
          <p:cNvPr id="46083" name="Rectangle 3"/>
          <p:cNvSpPr>
            <a:spLocks noGrp="1" noChangeArrowheads="1"/>
          </p:cNvSpPr>
          <p:nvPr>
            <p:ph type="body" idx="1"/>
          </p:nvPr>
        </p:nvSpPr>
        <p:spPr>
          <a:xfrm>
            <a:off x="762000" y="1981200"/>
            <a:ext cx="7772400" cy="3886200"/>
          </a:xfrm>
        </p:spPr>
        <p:txBody>
          <a:bodyPr/>
          <a:lstStyle/>
          <a:p>
            <a:pPr eaLnBrk="1" hangingPunct="1">
              <a:lnSpc>
                <a:spcPct val="120000"/>
              </a:lnSpc>
              <a:spcAft>
                <a:spcPct val="20000"/>
              </a:spcAft>
              <a:buFont typeface="Wingdings" panose="05000000000000000000" pitchFamily="2" charset="2"/>
              <a:buNone/>
            </a:pPr>
            <a:r>
              <a:rPr lang="zh-CN" altLang="en-US" u="sng" smtClean="0"/>
              <a:t>对一个机器数</a:t>
            </a:r>
            <a:r>
              <a:rPr lang="en-US" altLang="zh-CN" u="sng" smtClean="0"/>
              <a:t>X：</a:t>
            </a:r>
            <a:endParaRPr lang="en-US" altLang="zh-CN" smtClean="0"/>
          </a:p>
          <a:p>
            <a:pPr eaLnBrk="1" hangingPunct="1">
              <a:lnSpc>
                <a:spcPct val="120000"/>
              </a:lnSpc>
            </a:pPr>
            <a:r>
              <a:rPr lang="zh-CN" altLang="en-US" smtClean="0"/>
              <a:t>若</a:t>
            </a:r>
            <a:r>
              <a:rPr lang="en-US" altLang="zh-CN" smtClean="0"/>
              <a:t>X&gt;0 ，</a:t>
            </a:r>
            <a:r>
              <a:rPr lang="zh-CN" altLang="en-US" smtClean="0"/>
              <a:t>则  [</a:t>
            </a:r>
            <a:r>
              <a:rPr lang="en-US" altLang="zh-CN" smtClean="0"/>
              <a:t>X]</a:t>
            </a:r>
            <a:r>
              <a:rPr lang="zh-CN" altLang="en-US" baseline="-25000" smtClean="0"/>
              <a:t>反</a:t>
            </a:r>
            <a:r>
              <a:rPr lang="zh-CN" altLang="en-US" smtClean="0"/>
              <a:t>=[</a:t>
            </a:r>
            <a:r>
              <a:rPr lang="en-US" altLang="zh-CN" smtClean="0"/>
              <a:t>X]</a:t>
            </a:r>
            <a:r>
              <a:rPr lang="zh-CN" altLang="en-US" baseline="-25000" smtClean="0"/>
              <a:t>原</a:t>
            </a:r>
            <a:endParaRPr lang="zh-CN" altLang="en-US" smtClean="0"/>
          </a:p>
          <a:p>
            <a:pPr eaLnBrk="1" hangingPunct="1">
              <a:lnSpc>
                <a:spcPct val="120000"/>
              </a:lnSpc>
            </a:pPr>
            <a:r>
              <a:rPr lang="zh-CN" altLang="en-US" smtClean="0"/>
              <a:t>若</a:t>
            </a:r>
            <a:r>
              <a:rPr lang="en-US" altLang="zh-CN" smtClean="0"/>
              <a:t>X&lt;0， </a:t>
            </a:r>
            <a:r>
              <a:rPr lang="zh-CN" altLang="en-US" smtClean="0"/>
              <a:t>则  [</a:t>
            </a:r>
            <a:r>
              <a:rPr lang="en-US" altLang="zh-CN" smtClean="0"/>
              <a:t>X]</a:t>
            </a:r>
            <a:r>
              <a:rPr lang="zh-CN" altLang="en-US" baseline="-25000" smtClean="0"/>
              <a:t>反</a:t>
            </a:r>
            <a:r>
              <a:rPr lang="zh-CN" altLang="en-US" smtClean="0"/>
              <a:t>= 对应原码的符号位不变，数值部分按位求反</a:t>
            </a:r>
          </a:p>
        </p:txBody>
      </p:sp>
    </p:spTree>
    <p:extLst>
      <p:ext uri="{BB962C8B-B14F-4D97-AF65-F5344CB8AC3E}">
        <p14:creationId xmlns:p14="http://schemas.microsoft.com/office/powerpoint/2010/main" val="359510304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723301B1-7323-4D63-AAB7-BE56424B1457}" type="slidenum">
              <a:rPr lang="zh-CN" altLang="en-US" sz="1400" smtClean="0">
                <a:latin typeface="Tahoma" panose="020B0604030504040204" pitchFamily="34" charset="0"/>
              </a:rPr>
              <a:pPr/>
              <a:t>143</a:t>
            </a:fld>
            <a:endParaRPr lang="en-US" altLang="zh-CN" sz="1400" smtClean="0">
              <a:latin typeface="Tahoma" panose="020B0604030504040204" pitchFamily="34" charset="0"/>
            </a:endParaRPr>
          </a:p>
        </p:txBody>
      </p:sp>
      <p:sp>
        <p:nvSpPr>
          <p:cNvPr id="71683" name="Rectangle 2"/>
          <p:cNvSpPr>
            <a:spLocks noGrp="1" noChangeArrowheads="1"/>
          </p:cNvSpPr>
          <p:nvPr>
            <p:ph type="title"/>
          </p:nvPr>
        </p:nvSpPr>
        <p:spPr/>
        <p:txBody>
          <a:bodyPr/>
          <a:lstStyle/>
          <a:p>
            <a:pPr eaLnBrk="1" hangingPunct="1"/>
            <a:r>
              <a:rPr lang="zh-CN" altLang="en-US" sz="4000" smtClean="0"/>
              <a:t>[例]</a:t>
            </a:r>
          </a:p>
        </p:txBody>
      </p:sp>
      <p:sp>
        <p:nvSpPr>
          <p:cNvPr id="47107" name="Rectangle 3"/>
          <p:cNvSpPr>
            <a:spLocks noGrp="1" noChangeArrowheads="1"/>
          </p:cNvSpPr>
          <p:nvPr>
            <p:ph type="body" idx="1"/>
          </p:nvPr>
        </p:nvSpPr>
        <p:spPr>
          <a:xfrm>
            <a:off x="1487488" y="2170113"/>
            <a:ext cx="7467600" cy="3200400"/>
          </a:xfrm>
        </p:spPr>
        <p:txBody>
          <a:bodyPr/>
          <a:lstStyle/>
          <a:p>
            <a:pPr eaLnBrk="1" hangingPunct="1"/>
            <a:r>
              <a:rPr lang="en-US" altLang="zh-CN" smtClean="0"/>
              <a:t>X= -52 = -0110100</a:t>
            </a:r>
          </a:p>
          <a:p>
            <a:pPr eaLnBrk="1" hangingPunct="1">
              <a:lnSpc>
                <a:spcPct val="115000"/>
              </a:lnSpc>
              <a:buFont typeface="Wingdings" panose="05000000000000000000" pitchFamily="2" charset="2"/>
              <a:buNone/>
            </a:pPr>
            <a:r>
              <a:rPr lang="en-US" altLang="zh-CN" smtClean="0"/>
              <a:t>         [X]</a:t>
            </a:r>
            <a:r>
              <a:rPr lang="zh-CN" altLang="en-US" baseline="-25000" smtClean="0"/>
              <a:t>原</a:t>
            </a:r>
            <a:r>
              <a:rPr lang="zh-CN" altLang="en-US" smtClean="0"/>
              <a:t>=</a:t>
            </a:r>
            <a:r>
              <a:rPr lang="zh-CN" altLang="en-US" u="sng" smtClean="0"/>
              <a:t>1</a:t>
            </a:r>
            <a:r>
              <a:rPr lang="zh-CN" altLang="en-US" smtClean="0"/>
              <a:t> 0110100</a:t>
            </a:r>
          </a:p>
          <a:p>
            <a:pPr eaLnBrk="1" hangingPunct="1">
              <a:lnSpc>
                <a:spcPct val="115000"/>
              </a:lnSpc>
              <a:buFont typeface="Wingdings" panose="05000000000000000000" pitchFamily="2" charset="2"/>
              <a:buNone/>
            </a:pPr>
            <a:r>
              <a:rPr lang="zh-CN" altLang="en-US" smtClean="0"/>
              <a:t>         [</a:t>
            </a:r>
            <a:r>
              <a:rPr lang="en-US" altLang="zh-CN" smtClean="0"/>
              <a:t>X]</a:t>
            </a:r>
            <a:r>
              <a:rPr lang="zh-CN" altLang="en-US" baseline="-25000" smtClean="0"/>
              <a:t>反</a:t>
            </a:r>
            <a:r>
              <a:rPr lang="zh-CN" altLang="en-US" smtClean="0"/>
              <a:t>=</a:t>
            </a:r>
            <a:r>
              <a:rPr lang="zh-CN" altLang="en-US" u="sng" smtClean="0"/>
              <a:t>1</a:t>
            </a:r>
            <a:r>
              <a:rPr lang="zh-CN" altLang="en-US" smtClean="0"/>
              <a:t> 1001011</a:t>
            </a:r>
          </a:p>
          <a:p>
            <a:pPr eaLnBrk="1" hangingPunct="1"/>
            <a:endParaRPr lang="zh-CN" altLang="en-US" smtClean="0"/>
          </a:p>
        </p:txBody>
      </p:sp>
    </p:spTree>
    <p:extLst>
      <p:ext uri="{BB962C8B-B14F-4D97-AF65-F5344CB8AC3E}">
        <p14:creationId xmlns:p14="http://schemas.microsoft.com/office/powerpoint/2010/main" val="283614993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500" fill="hold"/>
                                        <p:tgtEl>
                                          <p:spTgt spid="471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37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EECF272C-2116-4F87-9B91-DF7C9CDD0AE6}" type="slidenum">
              <a:rPr lang="zh-CN" altLang="en-US" sz="1400" smtClean="0">
                <a:latin typeface="Tahoma" panose="020B0604030504040204" pitchFamily="34" charset="0"/>
              </a:rPr>
              <a:pPr/>
              <a:t>144</a:t>
            </a:fld>
            <a:endParaRPr lang="en-US" altLang="zh-CN" sz="1400" smtClean="0">
              <a:latin typeface="Tahoma" panose="020B0604030504040204" pitchFamily="34" charset="0"/>
            </a:endParaRPr>
          </a:p>
        </p:txBody>
      </p:sp>
      <p:sp>
        <p:nvSpPr>
          <p:cNvPr id="73731" name="Rectangle 2"/>
          <p:cNvSpPr>
            <a:spLocks noGrp="1" noChangeArrowheads="1"/>
          </p:cNvSpPr>
          <p:nvPr>
            <p:ph type="title"/>
          </p:nvPr>
        </p:nvSpPr>
        <p:spPr/>
        <p:txBody>
          <a:bodyPr/>
          <a:lstStyle/>
          <a:p>
            <a:pPr eaLnBrk="1" hangingPunct="1"/>
            <a:r>
              <a:rPr lang="zh-CN" altLang="en-US" smtClean="0"/>
              <a:t>0</a:t>
            </a:r>
            <a:r>
              <a:rPr lang="zh-CN" altLang="en-US" sz="4800" smtClean="0"/>
              <a:t>的反码：</a:t>
            </a:r>
          </a:p>
        </p:txBody>
      </p:sp>
      <p:sp>
        <p:nvSpPr>
          <p:cNvPr id="2" name="Rectangle 3"/>
          <p:cNvSpPr>
            <a:spLocks noGrp="1" noChangeArrowheads="1"/>
          </p:cNvSpPr>
          <p:nvPr>
            <p:ph type="body" idx="1"/>
          </p:nvPr>
        </p:nvSpPr>
        <p:spPr>
          <a:xfrm>
            <a:off x="831850" y="2132013"/>
            <a:ext cx="7772400" cy="3457575"/>
          </a:xfrm>
        </p:spPr>
        <p:txBody>
          <a:bodyPr/>
          <a:lstStyle/>
          <a:p>
            <a:pPr eaLnBrk="1" hangingPunct="1">
              <a:buFont typeface="Wingdings" panose="05000000000000000000" pitchFamily="2" charset="2"/>
              <a:buNone/>
            </a:pPr>
            <a:r>
              <a:rPr lang="zh-CN" altLang="en-US" smtClean="0"/>
              <a:t>               [+0]</a:t>
            </a:r>
            <a:r>
              <a:rPr lang="zh-CN" altLang="en-US" baseline="-25000" smtClean="0"/>
              <a:t>反</a:t>
            </a:r>
            <a:r>
              <a:rPr lang="zh-CN" altLang="en-US" smtClean="0"/>
              <a:t>=00000000</a:t>
            </a:r>
          </a:p>
          <a:p>
            <a:pPr eaLnBrk="1" hangingPunct="1">
              <a:lnSpc>
                <a:spcPct val="115000"/>
              </a:lnSpc>
              <a:buFont typeface="Wingdings" panose="05000000000000000000" pitchFamily="2" charset="2"/>
              <a:buNone/>
            </a:pPr>
            <a:r>
              <a:rPr lang="zh-CN" altLang="en-US" smtClean="0"/>
              <a:t>               [-0]</a:t>
            </a:r>
            <a:r>
              <a:rPr lang="zh-CN" altLang="en-US" baseline="-25000" smtClean="0"/>
              <a:t>反 </a:t>
            </a:r>
            <a:r>
              <a:rPr lang="zh-CN" altLang="en-US" smtClean="0"/>
              <a:t>=11111111</a:t>
            </a:r>
          </a:p>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r>
              <a:rPr lang="zh-CN" altLang="en-US" smtClean="0">
                <a:latin typeface="宋体" panose="02010600030101010101" pitchFamily="2" charset="-122"/>
              </a:rPr>
              <a:t>即：数0的反码也不是唯一的。</a:t>
            </a:r>
          </a:p>
        </p:txBody>
      </p:sp>
    </p:spTree>
    <p:extLst>
      <p:ext uri="{BB962C8B-B14F-4D97-AF65-F5344CB8AC3E}">
        <p14:creationId xmlns:p14="http://schemas.microsoft.com/office/powerpoint/2010/main" val="13552874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5642C4D-9AD9-4D1A-BCA8-8B4DAA455C17}" type="slidenum">
              <a:rPr lang="zh-CN" altLang="en-US" sz="1400" smtClean="0">
                <a:latin typeface="Tahoma" panose="020B0604030504040204" pitchFamily="34" charset="0"/>
              </a:rPr>
              <a:pPr/>
              <a:t>145</a:t>
            </a:fld>
            <a:endParaRPr lang="en-US" altLang="zh-CN" sz="1400" smtClean="0">
              <a:latin typeface="Tahoma" panose="020B0604030504040204" pitchFamily="34" charset="0"/>
            </a:endParaRPr>
          </a:p>
        </p:txBody>
      </p:sp>
      <p:sp>
        <p:nvSpPr>
          <p:cNvPr id="75779" name="Rectangle 2"/>
          <p:cNvSpPr>
            <a:spLocks noGrp="1" noChangeArrowheads="1"/>
          </p:cNvSpPr>
          <p:nvPr>
            <p:ph type="title"/>
          </p:nvPr>
        </p:nvSpPr>
        <p:spPr/>
        <p:txBody>
          <a:bodyPr/>
          <a:lstStyle/>
          <a:p>
            <a:pPr eaLnBrk="1" hangingPunct="1"/>
            <a:r>
              <a:rPr lang="zh-CN" altLang="en-US" sz="4800" smtClean="0"/>
              <a:t>补码</a:t>
            </a:r>
          </a:p>
        </p:txBody>
      </p:sp>
      <p:sp>
        <p:nvSpPr>
          <p:cNvPr id="48131" name="Rectangle 3"/>
          <p:cNvSpPr>
            <a:spLocks noGrp="1" noChangeArrowheads="1"/>
          </p:cNvSpPr>
          <p:nvPr>
            <p:ph type="body" idx="1"/>
          </p:nvPr>
        </p:nvSpPr>
        <p:spPr>
          <a:xfrm>
            <a:off x="762000" y="1981200"/>
            <a:ext cx="7772400" cy="3429000"/>
          </a:xfrm>
        </p:spPr>
        <p:txBody>
          <a:bodyPr/>
          <a:lstStyle/>
          <a:p>
            <a:pPr eaLnBrk="1" hangingPunct="1">
              <a:spcAft>
                <a:spcPct val="50000"/>
              </a:spcAft>
              <a:buFont typeface="Wingdings" panose="05000000000000000000" pitchFamily="2" charset="2"/>
              <a:buNone/>
            </a:pPr>
            <a:r>
              <a:rPr lang="zh-CN" altLang="en-US" u="sng" smtClean="0"/>
              <a:t>定义：</a:t>
            </a:r>
            <a:endParaRPr lang="en-US" altLang="zh-CN" smtClean="0"/>
          </a:p>
          <a:p>
            <a:pPr eaLnBrk="1" hangingPunct="1">
              <a:lnSpc>
                <a:spcPct val="115000"/>
              </a:lnSpc>
            </a:pPr>
            <a:r>
              <a:rPr lang="zh-CN" altLang="en-US" smtClean="0"/>
              <a:t>若</a:t>
            </a:r>
            <a:r>
              <a:rPr lang="en-US" altLang="zh-CN" smtClean="0"/>
              <a:t>X&gt;0， </a:t>
            </a:r>
            <a:r>
              <a:rPr lang="zh-CN" altLang="en-US" smtClean="0"/>
              <a:t>则[</a:t>
            </a:r>
            <a:r>
              <a:rPr lang="en-US" altLang="zh-CN" smtClean="0"/>
              <a:t>X]</a:t>
            </a:r>
            <a:r>
              <a:rPr lang="zh-CN" altLang="en-US" baseline="-25000" smtClean="0"/>
              <a:t>补</a:t>
            </a:r>
            <a:r>
              <a:rPr lang="zh-CN" altLang="en-US" smtClean="0"/>
              <a:t>= [</a:t>
            </a:r>
            <a:r>
              <a:rPr lang="en-US" altLang="zh-CN" smtClean="0"/>
              <a:t>X]</a:t>
            </a:r>
            <a:r>
              <a:rPr lang="zh-CN" altLang="en-US" baseline="-25000" smtClean="0"/>
              <a:t>反</a:t>
            </a:r>
            <a:r>
              <a:rPr lang="zh-CN" altLang="en-US" smtClean="0"/>
              <a:t>= [</a:t>
            </a:r>
            <a:r>
              <a:rPr lang="en-US" altLang="zh-CN" smtClean="0"/>
              <a:t>X]</a:t>
            </a:r>
            <a:r>
              <a:rPr lang="zh-CN" altLang="en-US" baseline="-25000" smtClean="0"/>
              <a:t>原</a:t>
            </a:r>
          </a:p>
          <a:p>
            <a:pPr eaLnBrk="1" hangingPunct="1">
              <a:lnSpc>
                <a:spcPct val="115000"/>
              </a:lnSpc>
            </a:pPr>
            <a:r>
              <a:rPr lang="zh-CN" altLang="en-US" smtClean="0"/>
              <a:t>若</a:t>
            </a:r>
            <a:r>
              <a:rPr lang="en-US" altLang="zh-CN" smtClean="0"/>
              <a:t>X&lt;0， </a:t>
            </a:r>
            <a:r>
              <a:rPr lang="zh-CN" altLang="en-US" smtClean="0"/>
              <a:t>则[</a:t>
            </a:r>
            <a:r>
              <a:rPr lang="en-US" altLang="zh-CN" smtClean="0"/>
              <a:t>X]</a:t>
            </a:r>
            <a:r>
              <a:rPr lang="zh-CN" altLang="en-US" baseline="-25000" smtClean="0"/>
              <a:t>补</a:t>
            </a:r>
            <a:r>
              <a:rPr lang="zh-CN" altLang="en-US" smtClean="0"/>
              <a:t>= [</a:t>
            </a:r>
            <a:r>
              <a:rPr lang="en-US" altLang="zh-CN" smtClean="0"/>
              <a:t>X]</a:t>
            </a:r>
            <a:r>
              <a:rPr lang="zh-CN" altLang="en-US" baseline="-25000" smtClean="0"/>
              <a:t>反</a:t>
            </a:r>
            <a:r>
              <a:rPr lang="zh-CN" altLang="en-US" smtClean="0"/>
              <a:t>+1</a:t>
            </a:r>
          </a:p>
        </p:txBody>
      </p:sp>
    </p:spTree>
    <p:extLst>
      <p:ext uri="{BB962C8B-B14F-4D97-AF65-F5344CB8AC3E}">
        <p14:creationId xmlns:p14="http://schemas.microsoft.com/office/powerpoint/2010/main" val="18805851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78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49281F8F-2284-4C55-9F6D-1ACCB33968A2}" type="slidenum">
              <a:rPr lang="zh-CN" altLang="en-US" sz="1400" smtClean="0">
                <a:latin typeface="Tahoma" panose="020B0604030504040204" pitchFamily="34" charset="0"/>
              </a:rPr>
              <a:pPr/>
              <a:t>146</a:t>
            </a:fld>
            <a:endParaRPr lang="en-US" altLang="zh-CN" sz="1400" smtClean="0">
              <a:latin typeface="Tahoma" panose="020B0604030504040204" pitchFamily="34" charset="0"/>
            </a:endParaRPr>
          </a:p>
        </p:txBody>
      </p:sp>
      <p:sp>
        <p:nvSpPr>
          <p:cNvPr id="77827" name="Rectangle 2"/>
          <p:cNvSpPr>
            <a:spLocks noGrp="1" noChangeArrowheads="1"/>
          </p:cNvSpPr>
          <p:nvPr>
            <p:ph type="title"/>
          </p:nvPr>
        </p:nvSpPr>
        <p:spPr/>
        <p:txBody>
          <a:bodyPr/>
          <a:lstStyle/>
          <a:p>
            <a:pPr eaLnBrk="1" hangingPunct="1"/>
            <a:r>
              <a:rPr lang="zh-CN" altLang="en-US" sz="4000" smtClean="0"/>
              <a:t>[例]</a:t>
            </a:r>
          </a:p>
        </p:txBody>
      </p:sp>
      <p:sp>
        <p:nvSpPr>
          <p:cNvPr id="49155" name="Rectangle 3"/>
          <p:cNvSpPr>
            <a:spLocks noGrp="1" noChangeArrowheads="1"/>
          </p:cNvSpPr>
          <p:nvPr>
            <p:ph type="body" idx="1"/>
          </p:nvPr>
        </p:nvSpPr>
        <p:spPr>
          <a:xfrm>
            <a:off x="1182688" y="2017713"/>
            <a:ext cx="7772400" cy="3657600"/>
          </a:xfrm>
        </p:spPr>
        <p:txBody>
          <a:bodyPr/>
          <a:lstStyle/>
          <a:p>
            <a:pPr eaLnBrk="1" hangingPunct="1">
              <a:lnSpc>
                <a:spcPct val="115000"/>
              </a:lnSpc>
            </a:pPr>
            <a:r>
              <a:rPr lang="en-US" altLang="zh-CN" smtClean="0"/>
              <a:t>X= </a:t>
            </a:r>
            <a:r>
              <a:rPr lang="en-US" altLang="zh-CN" smtClean="0">
                <a:latin typeface="宋体" panose="02010600030101010101" pitchFamily="2" charset="-122"/>
              </a:rPr>
              <a:t>–</a:t>
            </a:r>
            <a:r>
              <a:rPr lang="en-US" altLang="zh-CN" smtClean="0"/>
              <a:t> 52= </a:t>
            </a:r>
            <a:r>
              <a:rPr lang="en-US" altLang="zh-CN" smtClean="0">
                <a:latin typeface="宋体" panose="02010600030101010101" pitchFamily="2" charset="-122"/>
              </a:rPr>
              <a:t>–</a:t>
            </a:r>
            <a:r>
              <a:rPr lang="en-US" altLang="zh-CN" smtClean="0"/>
              <a:t> 0110100</a:t>
            </a:r>
          </a:p>
          <a:p>
            <a:pPr eaLnBrk="1" hangingPunct="1">
              <a:lnSpc>
                <a:spcPct val="115000"/>
              </a:lnSpc>
              <a:buFont typeface="Wingdings" panose="05000000000000000000" pitchFamily="2" charset="2"/>
              <a:buNone/>
            </a:pPr>
            <a:r>
              <a:rPr lang="en-US" altLang="zh-CN" smtClean="0"/>
              <a:t>        [X]</a:t>
            </a:r>
            <a:r>
              <a:rPr lang="zh-CN" altLang="en-US" baseline="-25000" smtClean="0"/>
              <a:t>原</a:t>
            </a:r>
            <a:r>
              <a:rPr lang="zh-CN" altLang="en-US" smtClean="0"/>
              <a:t>=10110100</a:t>
            </a:r>
          </a:p>
          <a:p>
            <a:pPr eaLnBrk="1" hangingPunct="1">
              <a:lnSpc>
                <a:spcPct val="115000"/>
              </a:lnSpc>
              <a:buFont typeface="Wingdings" panose="05000000000000000000" pitchFamily="2" charset="2"/>
              <a:buNone/>
            </a:pPr>
            <a:r>
              <a:rPr lang="zh-CN" altLang="en-US" smtClean="0"/>
              <a:t>        [</a:t>
            </a:r>
            <a:r>
              <a:rPr lang="en-US" altLang="zh-CN" smtClean="0"/>
              <a:t>X]</a:t>
            </a:r>
            <a:r>
              <a:rPr lang="zh-CN" altLang="en-US" baseline="-25000" smtClean="0"/>
              <a:t>反</a:t>
            </a:r>
            <a:r>
              <a:rPr lang="zh-CN" altLang="en-US" smtClean="0"/>
              <a:t>=11001011</a:t>
            </a:r>
          </a:p>
          <a:p>
            <a:pPr eaLnBrk="1" hangingPunct="1">
              <a:lnSpc>
                <a:spcPct val="115000"/>
              </a:lnSpc>
              <a:buFont typeface="Wingdings" panose="05000000000000000000" pitchFamily="2" charset="2"/>
              <a:buNone/>
            </a:pPr>
            <a:r>
              <a:rPr lang="zh-CN" altLang="en-US" smtClean="0"/>
              <a:t>        [</a:t>
            </a:r>
            <a:r>
              <a:rPr lang="en-US" altLang="zh-CN" smtClean="0"/>
              <a:t>X]</a:t>
            </a:r>
            <a:r>
              <a:rPr lang="zh-CN" altLang="en-US" baseline="-25000" smtClean="0"/>
              <a:t>补</a:t>
            </a:r>
            <a:r>
              <a:rPr lang="zh-CN" altLang="en-US" smtClean="0"/>
              <a:t>= [</a:t>
            </a:r>
            <a:r>
              <a:rPr lang="en-US" altLang="zh-CN" smtClean="0"/>
              <a:t>X]</a:t>
            </a:r>
            <a:r>
              <a:rPr lang="zh-CN" altLang="en-US" baseline="-25000" smtClean="0"/>
              <a:t>反</a:t>
            </a:r>
            <a:r>
              <a:rPr lang="zh-CN" altLang="en-US" smtClean="0"/>
              <a:t>+1=11001100</a:t>
            </a:r>
            <a:endParaRPr lang="zh-CN" altLang="en-US" sz="3600" smtClean="0">
              <a:solidFill>
                <a:srgbClr val="FFFF00"/>
              </a:solidFill>
            </a:endParaRPr>
          </a:p>
        </p:txBody>
      </p:sp>
    </p:spTree>
    <p:extLst>
      <p:ext uri="{BB962C8B-B14F-4D97-AF65-F5344CB8AC3E}">
        <p14:creationId xmlns:p14="http://schemas.microsoft.com/office/powerpoint/2010/main" val="14550851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 calcmode="lin" valueType="num">
                                      <p:cBhvr additive="base">
                                        <p:cTn id="13" dur="500" fill="hold"/>
                                        <p:tgtEl>
                                          <p:spTgt spid="491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55">
                                            <p:txEl>
                                              <p:pRg st="2" end="2"/>
                                            </p:txEl>
                                          </p:spTgt>
                                        </p:tgtEl>
                                        <p:attrNameLst>
                                          <p:attrName>style.visibility</p:attrName>
                                        </p:attrNameLst>
                                      </p:cBhvr>
                                      <p:to>
                                        <p:strVal val="visible"/>
                                      </p:to>
                                    </p:set>
                                    <p:anim calcmode="lin" valueType="num">
                                      <p:cBhvr additive="base">
                                        <p:cTn id="19" dur="500" fill="hold"/>
                                        <p:tgtEl>
                                          <p:spTgt spid="491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155">
                                            <p:txEl>
                                              <p:pRg st="3" end="3"/>
                                            </p:txEl>
                                          </p:spTgt>
                                        </p:tgtEl>
                                        <p:attrNameLst>
                                          <p:attrName>style.visibility</p:attrName>
                                        </p:attrNameLst>
                                      </p:cBhvr>
                                      <p:to>
                                        <p:strVal val="visible"/>
                                      </p:to>
                                    </p:set>
                                    <p:anim calcmode="lin" valueType="num">
                                      <p:cBhvr additive="base">
                                        <p:cTn id="25" dur="500" fill="hold"/>
                                        <p:tgtEl>
                                          <p:spTgt spid="491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F4DAE3D8-0C67-4037-80AE-38E40DD37AFB}" type="slidenum">
              <a:rPr lang="zh-CN" altLang="en-US" sz="1400" smtClean="0">
                <a:latin typeface="Tahoma" panose="020B0604030504040204" pitchFamily="34" charset="0"/>
              </a:rPr>
              <a:pPr/>
              <a:t>147</a:t>
            </a:fld>
            <a:endParaRPr lang="en-US" altLang="zh-CN" sz="1400" smtClean="0">
              <a:latin typeface="Tahoma" panose="020B0604030504040204" pitchFamily="34" charset="0"/>
            </a:endParaRPr>
          </a:p>
        </p:txBody>
      </p:sp>
      <p:sp>
        <p:nvSpPr>
          <p:cNvPr id="79875" name="Rectangle 2"/>
          <p:cNvSpPr>
            <a:spLocks noGrp="1" noChangeArrowheads="1"/>
          </p:cNvSpPr>
          <p:nvPr>
            <p:ph type="title"/>
          </p:nvPr>
        </p:nvSpPr>
        <p:spPr/>
        <p:txBody>
          <a:bodyPr/>
          <a:lstStyle/>
          <a:p>
            <a:pPr eaLnBrk="1" hangingPunct="1"/>
            <a:r>
              <a:rPr lang="zh-CN" altLang="en-US" sz="4000" smtClean="0"/>
              <a:t>0</a:t>
            </a:r>
            <a:r>
              <a:rPr lang="zh-CN" altLang="en-US" smtClean="0"/>
              <a:t>的补码：</a:t>
            </a:r>
          </a:p>
        </p:txBody>
      </p:sp>
      <p:sp>
        <p:nvSpPr>
          <p:cNvPr id="50179" name="Rectangle 3"/>
          <p:cNvSpPr>
            <a:spLocks noGrp="1" noChangeArrowheads="1"/>
          </p:cNvSpPr>
          <p:nvPr>
            <p:ph type="body" idx="1"/>
          </p:nvPr>
        </p:nvSpPr>
        <p:spPr>
          <a:xfrm>
            <a:off x="831850" y="2265363"/>
            <a:ext cx="7772400" cy="3756025"/>
          </a:xfrm>
        </p:spPr>
        <p:txBody>
          <a:bodyPr/>
          <a:lstStyle/>
          <a:p>
            <a:pPr eaLnBrk="1" hangingPunct="1"/>
            <a:r>
              <a:rPr lang="zh-CN" altLang="en-US" smtClean="0"/>
              <a:t>[+0]</a:t>
            </a:r>
            <a:r>
              <a:rPr lang="zh-CN" altLang="en-US" baseline="-25000" smtClean="0"/>
              <a:t>补</a:t>
            </a:r>
            <a:r>
              <a:rPr lang="zh-CN" altLang="en-US" smtClean="0"/>
              <a:t>= [+0]</a:t>
            </a:r>
            <a:r>
              <a:rPr lang="zh-CN" altLang="en-US" baseline="-25000" smtClean="0"/>
              <a:t>原</a:t>
            </a:r>
            <a:r>
              <a:rPr lang="zh-CN" altLang="en-US" smtClean="0"/>
              <a:t>=00000000</a:t>
            </a:r>
          </a:p>
          <a:p>
            <a:pPr eaLnBrk="1" hangingPunct="1"/>
            <a:r>
              <a:rPr lang="zh-CN" altLang="en-US" smtClean="0"/>
              <a:t>[-0]</a:t>
            </a:r>
            <a:r>
              <a:rPr lang="zh-CN" altLang="en-US" baseline="-25000" smtClean="0"/>
              <a:t>补</a:t>
            </a:r>
            <a:r>
              <a:rPr lang="zh-CN" altLang="en-US" smtClean="0"/>
              <a:t>= [-0]</a:t>
            </a:r>
            <a:r>
              <a:rPr lang="zh-CN" altLang="en-US" baseline="-25000" smtClean="0"/>
              <a:t>反</a:t>
            </a:r>
            <a:r>
              <a:rPr lang="zh-CN" altLang="en-US" smtClean="0"/>
              <a:t>+1=11111111+1</a:t>
            </a:r>
          </a:p>
          <a:p>
            <a:pPr eaLnBrk="1" hangingPunct="1">
              <a:buFont typeface="Wingdings" panose="05000000000000000000" pitchFamily="2" charset="2"/>
              <a:buNone/>
            </a:pPr>
            <a:r>
              <a:rPr lang="zh-CN" altLang="en-US" smtClean="0"/>
              <a:t>                            =</a:t>
            </a:r>
            <a:r>
              <a:rPr lang="zh-CN" altLang="en-US" u="sng" smtClean="0"/>
              <a:t>1</a:t>
            </a:r>
            <a:r>
              <a:rPr lang="zh-CN" altLang="en-US" smtClean="0"/>
              <a:t>  00000000</a:t>
            </a:r>
            <a:r>
              <a:rPr lang="zh-CN" altLang="en-US" sz="3600" smtClean="0"/>
              <a:t> </a:t>
            </a:r>
          </a:p>
          <a:p>
            <a:pPr eaLnBrk="1" hangingPunct="1"/>
            <a:endParaRPr lang="zh-CN" altLang="en-US" sz="2400" smtClean="0">
              <a:latin typeface="宋体" panose="02010600030101010101" pitchFamily="2" charset="-122"/>
            </a:endParaRPr>
          </a:p>
          <a:p>
            <a:pPr eaLnBrk="1" hangingPunct="1">
              <a:buFont typeface="Wingdings" panose="05000000000000000000" pitchFamily="2" charset="2"/>
              <a:buNone/>
            </a:pPr>
            <a:r>
              <a:rPr lang="zh-CN" altLang="en-US" sz="2400" smtClean="0">
                <a:latin typeface="宋体" panose="02010600030101010101" pitchFamily="2" charset="-122"/>
              </a:rPr>
              <a:t>            对8位字长，进位被舍掉</a:t>
            </a:r>
            <a:endParaRPr lang="zh-CN" altLang="en-US" sz="3600" smtClean="0"/>
          </a:p>
          <a:p>
            <a:pPr eaLnBrk="1" hangingPunct="1"/>
            <a:endParaRPr lang="zh-CN" altLang="en-US" smtClean="0"/>
          </a:p>
        </p:txBody>
      </p:sp>
      <p:sp>
        <p:nvSpPr>
          <p:cNvPr id="50180" name="Line 4"/>
          <p:cNvSpPr>
            <a:spLocks noChangeShapeType="1"/>
          </p:cNvSpPr>
          <p:nvPr/>
        </p:nvSpPr>
        <p:spPr bwMode="auto">
          <a:xfrm flipV="1">
            <a:off x="2484438" y="3592513"/>
            <a:ext cx="304800" cy="533400"/>
          </a:xfrm>
          <a:prstGeom prst="line">
            <a:avLst/>
          </a:prstGeom>
          <a:noFill/>
          <a:ln w="25400" cap="sq">
            <a:solidFill>
              <a:srgbClr val="FF6600"/>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418110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wipe(left)">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wipe(left)">
                                      <p:cBhvr>
                                        <p:cTn id="12" dur="5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wipe(left)">
                                      <p:cBhvr>
                                        <p:cTn id="17" dur="500"/>
                                        <p:tgtEl>
                                          <p:spTgt spid="50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0180"/>
                                        </p:tgtEl>
                                        <p:attrNameLst>
                                          <p:attrName>style.visibility</p:attrName>
                                        </p:attrNameLst>
                                      </p:cBhvr>
                                      <p:to>
                                        <p:strVal val="visible"/>
                                      </p:to>
                                    </p:set>
                                    <p:animEffect transition="in" filter="wipe(down)">
                                      <p:cBhvr>
                                        <p:cTn id="22" dur="500"/>
                                        <p:tgtEl>
                                          <p:spTgt spid="50180"/>
                                        </p:tgtEl>
                                      </p:cBhvr>
                                    </p:animEffect>
                                  </p:childTnLst>
                                  <p:subTnLst>
                                    <p:audio>
                                      <p:cMediaNode>
                                        <p:cTn display="0" masterRel="sameClick">
                                          <p:stCondLst>
                                            <p:cond evt="begin" delay="0">
                                              <p:tn val="20"/>
                                            </p:cond>
                                          </p:stCondLst>
                                          <p:endCondLst>
                                            <p:cond evt="onStopAudio" delay="0">
                                              <p:tgtEl>
                                                <p:sldTgt/>
                                              </p:tgtEl>
                                            </p:cond>
                                          </p:endCondLst>
                                        </p:cTn>
                                        <p:tgtEl>
                                          <p:sndTgt r:embed="rId3" name="whoosh.wav"/>
                                        </p:tgtEl>
                                      </p:cMediaNode>
                                    </p:audio>
                                  </p:subTnLst>
                                </p:cTn>
                              </p:par>
                            </p:childTnLst>
                          </p:cTn>
                        </p:par>
                        <p:par>
                          <p:cTn id="23" fill="hold" nodeType="afterGroup">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50179">
                                            <p:txEl>
                                              <p:pRg st="4" end="4"/>
                                            </p:txEl>
                                          </p:spTgt>
                                        </p:tgtEl>
                                        <p:attrNameLst>
                                          <p:attrName>style.visibility</p:attrName>
                                        </p:attrNameLst>
                                      </p:cBhvr>
                                      <p:to>
                                        <p:strVal val="visible"/>
                                      </p:to>
                                    </p:set>
                                    <p:anim calcmode="lin" valueType="num">
                                      <p:cBhvr additive="base">
                                        <p:cTn id="26" dur="500" fill="hold"/>
                                        <p:tgtEl>
                                          <p:spTgt spid="50179">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501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494DF60-1FD5-4C36-A339-6E83FBC60991}" type="slidenum">
              <a:rPr lang="zh-CN" altLang="en-US" sz="1400" smtClean="0">
                <a:latin typeface="Tahoma" panose="020B0604030504040204" pitchFamily="34" charset="0"/>
              </a:rPr>
              <a:pPr/>
              <a:t>148</a:t>
            </a:fld>
            <a:endParaRPr lang="en-US" altLang="zh-CN" sz="1400" smtClean="0">
              <a:latin typeface="Tahoma" panose="020B0604030504040204" pitchFamily="34" charset="0"/>
            </a:endParaRPr>
          </a:p>
        </p:txBody>
      </p:sp>
      <p:sp>
        <p:nvSpPr>
          <p:cNvPr id="81923" name="Rectangle 2"/>
          <p:cNvSpPr>
            <a:spLocks noGrp="1" noChangeArrowheads="1"/>
          </p:cNvSpPr>
          <p:nvPr>
            <p:ph type="title"/>
          </p:nvPr>
        </p:nvSpPr>
        <p:spPr/>
        <p:txBody>
          <a:bodyPr/>
          <a:lstStyle/>
          <a:p>
            <a:pPr eaLnBrk="1" hangingPunct="1"/>
            <a:r>
              <a:rPr lang="zh-CN" altLang="en-US" smtClean="0"/>
              <a:t>特殊数</a:t>
            </a:r>
            <a:r>
              <a:rPr lang="zh-CN" altLang="en-US" sz="3600" smtClean="0"/>
              <a:t>10000000</a:t>
            </a:r>
          </a:p>
        </p:txBody>
      </p:sp>
      <p:sp>
        <p:nvSpPr>
          <p:cNvPr id="51203" name="Rectangle 3"/>
          <p:cNvSpPr>
            <a:spLocks noGrp="1" noChangeArrowheads="1"/>
          </p:cNvSpPr>
          <p:nvPr>
            <p:ph type="body" idx="1"/>
          </p:nvPr>
        </p:nvSpPr>
        <p:spPr>
          <a:xfrm>
            <a:off x="1258888" y="2093913"/>
            <a:ext cx="7010400" cy="3581400"/>
          </a:xfrm>
        </p:spPr>
        <p:txBody>
          <a:bodyPr/>
          <a:lstStyle/>
          <a:p>
            <a:pPr eaLnBrk="1" hangingPunct="1">
              <a:lnSpc>
                <a:spcPct val="120000"/>
              </a:lnSpc>
            </a:pPr>
            <a:r>
              <a:rPr lang="zh-CN" altLang="en-US" smtClean="0"/>
              <a:t>对无符号数</a:t>
            </a:r>
            <a:r>
              <a:rPr lang="en-US" altLang="zh-CN" smtClean="0"/>
              <a:t>:</a:t>
            </a:r>
            <a:r>
              <a:rPr lang="zh-CN" altLang="en-US" smtClean="0"/>
              <a:t>（10000000）</a:t>
            </a:r>
            <a:r>
              <a:rPr lang="en-US" altLang="zh-CN" baseline="-25000" smtClean="0"/>
              <a:t>B</a:t>
            </a:r>
            <a:r>
              <a:rPr lang="en-US" altLang="zh-CN" smtClean="0"/>
              <a:t>=128</a:t>
            </a:r>
          </a:p>
          <a:p>
            <a:pPr eaLnBrk="1" hangingPunct="1">
              <a:lnSpc>
                <a:spcPct val="120000"/>
              </a:lnSpc>
            </a:pPr>
            <a:r>
              <a:rPr lang="zh-CN" altLang="en-US" smtClean="0"/>
              <a:t>在原码中定义为： -0</a:t>
            </a:r>
          </a:p>
          <a:p>
            <a:pPr eaLnBrk="1" hangingPunct="1">
              <a:lnSpc>
                <a:spcPct val="120000"/>
              </a:lnSpc>
            </a:pPr>
            <a:r>
              <a:rPr lang="zh-CN" altLang="en-US" smtClean="0"/>
              <a:t>在反码中定义为： -127</a:t>
            </a:r>
          </a:p>
          <a:p>
            <a:pPr eaLnBrk="1" hangingPunct="1">
              <a:lnSpc>
                <a:spcPct val="120000"/>
              </a:lnSpc>
            </a:pPr>
            <a:r>
              <a:rPr lang="zh-CN" altLang="en-US" smtClean="0"/>
              <a:t>在补码中定义为： -128</a:t>
            </a:r>
          </a:p>
        </p:txBody>
      </p:sp>
    </p:spTree>
    <p:extLst>
      <p:ext uri="{BB962C8B-B14F-4D97-AF65-F5344CB8AC3E}">
        <p14:creationId xmlns:p14="http://schemas.microsoft.com/office/powerpoint/2010/main" val="12142419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3">
                                            <p:txEl>
                                              <p:pRg st="1" end="1"/>
                                            </p:txEl>
                                          </p:spTgt>
                                        </p:tgtEl>
                                        <p:attrNameLst>
                                          <p:attrName>style.visibility</p:attrName>
                                        </p:attrNameLst>
                                      </p:cBhvr>
                                      <p:to>
                                        <p:strVal val="visible"/>
                                      </p:to>
                                    </p:set>
                                    <p:anim calcmode="lin" valueType="num">
                                      <p:cBhvr additive="base">
                                        <p:cTn id="13" dur="500" fill="hold"/>
                                        <p:tgtEl>
                                          <p:spTgt spid="51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03">
                                            <p:txEl>
                                              <p:pRg st="2" end="2"/>
                                            </p:txEl>
                                          </p:spTgt>
                                        </p:tgtEl>
                                        <p:attrNameLst>
                                          <p:attrName>style.visibility</p:attrName>
                                        </p:attrNameLst>
                                      </p:cBhvr>
                                      <p:to>
                                        <p:strVal val="visible"/>
                                      </p:to>
                                    </p:set>
                                    <p:anim calcmode="lin" valueType="num">
                                      <p:cBhvr additive="base">
                                        <p:cTn id="19" dur="500" fill="hold"/>
                                        <p:tgtEl>
                                          <p:spTgt spid="51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203">
                                            <p:txEl>
                                              <p:pRg st="3" end="3"/>
                                            </p:txEl>
                                          </p:spTgt>
                                        </p:tgtEl>
                                        <p:attrNameLst>
                                          <p:attrName>style.visibility</p:attrName>
                                        </p:attrNameLst>
                                      </p:cBhvr>
                                      <p:to>
                                        <p:strVal val="visible"/>
                                      </p:to>
                                    </p:set>
                                    <p:anim calcmode="lin" valueType="num">
                                      <p:cBhvr additive="base">
                                        <p:cTn id="25"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91A496B-DA8F-4797-9C38-8C9EBF47AB84}" type="slidenum">
              <a:rPr lang="zh-CN" altLang="en-US" sz="1400" smtClean="0">
                <a:latin typeface="Tahoma" panose="020B0604030504040204" pitchFamily="34" charset="0"/>
              </a:rPr>
              <a:pPr/>
              <a:t>149</a:t>
            </a:fld>
            <a:endParaRPr lang="en-US" altLang="zh-CN" sz="1400" smtClean="0">
              <a:latin typeface="Tahoma" panose="020B0604030504040204" pitchFamily="34" charset="0"/>
            </a:endParaRPr>
          </a:p>
        </p:txBody>
      </p:sp>
      <p:sp>
        <p:nvSpPr>
          <p:cNvPr id="83971" name="Rectangle 2"/>
          <p:cNvSpPr>
            <a:spLocks noGrp="1" noChangeArrowheads="1"/>
          </p:cNvSpPr>
          <p:nvPr>
            <p:ph type="title"/>
          </p:nvPr>
        </p:nvSpPr>
        <p:spPr/>
        <p:txBody>
          <a:bodyPr/>
          <a:lstStyle/>
          <a:p>
            <a:pPr eaLnBrk="1" hangingPunct="1"/>
            <a:r>
              <a:rPr lang="zh-CN" altLang="en-US" sz="4000" smtClean="0"/>
              <a:t>符号数的表示范围</a:t>
            </a:r>
          </a:p>
        </p:txBody>
      </p:sp>
      <p:sp>
        <p:nvSpPr>
          <p:cNvPr id="83972" name="Rectangle 3"/>
          <p:cNvSpPr>
            <a:spLocks noGrp="1" noChangeArrowheads="1"/>
          </p:cNvSpPr>
          <p:nvPr>
            <p:ph type="body" idx="1"/>
          </p:nvPr>
        </p:nvSpPr>
        <p:spPr>
          <a:xfrm>
            <a:off x="1539875" y="2028825"/>
            <a:ext cx="6781800" cy="3657600"/>
          </a:xfrm>
        </p:spPr>
        <p:txBody>
          <a:bodyPr/>
          <a:lstStyle/>
          <a:p>
            <a:pPr eaLnBrk="1" hangingPunct="1">
              <a:lnSpc>
                <a:spcPct val="115000"/>
              </a:lnSpc>
              <a:spcAft>
                <a:spcPct val="35000"/>
              </a:spcAft>
              <a:buFont typeface="Wingdings" panose="05000000000000000000" pitchFamily="2" charset="2"/>
              <a:buNone/>
            </a:pPr>
            <a:r>
              <a:rPr lang="zh-CN" altLang="en-US" smtClean="0"/>
              <a:t>对8位二进制数：</a:t>
            </a:r>
          </a:p>
          <a:p>
            <a:pPr eaLnBrk="1" hangingPunct="1">
              <a:lnSpc>
                <a:spcPct val="115000"/>
              </a:lnSpc>
            </a:pPr>
            <a:r>
              <a:rPr lang="zh-CN" altLang="en-US" smtClean="0"/>
              <a:t>原码： -127 ~ +127</a:t>
            </a:r>
          </a:p>
          <a:p>
            <a:pPr eaLnBrk="1" hangingPunct="1">
              <a:lnSpc>
                <a:spcPct val="115000"/>
              </a:lnSpc>
            </a:pPr>
            <a:r>
              <a:rPr lang="zh-CN" altLang="en-US" smtClean="0"/>
              <a:t>反码： -127 ~ +127</a:t>
            </a:r>
          </a:p>
          <a:p>
            <a:pPr eaLnBrk="1" hangingPunct="1">
              <a:lnSpc>
                <a:spcPct val="115000"/>
              </a:lnSpc>
            </a:pPr>
            <a:r>
              <a:rPr lang="zh-CN" altLang="en-US" smtClean="0"/>
              <a:t>补码： -128 ~ +127</a:t>
            </a:r>
            <a:endParaRPr lang="zh-CN" altLang="en-US" smtClean="0">
              <a:solidFill>
                <a:srgbClr val="FFFF00"/>
              </a:solidFill>
            </a:endParaRPr>
          </a:p>
          <a:p>
            <a:pPr eaLnBrk="1" hangingPunct="1"/>
            <a:endParaRPr lang="zh-CN" altLang="en-US" sz="2400" smtClean="0"/>
          </a:p>
        </p:txBody>
      </p:sp>
    </p:spTree>
    <p:extLst>
      <p:ext uri="{BB962C8B-B14F-4D97-AF65-F5344CB8AC3E}">
        <p14:creationId xmlns:p14="http://schemas.microsoft.com/office/powerpoint/2010/main" val="100005927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024" y="2735943"/>
            <a:ext cx="8259216" cy="1384995"/>
          </a:xfrm>
          <a:prstGeom prst="rect">
            <a:avLst/>
          </a:prstGeom>
        </p:spPr>
        <p:txBody>
          <a:bodyPr wrap="square">
            <a:spAutoFit/>
          </a:bodyPr>
          <a:lstStyle/>
          <a:p>
            <a:pPr algn="just">
              <a:spcAft>
                <a:spcPts val="0"/>
              </a:spcAft>
            </a:pPr>
            <a:r>
              <a:rPr lang="zh-CN" altLang="zh-CN" sz="2800" b="1" kern="100" dirty="0">
                <a:solidFill>
                  <a:srgbClr val="C00000"/>
                </a:solidFill>
                <a:latin typeface="华文楷体" panose="02010600040101010101" pitchFamily="2" charset="-122"/>
                <a:ea typeface="华文楷体" panose="02010600040101010101" pitchFamily="2" charset="-122"/>
              </a:rPr>
              <a:t>最终成绩</a:t>
            </a:r>
            <a:r>
              <a:rPr lang="en-US" altLang="zh-CN" sz="2800" b="1" kern="100" dirty="0">
                <a:solidFill>
                  <a:srgbClr val="C00000"/>
                </a:solidFill>
                <a:latin typeface="华文楷体" panose="02010600040101010101" pitchFamily="2" charset="-122"/>
                <a:ea typeface="华文楷体" panose="02010600040101010101" pitchFamily="2" charset="-122"/>
              </a:rPr>
              <a:t> = </a:t>
            </a:r>
            <a:r>
              <a:rPr lang="zh-CN" altLang="en-US" sz="2800" b="1" kern="100" dirty="0">
                <a:solidFill>
                  <a:srgbClr val="C00000"/>
                </a:solidFill>
                <a:latin typeface="华文楷体" panose="02010600040101010101" pitchFamily="2" charset="-122"/>
                <a:ea typeface="华文楷体" panose="02010600040101010101" pitchFamily="2" charset="-122"/>
              </a:rPr>
              <a:t>课外</a:t>
            </a:r>
            <a:r>
              <a:rPr lang="zh-CN" altLang="zh-CN"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70</a:t>
            </a:r>
            <a:r>
              <a:rPr lang="zh-CN" altLang="zh-CN" sz="2800" b="1" kern="100" dirty="0">
                <a:solidFill>
                  <a:srgbClr val="C00000"/>
                </a:solidFill>
                <a:latin typeface="华文楷体" panose="02010600040101010101" pitchFamily="2" charset="-122"/>
                <a:ea typeface="华文楷体" panose="02010600040101010101" pitchFamily="2" charset="-122"/>
              </a:rPr>
              <a:t>％＋期末成绩</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r>
              <a:rPr lang="en-US" altLang="zh-CN" sz="2800" b="1" kern="100" dirty="0" smtClean="0">
                <a:solidFill>
                  <a:srgbClr val="C00000"/>
                </a:solidFill>
                <a:latin typeface="华文楷体" panose="02010600040101010101" pitchFamily="2" charset="-122"/>
                <a:ea typeface="华文楷体" panose="02010600040101010101" pitchFamily="2" charset="-122"/>
              </a:rPr>
              <a:t>30</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endParaRPr lang="en-US" altLang="zh-CN" sz="2800" b="1" kern="100" dirty="0">
              <a:solidFill>
                <a:srgbClr val="C00000"/>
              </a:solidFill>
              <a:latin typeface="华文楷体" panose="02010600040101010101" pitchFamily="2" charset="-122"/>
              <a:ea typeface="华文楷体" panose="02010600040101010101" pitchFamily="2" charset="-122"/>
            </a:endParaRPr>
          </a:p>
          <a:p>
            <a:pPr algn="just">
              <a:spcAft>
                <a:spcPts val="0"/>
              </a:spcAft>
            </a:pPr>
            <a:endParaRPr lang="en-US" altLang="zh-CN" sz="2800" b="1" kern="100" dirty="0" smtClean="0">
              <a:solidFill>
                <a:srgbClr val="C00000"/>
              </a:solidFill>
              <a:latin typeface="华文楷体" panose="02010600040101010101" pitchFamily="2" charset="-122"/>
              <a:ea typeface="华文楷体" panose="02010600040101010101" pitchFamily="2" charset="-122"/>
            </a:endParaRPr>
          </a:p>
          <a:p>
            <a:pPr algn="just">
              <a:spcAft>
                <a:spcPts val="0"/>
              </a:spcAft>
            </a:pPr>
            <a:r>
              <a:rPr lang="en-US" altLang="zh-CN" sz="2800" b="1" kern="100" dirty="0" smtClean="0">
                <a:solidFill>
                  <a:srgbClr val="C00000"/>
                </a:solidFill>
                <a:latin typeface="华文楷体" panose="02010600040101010101" pitchFamily="2" charset="-122"/>
                <a:ea typeface="华文楷体" panose="02010600040101010101" pitchFamily="2" charset="-122"/>
              </a:rPr>
              <a:t>                    </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r>
              <a:rPr lang="zh-CN" altLang="zh-CN" sz="2800" b="1" kern="100" dirty="0">
                <a:solidFill>
                  <a:srgbClr val="C00000"/>
                </a:solidFill>
                <a:latin typeface="华文楷体" panose="02010600040101010101" pitchFamily="2" charset="-122"/>
                <a:ea typeface="华文楷体" panose="02010600040101010101" pitchFamily="2" charset="-122"/>
              </a:rPr>
              <a:t>奖励得分－惩罚扣</a:t>
            </a:r>
            <a:r>
              <a:rPr lang="zh-CN" altLang="zh-CN" sz="2800" b="1" kern="100" dirty="0" smtClean="0">
                <a:solidFill>
                  <a:srgbClr val="C00000"/>
                </a:solidFill>
                <a:latin typeface="华文楷体" panose="02010600040101010101" pitchFamily="2" charset="-122"/>
                <a:ea typeface="华文楷体" panose="02010600040101010101" pitchFamily="2" charset="-122"/>
              </a:rPr>
              <a:t>分</a:t>
            </a:r>
            <a:r>
              <a:rPr lang="zh-CN" altLang="zh-CN" sz="2800" b="1" kern="100" dirty="0">
                <a:solidFill>
                  <a:srgbClr val="C00000"/>
                </a:solidFill>
                <a:latin typeface="华文楷体" panose="02010600040101010101" pitchFamily="2" charset="-122"/>
                <a:ea typeface="华文楷体" panose="02010600040101010101" pitchFamily="2" charset="-122"/>
              </a:rPr>
              <a:t>－</a:t>
            </a:r>
            <a:r>
              <a:rPr lang="zh-CN" altLang="zh-CN" sz="2800" b="1" kern="100" dirty="0" smtClean="0">
                <a:solidFill>
                  <a:srgbClr val="C00000"/>
                </a:solidFill>
                <a:latin typeface="华文楷体" panose="02010600040101010101" pitchFamily="2" charset="-122"/>
                <a:ea typeface="华文楷体" panose="02010600040101010101" pitchFamily="2" charset="-122"/>
              </a:rPr>
              <a:t>缺勤</a:t>
            </a:r>
            <a:r>
              <a:rPr lang="zh-CN" altLang="zh-CN" sz="2800" b="1" kern="100" dirty="0">
                <a:solidFill>
                  <a:srgbClr val="C00000"/>
                </a:solidFill>
                <a:latin typeface="华文楷体" panose="02010600040101010101" pitchFamily="2" charset="-122"/>
                <a:ea typeface="华文楷体" panose="02010600040101010101" pitchFamily="2" charset="-122"/>
              </a:rPr>
              <a:t>扣分</a:t>
            </a:r>
            <a:endParaRPr lang="zh-CN" altLang="zh-CN" sz="1600" b="1" kern="100" dirty="0">
              <a:latin typeface="华文楷体" panose="02010600040101010101" pitchFamily="2" charset="-122"/>
              <a:ea typeface="华文楷体" panose="02010600040101010101" pitchFamily="2" charset="-122"/>
            </a:endParaRPr>
          </a:p>
        </p:txBody>
      </p:sp>
      <p:sp>
        <p:nvSpPr>
          <p:cNvPr id="6"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1760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1B4D9FA-024A-4F2F-89F4-58EE0BAC8256}" type="slidenum">
              <a:rPr lang="zh-CN" altLang="en-US" sz="1400" smtClean="0">
                <a:latin typeface="Tahoma" panose="020B0604030504040204" pitchFamily="34" charset="0"/>
              </a:rPr>
              <a:pPr/>
              <a:t>150</a:t>
            </a:fld>
            <a:endParaRPr lang="en-US" altLang="zh-CN" sz="1400" smtClean="0">
              <a:latin typeface="Tahoma" panose="020B0604030504040204" pitchFamily="34" charset="0"/>
            </a:endParaRPr>
          </a:p>
        </p:txBody>
      </p:sp>
      <p:sp>
        <p:nvSpPr>
          <p:cNvPr id="86019" name="Rectangle 2"/>
          <p:cNvSpPr>
            <a:spLocks noGrp="1" noChangeArrowheads="1"/>
          </p:cNvSpPr>
          <p:nvPr>
            <p:ph type="title"/>
          </p:nvPr>
        </p:nvSpPr>
        <p:spPr>
          <a:xfrm>
            <a:off x="1106488" y="476250"/>
            <a:ext cx="7786687" cy="1143000"/>
          </a:xfrm>
        </p:spPr>
        <p:txBody>
          <a:bodyPr/>
          <a:lstStyle/>
          <a:p>
            <a:pPr eaLnBrk="1" hangingPunct="1"/>
            <a:r>
              <a:rPr lang="en-US" altLang="zh-CN" sz="3600" smtClean="0"/>
              <a:t>2. </a:t>
            </a:r>
            <a:r>
              <a:rPr lang="zh-CN" altLang="en-US" sz="4000" smtClean="0"/>
              <a:t>符号二进制数与十进制的转换</a:t>
            </a:r>
          </a:p>
        </p:txBody>
      </p:sp>
      <p:sp>
        <p:nvSpPr>
          <p:cNvPr id="86020" name="Rectangle 3"/>
          <p:cNvSpPr>
            <a:spLocks noGrp="1" noChangeArrowheads="1"/>
          </p:cNvSpPr>
          <p:nvPr>
            <p:ph type="body" idx="1"/>
          </p:nvPr>
        </p:nvSpPr>
        <p:spPr>
          <a:xfrm>
            <a:off x="1371600" y="2089150"/>
            <a:ext cx="7010400" cy="3252788"/>
          </a:xfrm>
        </p:spPr>
        <p:txBody>
          <a:bodyPr/>
          <a:lstStyle/>
          <a:p>
            <a:pPr eaLnBrk="1" hangingPunct="1">
              <a:spcAft>
                <a:spcPct val="45000"/>
              </a:spcAft>
              <a:buFont typeface="Wingdings" panose="05000000000000000000" pitchFamily="2" charset="2"/>
              <a:buNone/>
            </a:pPr>
            <a:r>
              <a:rPr lang="zh-CN" altLang="en-US" smtClean="0"/>
              <a:t>对用补码表示的二进制数：</a:t>
            </a:r>
          </a:p>
          <a:p>
            <a:pPr eaLnBrk="1" hangingPunct="1">
              <a:lnSpc>
                <a:spcPct val="120000"/>
              </a:lnSpc>
              <a:buFont typeface="Wingdings" panose="05000000000000000000" pitchFamily="2" charset="2"/>
              <a:buNone/>
            </a:pPr>
            <a:r>
              <a:rPr lang="zh-CN" altLang="en-US" smtClean="0"/>
              <a:t>    1）求出真值</a:t>
            </a:r>
          </a:p>
          <a:p>
            <a:pPr eaLnBrk="1" hangingPunct="1">
              <a:lnSpc>
                <a:spcPct val="120000"/>
              </a:lnSpc>
              <a:buFont typeface="Wingdings" panose="05000000000000000000" pitchFamily="2" charset="2"/>
              <a:buNone/>
            </a:pPr>
            <a:r>
              <a:rPr lang="zh-CN" altLang="en-US" smtClean="0"/>
              <a:t>    2）进行转换</a:t>
            </a:r>
          </a:p>
        </p:txBody>
      </p:sp>
    </p:spTree>
    <p:extLst>
      <p:ext uri="{BB962C8B-B14F-4D97-AF65-F5344CB8AC3E}">
        <p14:creationId xmlns:p14="http://schemas.microsoft.com/office/powerpoint/2010/main" val="2621267470"/>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80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50BCA004-89AF-429E-8247-7D20B0816711}" type="slidenum">
              <a:rPr lang="zh-CN" altLang="en-US" sz="1400" smtClean="0">
                <a:latin typeface="Tahoma" panose="020B0604030504040204" pitchFamily="34" charset="0"/>
              </a:rPr>
              <a:pPr/>
              <a:t>151</a:t>
            </a:fld>
            <a:endParaRPr lang="en-US" altLang="zh-CN" sz="1400" smtClean="0">
              <a:latin typeface="Tahoma" panose="020B0604030504040204" pitchFamily="34" charset="0"/>
            </a:endParaRPr>
          </a:p>
        </p:txBody>
      </p:sp>
      <p:sp>
        <p:nvSpPr>
          <p:cNvPr id="88067" name="Rectangle 2"/>
          <p:cNvSpPr>
            <a:spLocks noGrp="1" noChangeArrowheads="1"/>
          </p:cNvSpPr>
          <p:nvPr>
            <p:ph type="title"/>
          </p:nvPr>
        </p:nvSpPr>
        <p:spPr/>
        <p:txBody>
          <a:bodyPr/>
          <a:lstStyle/>
          <a:p>
            <a:pPr eaLnBrk="1" hangingPunct="1"/>
            <a:r>
              <a:rPr lang="zh-CN" altLang="en-US" smtClean="0">
                <a:latin typeface="隶书" panose="02010509060101010101" pitchFamily="49" charset="-122"/>
              </a:rPr>
              <a:t>[例]：</a:t>
            </a:r>
            <a:r>
              <a:rPr lang="zh-CN" altLang="en-US" smtClean="0"/>
              <a:t>补码数转换为十进制数</a:t>
            </a:r>
          </a:p>
        </p:txBody>
      </p:sp>
      <p:sp>
        <p:nvSpPr>
          <p:cNvPr id="55299" name="Rectangle 3"/>
          <p:cNvSpPr>
            <a:spLocks noGrp="1" noChangeArrowheads="1"/>
          </p:cNvSpPr>
          <p:nvPr>
            <p:ph type="body" idx="1"/>
          </p:nvPr>
        </p:nvSpPr>
        <p:spPr>
          <a:xfrm>
            <a:off x="819150" y="2076450"/>
            <a:ext cx="8001000" cy="4521200"/>
          </a:xfrm>
        </p:spPr>
        <p:txBody>
          <a:bodyPr/>
          <a:lstStyle/>
          <a:p>
            <a:pPr eaLnBrk="1" hangingPunct="1"/>
            <a:r>
              <a:rPr lang="zh-CN" altLang="en-US" sz="2400" smtClean="0"/>
              <a:t>[</a:t>
            </a:r>
            <a:r>
              <a:rPr lang="en-US" altLang="zh-CN" sz="2400" smtClean="0"/>
              <a:t>X]</a:t>
            </a:r>
            <a:r>
              <a:rPr lang="zh-CN" altLang="en-US" sz="2400" baseline="-25000" smtClean="0"/>
              <a:t>补</a:t>
            </a:r>
            <a:r>
              <a:rPr lang="zh-CN" altLang="en-US" sz="2400" smtClean="0"/>
              <a:t>=</a:t>
            </a:r>
            <a:r>
              <a:rPr lang="zh-CN" altLang="en-US" sz="2400" u="sng" smtClean="0"/>
              <a:t>0</a:t>
            </a:r>
            <a:r>
              <a:rPr lang="zh-CN" altLang="en-US" sz="2400" smtClean="0"/>
              <a:t> 0101110</a:t>
            </a:r>
            <a:r>
              <a:rPr lang="en-US" altLang="zh-CN" sz="2400" smtClean="0"/>
              <a:t>B</a:t>
            </a:r>
          </a:p>
          <a:p>
            <a:pPr eaLnBrk="1" hangingPunct="1">
              <a:spcBef>
                <a:spcPct val="70000"/>
              </a:spcBef>
              <a:buFont typeface="Wingdings" panose="05000000000000000000" pitchFamily="2" charset="2"/>
              <a:buNone/>
            </a:pPr>
            <a:r>
              <a:rPr lang="en-US" altLang="zh-CN" sz="2400" smtClean="0"/>
              <a:t>            </a:t>
            </a:r>
            <a:r>
              <a:rPr lang="zh-CN" altLang="en-US" smtClean="0">
                <a:solidFill>
                  <a:srgbClr val="FF0000"/>
                </a:solidFill>
              </a:rPr>
              <a:t>正数</a:t>
            </a:r>
            <a:endParaRPr lang="zh-CN" altLang="en-US" smtClean="0"/>
          </a:p>
          <a:p>
            <a:pPr eaLnBrk="1" hangingPunct="1">
              <a:buFont typeface="Wingdings" panose="05000000000000000000" pitchFamily="2" charset="2"/>
              <a:buNone/>
            </a:pPr>
            <a:r>
              <a:rPr lang="zh-CN" altLang="en-US" sz="2400" smtClean="0"/>
              <a:t>所以：真值</a:t>
            </a:r>
            <a:r>
              <a:rPr lang="en-US" altLang="zh-CN" sz="2400" smtClean="0"/>
              <a:t>=0101110B</a:t>
            </a:r>
            <a:r>
              <a:rPr lang="zh-CN" altLang="en-US" sz="2400" smtClean="0"/>
              <a:t> </a:t>
            </a:r>
          </a:p>
          <a:p>
            <a:pPr eaLnBrk="1" hangingPunct="1">
              <a:buFont typeface="Wingdings" panose="05000000000000000000" pitchFamily="2" charset="2"/>
              <a:buNone/>
            </a:pPr>
            <a:r>
              <a:rPr lang="en-US" altLang="zh-CN" sz="2400" smtClean="0"/>
              <a:t>         X=+46</a:t>
            </a:r>
          </a:p>
          <a:p>
            <a:pPr eaLnBrk="1" hangingPunct="1"/>
            <a:r>
              <a:rPr lang="en-US" altLang="zh-CN" sz="2400" smtClean="0"/>
              <a:t>[X]</a:t>
            </a:r>
            <a:r>
              <a:rPr lang="zh-CN" altLang="en-US" sz="2400" baseline="-25000" smtClean="0"/>
              <a:t>补</a:t>
            </a:r>
            <a:r>
              <a:rPr lang="zh-CN" altLang="en-US" sz="2400" smtClean="0"/>
              <a:t>=</a:t>
            </a:r>
            <a:r>
              <a:rPr lang="zh-CN" altLang="en-US" sz="2400" u="sng" smtClean="0"/>
              <a:t>1</a:t>
            </a:r>
            <a:r>
              <a:rPr lang="zh-CN" altLang="en-US" sz="2400" smtClean="0"/>
              <a:t> 1010010</a:t>
            </a:r>
            <a:r>
              <a:rPr lang="en-US" altLang="zh-CN" sz="2400" smtClean="0"/>
              <a:t>B</a:t>
            </a:r>
            <a:endParaRPr lang="en-US" altLang="zh-CN" sz="2400" smtClean="0">
              <a:solidFill>
                <a:srgbClr val="FFFF00"/>
              </a:solidFill>
            </a:endParaRPr>
          </a:p>
          <a:p>
            <a:pPr eaLnBrk="1" hangingPunct="1">
              <a:spcBef>
                <a:spcPct val="70000"/>
              </a:spcBef>
              <a:buFont typeface="Wingdings" panose="05000000000000000000" pitchFamily="2" charset="2"/>
              <a:buNone/>
            </a:pPr>
            <a:r>
              <a:rPr lang="en-US" altLang="zh-CN" sz="2400" smtClean="0">
                <a:solidFill>
                  <a:srgbClr val="FF0000"/>
                </a:solidFill>
              </a:rPr>
              <a:t>            </a:t>
            </a:r>
            <a:r>
              <a:rPr lang="zh-CN" altLang="en-US" smtClean="0">
                <a:solidFill>
                  <a:srgbClr val="FF0000"/>
                </a:solidFill>
              </a:rPr>
              <a:t>负数</a:t>
            </a:r>
            <a:endParaRPr lang="en-US" altLang="zh-CN" sz="2400" smtClean="0">
              <a:solidFill>
                <a:srgbClr val="FFFF00"/>
              </a:solidFill>
            </a:endParaRPr>
          </a:p>
          <a:p>
            <a:pPr eaLnBrk="1" hangingPunct="1">
              <a:buFont typeface="Wingdings" panose="05000000000000000000" pitchFamily="2" charset="2"/>
              <a:buNone/>
            </a:pPr>
            <a:r>
              <a:rPr lang="zh-CN" altLang="en-US" sz="2400" smtClean="0"/>
              <a:t>所以：真值不等于</a:t>
            </a:r>
            <a:r>
              <a:rPr lang="en-US" altLang="zh-CN" sz="2400" smtClean="0"/>
              <a:t>-1010010B</a:t>
            </a:r>
          </a:p>
          <a:p>
            <a:pPr eaLnBrk="1" hangingPunct="1">
              <a:buFont typeface="Wingdings" panose="05000000000000000000" pitchFamily="2" charset="2"/>
              <a:buNone/>
            </a:pPr>
            <a:r>
              <a:rPr lang="zh-CN" altLang="en-US" sz="2400" smtClean="0"/>
              <a:t>而是：</a:t>
            </a:r>
            <a:r>
              <a:rPr lang="en-US" altLang="zh-CN" sz="2400" smtClean="0"/>
              <a:t>X=[[X]</a:t>
            </a:r>
            <a:r>
              <a:rPr lang="zh-CN" altLang="en-US" sz="2400" baseline="-25000" smtClean="0"/>
              <a:t>补</a:t>
            </a:r>
            <a:r>
              <a:rPr lang="zh-CN" altLang="en-US" sz="2400" smtClean="0"/>
              <a:t>]</a:t>
            </a:r>
            <a:r>
              <a:rPr lang="zh-CN" altLang="en-US" sz="2400" baseline="-25000" smtClean="0"/>
              <a:t>补</a:t>
            </a:r>
            <a:r>
              <a:rPr lang="zh-CN" altLang="en-US" sz="2400" smtClean="0"/>
              <a:t>=[11010010]</a:t>
            </a:r>
            <a:r>
              <a:rPr lang="zh-CN" altLang="en-US" sz="2400" baseline="-25000" smtClean="0"/>
              <a:t>补</a:t>
            </a:r>
            <a:r>
              <a:rPr lang="zh-CN" altLang="en-US" sz="2400" smtClean="0"/>
              <a:t>= </a:t>
            </a:r>
            <a:r>
              <a:rPr lang="en-GB" altLang="en-US" sz="2400" smtClean="0"/>
              <a:t>- 0101110 = - </a:t>
            </a:r>
            <a:r>
              <a:rPr lang="zh-CN" altLang="en-US" sz="2400" smtClean="0"/>
              <a:t>46</a:t>
            </a:r>
          </a:p>
        </p:txBody>
      </p:sp>
      <p:sp>
        <p:nvSpPr>
          <p:cNvPr id="55300" name="Line 4"/>
          <p:cNvSpPr>
            <a:spLocks noChangeShapeType="1"/>
          </p:cNvSpPr>
          <p:nvPr/>
        </p:nvSpPr>
        <p:spPr bwMode="auto">
          <a:xfrm flipV="1">
            <a:off x="2289175" y="2578100"/>
            <a:ext cx="0" cy="280988"/>
          </a:xfrm>
          <a:prstGeom prst="line">
            <a:avLst/>
          </a:prstGeom>
          <a:noFill/>
          <a:ln w="22225" cap="sq">
            <a:solidFill>
              <a:srgbClr val="FF66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01" name="Line 5"/>
          <p:cNvSpPr>
            <a:spLocks noChangeShapeType="1"/>
          </p:cNvSpPr>
          <p:nvPr/>
        </p:nvSpPr>
        <p:spPr bwMode="auto">
          <a:xfrm flipV="1">
            <a:off x="2278063" y="4775200"/>
            <a:ext cx="0" cy="280988"/>
          </a:xfrm>
          <a:prstGeom prst="line">
            <a:avLst/>
          </a:prstGeom>
          <a:noFill/>
          <a:ln w="22225" cap="sq">
            <a:solidFill>
              <a:srgbClr val="FF66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57869880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additive="base">
                                        <p:cTn id="7" dur="500" fill="hold"/>
                                        <p:tgtEl>
                                          <p:spTgt spid="55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5300"/>
                                        </p:tgtEl>
                                        <p:attrNameLst>
                                          <p:attrName>style.visibility</p:attrName>
                                        </p:attrNameLst>
                                      </p:cBhvr>
                                      <p:to>
                                        <p:strVal val="visible"/>
                                      </p:to>
                                    </p:set>
                                    <p:anim calcmode="lin" valueType="num">
                                      <p:cBhvr additive="base">
                                        <p:cTn id="13" dur="500" fill="hold"/>
                                        <p:tgtEl>
                                          <p:spTgt spid="55300"/>
                                        </p:tgtEl>
                                        <p:attrNameLst>
                                          <p:attrName>ppt_x</p:attrName>
                                        </p:attrNameLst>
                                      </p:cBhvr>
                                      <p:tavLst>
                                        <p:tav tm="0">
                                          <p:val>
                                            <p:strVal val="0-#ppt_w/2"/>
                                          </p:val>
                                        </p:tav>
                                        <p:tav tm="100000">
                                          <p:val>
                                            <p:strVal val="#ppt_x"/>
                                          </p:val>
                                        </p:tav>
                                      </p:tavLst>
                                    </p:anim>
                                    <p:anim calcmode="lin" valueType="num">
                                      <p:cBhvr additive="base">
                                        <p:cTn id="14" dur="500" fill="hold"/>
                                        <p:tgtEl>
                                          <p:spTgt spid="553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299">
                                            <p:txEl>
                                              <p:pRg st="1" end="1"/>
                                            </p:txEl>
                                          </p:spTgt>
                                        </p:tgtEl>
                                        <p:attrNameLst>
                                          <p:attrName>style.visibility</p:attrName>
                                        </p:attrNameLst>
                                      </p:cBhvr>
                                      <p:to>
                                        <p:strVal val="visible"/>
                                      </p:to>
                                    </p:set>
                                    <p:anim calcmode="lin" valueType="num">
                                      <p:cBhvr additive="base">
                                        <p:cTn id="19" dur="500" fill="hold"/>
                                        <p:tgtEl>
                                          <p:spTgt spid="5529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5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5299">
                                            <p:txEl>
                                              <p:pRg st="2" end="2"/>
                                            </p:txEl>
                                          </p:spTgt>
                                        </p:tgtEl>
                                        <p:attrNameLst>
                                          <p:attrName>style.visibility</p:attrName>
                                        </p:attrNameLst>
                                      </p:cBhvr>
                                      <p:to>
                                        <p:strVal val="visible"/>
                                      </p:to>
                                    </p:set>
                                    <p:anim calcmode="lin" valueType="num">
                                      <p:cBhvr additive="base">
                                        <p:cTn id="25" dur="500" fill="hold"/>
                                        <p:tgtEl>
                                          <p:spTgt spid="5529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52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5299">
                                            <p:txEl>
                                              <p:pRg st="3" end="3"/>
                                            </p:txEl>
                                          </p:spTgt>
                                        </p:tgtEl>
                                        <p:attrNameLst>
                                          <p:attrName>style.visibility</p:attrName>
                                        </p:attrNameLst>
                                      </p:cBhvr>
                                      <p:to>
                                        <p:strVal val="visible"/>
                                      </p:to>
                                    </p:set>
                                    <p:anim calcmode="lin" valueType="num">
                                      <p:cBhvr additive="base">
                                        <p:cTn id="31" dur="500" fill="hold"/>
                                        <p:tgtEl>
                                          <p:spTgt spid="5529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52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5299">
                                            <p:txEl>
                                              <p:pRg st="4" end="4"/>
                                            </p:txEl>
                                          </p:spTgt>
                                        </p:tgtEl>
                                        <p:attrNameLst>
                                          <p:attrName>style.visibility</p:attrName>
                                        </p:attrNameLst>
                                      </p:cBhvr>
                                      <p:to>
                                        <p:strVal val="visible"/>
                                      </p:to>
                                    </p:set>
                                    <p:anim calcmode="lin" valueType="num">
                                      <p:cBhvr additive="base">
                                        <p:cTn id="37" dur="500" fill="hold"/>
                                        <p:tgtEl>
                                          <p:spTgt spid="5529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52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55301"/>
                                        </p:tgtEl>
                                        <p:attrNameLst>
                                          <p:attrName>style.visibility</p:attrName>
                                        </p:attrNameLst>
                                      </p:cBhvr>
                                      <p:to>
                                        <p:strVal val="visible"/>
                                      </p:to>
                                    </p:set>
                                    <p:anim calcmode="lin" valueType="num">
                                      <p:cBhvr additive="base">
                                        <p:cTn id="43" dur="500" fill="hold"/>
                                        <p:tgtEl>
                                          <p:spTgt spid="55301"/>
                                        </p:tgtEl>
                                        <p:attrNameLst>
                                          <p:attrName>ppt_x</p:attrName>
                                        </p:attrNameLst>
                                      </p:cBhvr>
                                      <p:tavLst>
                                        <p:tav tm="0">
                                          <p:val>
                                            <p:strVal val="0-#ppt_w/2"/>
                                          </p:val>
                                        </p:tav>
                                        <p:tav tm="100000">
                                          <p:val>
                                            <p:strVal val="#ppt_x"/>
                                          </p:val>
                                        </p:tav>
                                      </p:tavLst>
                                    </p:anim>
                                    <p:anim calcmode="lin" valueType="num">
                                      <p:cBhvr additive="base">
                                        <p:cTn id="44" dur="500" fill="hold"/>
                                        <p:tgtEl>
                                          <p:spTgt spid="5530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5299">
                                            <p:txEl>
                                              <p:pRg st="5" end="5"/>
                                            </p:txEl>
                                          </p:spTgt>
                                        </p:tgtEl>
                                        <p:attrNameLst>
                                          <p:attrName>style.visibility</p:attrName>
                                        </p:attrNameLst>
                                      </p:cBhvr>
                                      <p:to>
                                        <p:strVal val="visible"/>
                                      </p:to>
                                    </p:set>
                                    <p:anim calcmode="lin" valueType="num">
                                      <p:cBhvr additive="base">
                                        <p:cTn id="49" dur="500" fill="hold"/>
                                        <p:tgtEl>
                                          <p:spTgt spid="55299">
                                            <p:txEl>
                                              <p:pRg st="5" end="5"/>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52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5299">
                                            <p:txEl>
                                              <p:pRg st="6" end="6"/>
                                            </p:txEl>
                                          </p:spTgt>
                                        </p:tgtEl>
                                        <p:attrNameLst>
                                          <p:attrName>style.visibility</p:attrName>
                                        </p:attrNameLst>
                                      </p:cBhvr>
                                      <p:to>
                                        <p:strVal val="visible"/>
                                      </p:to>
                                    </p:set>
                                    <p:anim calcmode="lin" valueType="num">
                                      <p:cBhvr additive="base">
                                        <p:cTn id="55" dur="500" fill="hold"/>
                                        <p:tgtEl>
                                          <p:spTgt spid="55299">
                                            <p:txEl>
                                              <p:pRg st="6" end="6"/>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529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5299">
                                            <p:txEl>
                                              <p:pRg st="7" end="7"/>
                                            </p:txEl>
                                          </p:spTgt>
                                        </p:tgtEl>
                                        <p:attrNameLst>
                                          <p:attrName>style.visibility</p:attrName>
                                        </p:attrNameLst>
                                      </p:cBhvr>
                                      <p:to>
                                        <p:strVal val="visible"/>
                                      </p:to>
                                    </p:set>
                                    <p:anim calcmode="lin" valueType="num">
                                      <p:cBhvr additive="base">
                                        <p:cTn id="61" dur="500" fill="hold"/>
                                        <p:tgtEl>
                                          <p:spTgt spid="55299">
                                            <p:txEl>
                                              <p:pRg st="7" end="7"/>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529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5A411BC-3669-4116-B4A9-07829C023F2D}" type="slidenum">
              <a:rPr lang="zh-CN" altLang="en-US" sz="1400" smtClean="0">
                <a:latin typeface="Tahoma" panose="020B0604030504040204" pitchFamily="34" charset="0"/>
              </a:rPr>
              <a:pPr/>
              <a:t>152</a:t>
            </a:fld>
            <a:endParaRPr lang="en-US" altLang="zh-CN" sz="1400" smtClean="0">
              <a:latin typeface="Tahoma" panose="020B0604030504040204" pitchFamily="34" charset="0"/>
            </a:endParaRPr>
          </a:p>
        </p:txBody>
      </p:sp>
      <p:sp>
        <p:nvSpPr>
          <p:cNvPr id="90115" name="Rectangle 2"/>
          <p:cNvSpPr>
            <a:spLocks noGrp="1" noChangeArrowheads="1"/>
          </p:cNvSpPr>
          <p:nvPr>
            <p:ph type="title"/>
          </p:nvPr>
        </p:nvSpPr>
        <p:spPr/>
        <p:txBody>
          <a:bodyPr/>
          <a:lstStyle/>
          <a:p>
            <a:pPr eaLnBrk="1" hangingPunct="1"/>
            <a:r>
              <a:rPr lang="en-US" altLang="zh-CN" sz="4000" smtClean="0"/>
              <a:t>3. </a:t>
            </a:r>
            <a:r>
              <a:rPr lang="zh-CN" altLang="en-US" smtClean="0"/>
              <a:t>符号数的算术运算</a:t>
            </a:r>
          </a:p>
        </p:txBody>
      </p:sp>
      <p:sp>
        <p:nvSpPr>
          <p:cNvPr id="56323" name="Rectangle 3"/>
          <p:cNvSpPr>
            <a:spLocks noGrp="1" noChangeArrowheads="1"/>
          </p:cNvSpPr>
          <p:nvPr>
            <p:ph type="body" idx="1"/>
          </p:nvPr>
        </p:nvSpPr>
        <p:spPr>
          <a:xfrm>
            <a:off x="685800" y="1981200"/>
            <a:ext cx="8062913" cy="3810000"/>
          </a:xfrm>
        </p:spPr>
        <p:txBody>
          <a:bodyPr/>
          <a:lstStyle/>
          <a:p>
            <a:pPr eaLnBrk="1" hangingPunct="1">
              <a:spcAft>
                <a:spcPct val="40000"/>
              </a:spcAft>
            </a:pPr>
            <a:r>
              <a:rPr lang="zh-CN" altLang="en-US" smtClean="0"/>
              <a:t>通过引进补码，可将减法运算转换为加法运算。</a:t>
            </a:r>
          </a:p>
          <a:p>
            <a:pPr eaLnBrk="1" hangingPunct="1"/>
            <a:r>
              <a:rPr lang="zh-CN" altLang="en-US" smtClean="0"/>
              <a:t>即：[</a:t>
            </a:r>
            <a:r>
              <a:rPr lang="en-US" altLang="zh-CN" smtClean="0"/>
              <a:t>X+Y]</a:t>
            </a:r>
            <a:r>
              <a:rPr lang="zh-CN" altLang="en-US" baseline="-25000" smtClean="0"/>
              <a:t>补</a:t>
            </a:r>
            <a:r>
              <a:rPr lang="zh-CN" altLang="en-US" smtClean="0"/>
              <a:t>=[</a:t>
            </a:r>
            <a:r>
              <a:rPr lang="en-US" altLang="zh-CN" smtClean="0"/>
              <a:t>X]</a:t>
            </a:r>
            <a:r>
              <a:rPr lang="zh-CN" altLang="en-US" baseline="-25000" smtClean="0"/>
              <a:t>补</a:t>
            </a:r>
            <a:r>
              <a:rPr lang="zh-CN" altLang="en-US" smtClean="0"/>
              <a:t>+[</a:t>
            </a:r>
            <a:r>
              <a:rPr lang="en-US" altLang="zh-CN" smtClean="0"/>
              <a:t>Y]</a:t>
            </a:r>
            <a:r>
              <a:rPr lang="zh-CN" altLang="en-US" baseline="-25000" smtClean="0"/>
              <a:t>补</a:t>
            </a:r>
            <a:endParaRPr lang="zh-CN" altLang="en-US" smtClean="0"/>
          </a:p>
          <a:p>
            <a:pPr eaLnBrk="1" hangingPunct="1">
              <a:buFont typeface="Wingdings" panose="05000000000000000000" pitchFamily="2" charset="2"/>
              <a:buNone/>
            </a:pPr>
            <a:r>
              <a:rPr lang="zh-CN" altLang="en-US" smtClean="0"/>
              <a:t>                [</a:t>
            </a:r>
            <a:r>
              <a:rPr lang="en-US" altLang="zh-CN" smtClean="0"/>
              <a:t>X-Y]</a:t>
            </a:r>
            <a:r>
              <a:rPr lang="zh-CN" altLang="en-US" baseline="-25000" smtClean="0"/>
              <a:t>补</a:t>
            </a:r>
            <a:r>
              <a:rPr lang="zh-CN" altLang="en-US" smtClean="0"/>
              <a:t>=[</a:t>
            </a:r>
            <a:r>
              <a:rPr lang="en-US" altLang="zh-CN" smtClean="0"/>
              <a:t>X+(-Y)]</a:t>
            </a:r>
            <a:r>
              <a:rPr lang="zh-CN" altLang="en-US" baseline="-25000" smtClean="0"/>
              <a:t>补</a:t>
            </a:r>
            <a:endParaRPr lang="en-US" altLang="zh-CN" smtClean="0"/>
          </a:p>
          <a:p>
            <a:pPr eaLnBrk="1" hangingPunct="1">
              <a:buFont typeface="Wingdings" panose="05000000000000000000" pitchFamily="2" charset="2"/>
              <a:buNone/>
            </a:pPr>
            <a:r>
              <a:rPr lang="zh-CN" altLang="en-US" smtClean="0"/>
              <a:t>                           =[</a:t>
            </a:r>
            <a:r>
              <a:rPr lang="en-US" altLang="zh-CN" smtClean="0"/>
              <a:t>X]</a:t>
            </a:r>
            <a:r>
              <a:rPr lang="zh-CN" altLang="en-US" baseline="-25000" smtClean="0"/>
              <a:t>补</a:t>
            </a:r>
            <a:r>
              <a:rPr lang="zh-CN" altLang="en-US" smtClean="0"/>
              <a:t>+[-</a:t>
            </a:r>
            <a:r>
              <a:rPr lang="en-US" altLang="zh-CN" smtClean="0"/>
              <a:t>Y]</a:t>
            </a:r>
            <a:r>
              <a:rPr lang="zh-CN" altLang="en-US" baseline="-25000" smtClean="0"/>
              <a:t>补</a:t>
            </a:r>
            <a:endParaRPr lang="zh-CN" altLang="en-US" smtClean="0"/>
          </a:p>
        </p:txBody>
      </p:sp>
      <p:sp>
        <p:nvSpPr>
          <p:cNvPr id="56324" name="Text Box 4"/>
          <p:cNvSpPr txBox="1">
            <a:spLocks noChangeArrowheads="1"/>
          </p:cNvSpPr>
          <p:nvPr/>
        </p:nvSpPr>
        <p:spPr bwMode="auto">
          <a:xfrm>
            <a:off x="1908175" y="5157788"/>
            <a:ext cx="4319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spcBef>
                <a:spcPct val="50000"/>
              </a:spcBef>
            </a:pPr>
            <a:r>
              <a:rPr kumimoji="1" lang="zh-CN" altLang="en-US" sz="2800" b="1">
                <a:latin typeface="Times New Roman" panose="02020603050405020304" pitchFamily="18" charset="0"/>
              </a:rPr>
              <a:t>注：运算时符号位须对齐</a:t>
            </a:r>
          </a:p>
        </p:txBody>
      </p:sp>
    </p:spTree>
    <p:extLst>
      <p:ext uri="{BB962C8B-B14F-4D97-AF65-F5344CB8AC3E}">
        <p14:creationId xmlns:p14="http://schemas.microsoft.com/office/powerpoint/2010/main" val="30786454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 calcmode="lin" valueType="num">
                                      <p:cBhvr additive="base">
                                        <p:cTn id="7" dur="500" fill="hold"/>
                                        <p:tgtEl>
                                          <p:spTgt spid="563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63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6323">
                                            <p:txEl>
                                              <p:pRg st="1" end="1"/>
                                            </p:txEl>
                                          </p:spTgt>
                                        </p:tgtEl>
                                        <p:attrNameLst>
                                          <p:attrName>style.visibility</p:attrName>
                                        </p:attrNameLst>
                                      </p:cBhvr>
                                      <p:to>
                                        <p:strVal val="visible"/>
                                      </p:to>
                                    </p:set>
                                    <p:anim calcmode="lin" valueType="num">
                                      <p:cBhvr additive="base">
                                        <p:cTn id="13" dur="5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3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 calcmode="lin" valueType="num">
                                      <p:cBhvr additive="base">
                                        <p:cTn id="17" dur="5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632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6323">
                                            <p:txEl>
                                              <p:pRg st="3" end="3"/>
                                            </p:txEl>
                                          </p:spTgt>
                                        </p:tgtEl>
                                        <p:attrNameLst>
                                          <p:attrName>style.visibility</p:attrName>
                                        </p:attrNameLst>
                                      </p:cBhvr>
                                      <p:to>
                                        <p:strVal val="visible"/>
                                      </p:to>
                                    </p:set>
                                    <p:anim calcmode="lin" valueType="num">
                                      <p:cBhvr additive="base">
                                        <p:cTn id="21" dur="5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3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6324"/>
                                        </p:tgtEl>
                                        <p:attrNameLst>
                                          <p:attrName>style.visibility</p:attrName>
                                        </p:attrNameLst>
                                      </p:cBhvr>
                                      <p:to>
                                        <p:strVal val="visible"/>
                                      </p:to>
                                    </p:set>
                                    <p:animEffect transition="in" filter="strips(downRight)">
                                      <p:cBhvr>
                                        <p:cTn id="27" dur="10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21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6F540B6-60DD-4B1F-B862-5DF595D58DCF}" type="slidenum">
              <a:rPr lang="zh-CN" altLang="en-US" sz="1400" smtClean="0">
                <a:latin typeface="Tahoma" panose="020B0604030504040204" pitchFamily="34" charset="0"/>
              </a:rPr>
              <a:pPr/>
              <a:t>153</a:t>
            </a:fld>
            <a:endParaRPr lang="en-US" altLang="zh-CN" sz="1400" smtClean="0">
              <a:latin typeface="Tahoma" panose="020B0604030504040204" pitchFamily="34" charset="0"/>
            </a:endParaRPr>
          </a:p>
        </p:txBody>
      </p:sp>
      <p:sp>
        <p:nvSpPr>
          <p:cNvPr id="92163" name="Rectangle 2"/>
          <p:cNvSpPr>
            <a:spLocks noGrp="1" noChangeArrowheads="1"/>
          </p:cNvSpPr>
          <p:nvPr>
            <p:ph type="title"/>
          </p:nvPr>
        </p:nvSpPr>
        <p:spPr/>
        <p:txBody>
          <a:bodyPr/>
          <a:lstStyle/>
          <a:p>
            <a:pPr eaLnBrk="1" hangingPunct="1"/>
            <a:r>
              <a:rPr lang="zh-CN" altLang="en-US" sz="4000" smtClean="0"/>
              <a:t>[例]</a:t>
            </a:r>
          </a:p>
        </p:txBody>
      </p:sp>
      <p:sp>
        <p:nvSpPr>
          <p:cNvPr id="57347" name="Rectangle 3"/>
          <p:cNvSpPr>
            <a:spLocks noGrp="1" noChangeArrowheads="1"/>
          </p:cNvSpPr>
          <p:nvPr>
            <p:ph type="body" idx="1"/>
          </p:nvPr>
        </p:nvSpPr>
        <p:spPr>
          <a:xfrm>
            <a:off x="838200" y="2060575"/>
            <a:ext cx="7772400" cy="4464050"/>
          </a:xfrm>
        </p:spPr>
        <p:txBody>
          <a:bodyPr/>
          <a:lstStyle/>
          <a:p>
            <a:pPr eaLnBrk="1" hangingPunct="1">
              <a:spcAft>
                <a:spcPct val="40000"/>
              </a:spcAft>
            </a:pPr>
            <a:r>
              <a:rPr lang="en-US" altLang="zh-CN" u="sng" smtClean="0"/>
              <a:t>X=-0110100，Y=+1110100，</a:t>
            </a:r>
            <a:r>
              <a:rPr lang="zh-CN" altLang="en-US" u="sng" smtClean="0"/>
              <a:t>求</a:t>
            </a:r>
            <a:r>
              <a:rPr lang="en-US" altLang="zh-CN" u="sng" smtClean="0"/>
              <a:t>X+Y=？</a:t>
            </a:r>
          </a:p>
          <a:p>
            <a:pPr lvl="1" eaLnBrk="1" hangingPunct="1"/>
            <a:r>
              <a:rPr lang="en-US" altLang="zh-CN" smtClean="0"/>
              <a:t>[X]</a:t>
            </a:r>
            <a:r>
              <a:rPr lang="zh-CN" altLang="en-US" baseline="-25000" smtClean="0"/>
              <a:t>原</a:t>
            </a:r>
            <a:r>
              <a:rPr lang="zh-CN" altLang="en-US" smtClean="0"/>
              <a:t>=10110100      </a:t>
            </a:r>
          </a:p>
          <a:p>
            <a:pPr lvl="1" eaLnBrk="1" hangingPunct="1"/>
            <a:r>
              <a:rPr lang="zh-CN" altLang="en-US" smtClean="0"/>
              <a:t>[</a:t>
            </a:r>
            <a:r>
              <a:rPr lang="en-US" altLang="zh-CN" smtClean="0"/>
              <a:t>X]</a:t>
            </a:r>
            <a:r>
              <a:rPr lang="zh-CN" altLang="en-US" baseline="-25000" smtClean="0"/>
              <a:t>补</a:t>
            </a:r>
            <a:r>
              <a:rPr lang="zh-CN" altLang="en-US" smtClean="0"/>
              <a:t>= [</a:t>
            </a:r>
            <a:r>
              <a:rPr lang="en-US" altLang="zh-CN" smtClean="0"/>
              <a:t>X]</a:t>
            </a:r>
            <a:r>
              <a:rPr lang="zh-CN" altLang="en-US" baseline="-25000" smtClean="0"/>
              <a:t>反</a:t>
            </a:r>
            <a:r>
              <a:rPr lang="zh-CN" altLang="en-US" smtClean="0"/>
              <a:t>+1=11001100</a:t>
            </a:r>
          </a:p>
          <a:p>
            <a:pPr lvl="1" eaLnBrk="1" hangingPunct="1"/>
            <a:r>
              <a:rPr lang="zh-CN" altLang="en-US" smtClean="0"/>
              <a:t>[</a:t>
            </a:r>
            <a:r>
              <a:rPr lang="en-US" altLang="zh-CN" smtClean="0"/>
              <a:t>Y]</a:t>
            </a:r>
            <a:r>
              <a:rPr lang="zh-CN" altLang="en-US" baseline="-25000" smtClean="0"/>
              <a:t>补</a:t>
            </a:r>
            <a:r>
              <a:rPr lang="zh-CN" altLang="en-US" smtClean="0"/>
              <a:t>= [</a:t>
            </a:r>
            <a:r>
              <a:rPr lang="en-US" altLang="zh-CN" smtClean="0"/>
              <a:t>Y]</a:t>
            </a:r>
            <a:r>
              <a:rPr lang="zh-CN" altLang="en-US" baseline="-25000" smtClean="0"/>
              <a:t>原</a:t>
            </a:r>
            <a:r>
              <a:rPr lang="zh-CN" altLang="en-US" smtClean="0"/>
              <a:t>=01110100</a:t>
            </a:r>
          </a:p>
          <a:p>
            <a:pPr lvl="1" eaLnBrk="1" hangingPunct="1"/>
            <a:r>
              <a:rPr lang="zh-CN" altLang="en-US" smtClean="0"/>
              <a:t>[</a:t>
            </a:r>
            <a:r>
              <a:rPr lang="en-US" altLang="zh-CN" smtClean="0"/>
              <a:t>X+Y]</a:t>
            </a:r>
            <a:r>
              <a:rPr lang="zh-CN" altLang="en-US" baseline="-25000" smtClean="0"/>
              <a:t>补</a:t>
            </a:r>
            <a:r>
              <a:rPr lang="zh-CN" altLang="en-US" smtClean="0"/>
              <a:t>= [</a:t>
            </a:r>
            <a:r>
              <a:rPr lang="en-US" altLang="zh-CN" smtClean="0"/>
              <a:t>X]</a:t>
            </a:r>
            <a:r>
              <a:rPr lang="zh-CN" altLang="en-US" baseline="-25000" smtClean="0"/>
              <a:t>补</a:t>
            </a:r>
            <a:r>
              <a:rPr lang="zh-CN" altLang="en-US" smtClean="0"/>
              <a:t>+ [</a:t>
            </a:r>
            <a:r>
              <a:rPr lang="en-US" altLang="zh-CN" smtClean="0"/>
              <a:t>Y]</a:t>
            </a:r>
            <a:r>
              <a:rPr lang="zh-CN" altLang="en-US" baseline="-25000" smtClean="0"/>
              <a:t>补</a:t>
            </a:r>
            <a:endParaRPr lang="zh-CN" altLang="en-US" smtClean="0"/>
          </a:p>
          <a:p>
            <a:pPr eaLnBrk="1" hangingPunct="1">
              <a:buFont typeface="Wingdings" panose="05000000000000000000" pitchFamily="2" charset="2"/>
              <a:buNone/>
            </a:pPr>
            <a:r>
              <a:rPr lang="zh-CN" altLang="en-US" smtClean="0"/>
              <a:t>                  </a:t>
            </a:r>
            <a:r>
              <a:rPr lang="zh-CN" altLang="en-US" sz="2400" smtClean="0"/>
              <a:t>=11001100+01110100</a:t>
            </a:r>
          </a:p>
          <a:p>
            <a:pPr eaLnBrk="1" hangingPunct="1">
              <a:buFont typeface="Wingdings" panose="05000000000000000000" pitchFamily="2" charset="2"/>
              <a:buNone/>
            </a:pPr>
            <a:r>
              <a:rPr lang="zh-CN" altLang="en-US" sz="2400" smtClean="0"/>
              <a:t>                     =01000000</a:t>
            </a:r>
          </a:p>
          <a:p>
            <a:pPr lvl="1" eaLnBrk="1" hangingPunct="1"/>
            <a:r>
              <a:rPr lang="en-US" altLang="zh-CN" smtClean="0"/>
              <a:t>X+Y=+1000000</a:t>
            </a:r>
            <a:endParaRPr lang="zh-CN" altLang="en-US" smtClean="0"/>
          </a:p>
        </p:txBody>
      </p:sp>
    </p:spTree>
    <p:extLst>
      <p:ext uri="{BB962C8B-B14F-4D97-AF65-F5344CB8AC3E}">
        <p14:creationId xmlns:p14="http://schemas.microsoft.com/office/powerpoint/2010/main" val="30119568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 calcmode="lin" valueType="num">
                                      <p:cBhvr additive="base">
                                        <p:cTn id="11"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34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whoosh.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anim calcmode="lin" valueType="num">
                                      <p:cBhvr additive="base">
                                        <p:cTn id="15"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734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3" name="whoosh.wav"/>
                                        </p:tgtEl>
                                      </p:cMediaNode>
                                    </p:audio>
                                  </p:subTnLst>
                                </p:cTn>
                              </p:par>
                              <p:par>
                                <p:cTn id="17" presetID="2" presetClass="entr" presetSubtype="8" fill="hold" grpId="0" nodeType="with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anim calcmode="lin" valueType="num">
                                      <p:cBhvr additive="base">
                                        <p:cTn id="19" dur="500" fill="hold"/>
                                        <p:tgtEl>
                                          <p:spTgt spid="573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par>
                                <p:cTn id="21" presetID="2" presetClass="entr" presetSubtype="8" fill="hold" grpId="0" nodeType="withEffect">
                                  <p:stCondLst>
                                    <p:cond delay="0"/>
                                  </p:stCondLst>
                                  <p:childTnLst>
                                    <p:set>
                                      <p:cBhvr>
                                        <p:cTn id="22" dur="1" fill="hold">
                                          <p:stCondLst>
                                            <p:cond delay="0"/>
                                          </p:stCondLst>
                                        </p:cTn>
                                        <p:tgtEl>
                                          <p:spTgt spid="57347">
                                            <p:txEl>
                                              <p:pRg st="4" end="4"/>
                                            </p:txEl>
                                          </p:spTgt>
                                        </p:tgtEl>
                                        <p:attrNameLst>
                                          <p:attrName>style.visibility</p:attrName>
                                        </p:attrNameLst>
                                      </p:cBhvr>
                                      <p:to>
                                        <p:strVal val="visible"/>
                                      </p:to>
                                    </p:set>
                                    <p:anim calcmode="lin" valueType="num">
                                      <p:cBhvr additive="base">
                                        <p:cTn id="23"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34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whoosh.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7347">
                                            <p:txEl>
                                              <p:pRg st="5" end="5"/>
                                            </p:txEl>
                                          </p:spTgt>
                                        </p:tgtEl>
                                        <p:attrNameLst>
                                          <p:attrName>style.visibility</p:attrName>
                                        </p:attrNameLst>
                                      </p:cBhvr>
                                      <p:to>
                                        <p:strVal val="visible"/>
                                      </p:to>
                                    </p:set>
                                    <p:anim calcmode="lin" valueType="num">
                                      <p:cBhvr additive="base">
                                        <p:cTn id="29" dur="500" fill="hold"/>
                                        <p:tgtEl>
                                          <p:spTgt spid="5734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7347">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3" name="whoosh.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7347">
                                            <p:txEl>
                                              <p:pRg st="6" end="6"/>
                                            </p:txEl>
                                          </p:spTgt>
                                        </p:tgtEl>
                                        <p:attrNameLst>
                                          <p:attrName>style.visibility</p:attrName>
                                        </p:attrNameLst>
                                      </p:cBhvr>
                                      <p:to>
                                        <p:strVal val="visible"/>
                                      </p:to>
                                    </p:set>
                                    <p:anim calcmode="lin" valueType="num">
                                      <p:cBhvr additive="base">
                                        <p:cTn id="35" dur="500" fill="hold"/>
                                        <p:tgtEl>
                                          <p:spTgt spid="5734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7347">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whoosh.wav"/>
                                        </p:tgtEl>
                                      </p:cMediaNode>
                                    </p:audio>
                                  </p:subTnLst>
                                </p:cTn>
                              </p:par>
                              <p:par>
                                <p:cTn id="37" presetID="2" presetClass="entr" presetSubtype="8" fill="hold" grpId="0" nodeType="withEffect">
                                  <p:stCondLst>
                                    <p:cond delay="0"/>
                                  </p:stCondLst>
                                  <p:childTnLst>
                                    <p:set>
                                      <p:cBhvr>
                                        <p:cTn id="38" dur="1" fill="hold">
                                          <p:stCondLst>
                                            <p:cond delay="0"/>
                                          </p:stCondLst>
                                        </p:cTn>
                                        <p:tgtEl>
                                          <p:spTgt spid="57347">
                                            <p:txEl>
                                              <p:pRg st="7" end="7"/>
                                            </p:txEl>
                                          </p:spTgt>
                                        </p:tgtEl>
                                        <p:attrNameLst>
                                          <p:attrName>style.visibility</p:attrName>
                                        </p:attrNameLst>
                                      </p:cBhvr>
                                      <p:to>
                                        <p:strVal val="visible"/>
                                      </p:to>
                                    </p:set>
                                    <p:anim calcmode="lin" valueType="num">
                                      <p:cBhvr additive="base">
                                        <p:cTn id="39" dur="500" fill="hold"/>
                                        <p:tgtEl>
                                          <p:spTgt spid="57347">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7347">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5570A457-90C1-4384-9E25-D95A97B8D7D3}" type="slidenum">
              <a:rPr lang="zh-CN" altLang="en-US" sz="1400" smtClean="0">
                <a:latin typeface="Tahoma" panose="020B0604030504040204" pitchFamily="34" charset="0"/>
              </a:rPr>
              <a:pPr/>
              <a:t>154</a:t>
            </a:fld>
            <a:endParaRPr lang="en-US" altLang="zh-CN" sz="1400" smtClean="0">
              <a:latin typeface="Tahoma" panose="020B0604030504040204" pitchFamily="34" charset="0"/>
            </a:endParaRPr>
          </a:p>
        </p:txBody>
      </p:sp>
      <p:sp>
        <p:nvSpPr>
          <p:cNvPr id="94211" name="Rectangle 2"/>
          <p:cNvSpPr>
            <a:spLocks noGrp="1" noChangeArrowheads="1"/>
          </p:cNvSpPr>
          <p:nvPr>
            <p:ph type="title"/>
          </p:nvPr>
        </p:nvSpPr>
        <p:spPr/>
        <p:txBody>
          <a:bodyPr/>
          <a:lstStyle/>
          <a:p>
            <a:pPr eaLnBrk="1" hangingPunct="1"/>
            <a:r>
              <a:rPr lang="zh-CN" altLang="en-US" smtClean="0"/>
              <a:t>符号数运算中的溢出问题</a:t>
            </a:r>
          </a:p>
        </p:txBody>
      </p:sp>
      <p:sp>
        <p:nvSpPr>
          <p:cNvPr id="94212" name="Rectangle 3"/>
          <p:cNvSpPr>
            <a:spLocks noGrp="1" noChangeArrowheads="1"/>
          </p:cNvSpPr>
          <p:nvPr>
            <p:ph type="body" idx="1"/>
          </p:nvPr>
        </p:nvSpPr>
        <p:spPr>
          <a:xfrm>
            <a:off x="762000" y="1905000"/>
            <a:ext cx="7842250" cy="3684588"/>
          </a:xfrm>
        </p:spPr>
        <p:txBody>
          <a:bodyPr/>
          <a:lstStyle/>
          <a:p>
            <a:pPr eaLnBrk="1" hangingPunct="1">
              <a:lnSpc>
                <a:spcPct val="125000"/>
              </a:lnSpc>
              <a:spcAft>
                <a:spcPct val="15000"/>
              </a:spcAft>
            </a:pPr>
            <a:r>
              <a:rPr lang="zh-CN" altLang="en-US" smtClean="0"/>
              <a:t>两个带符号二进制数相加或相减时，若运算结果超出可表达范围，则产生溢出</a:t>
            </a:r>
          </a:p>
          <a:p>
            <a:pPr eaLnBrk="1" hangingPunct="1">
              <a:lnSpc>
                <a:spcPct val="125000"/>
              </a:lnSpc>
              <a:spcAft>
                <a:spcPct val="15000"/>
              </a:spcAft>
            </a:pPr>
            <a:r>
              <a:rPr lang="zh-CN" altLang="en-US" smtClean="0"/>
              <a:t>溢出的判断方法：</a:t>
            </a:r>
          </a:p>
          <a:p>
            <a:pPr lvl="1" eaLnBrk="1" hangingPunct="1">
              <a:lnSpc>
                <a:spcPct val="125000"/>
              </a:lnSpc>
              <a:spcAft>
                <a:spcPct val="15000"/>
              </a:spcAft>
            </a:pPr>
            <a:r>
              <a:rPr lang="zh-CN" altLang="en-US" smtClean="0"/>
              <a:t>最高位进位状态</a:t>
            </a:r>
            <a:r>
              <a:rPr lang="zh-CN" altLang="en-GB" smtClean="0">
                <a:sym typeface="Symbol" panose="05050102010706020507" pitchFamily="18" charset="2"/>
              </a:rPr>
              <a:t>次高位</a:t>
            </a:r>
            <a:r>
              <a:rPr lang="zh-CN" altLang="en-US" smtClean="0"/>
              <a:t>进位状态＝1，则结果溢出</a:t>
            </a:r>
          </a:p>
        </p:txBody>
      </p:sp>
    </p:spTree>
    <p:extLst>
      <p:ext uri="{BB962C8B-B14F-4D97-AF65-F5344CB8AC3E}">
        <p14:creationId xmlns:p14="http://schemas.microsoft.com/office/powerpoint/2010/main" val="787907034"/>
      </p:ext>
    </p:extLst>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B45E65F-7F73-46E0-97DF-4658ED17CEF2}" type="slidenum">
              <a:rPr lang="zh-CN" altLang="en-US" sz="1400" smtClean="0">
                <a:latin typeface="Tahoma" panose="020B0604030504040204" pitchFamily="34" charset="0"/>
              </a:rPr>
              <a:pPr/>
              <a:t>155</a:t>
            </a:fld>
            <a:endParaRPr lang="en-US" altLang="zh-CN" sz="1400" smtClean="0">
              <a:latin typeface="Tahoma" panose="020B0604030504040204" pitchFamily="34" charset="0"/>
            </a:endParaRPr>
          </a:p>
        </p:txBody>
      </p:sp>
      <p:sp>
        <p:nvSpPr>
          <p:cNvPr id="96259" name="Rectangle 2"/>
          <p:cNvSpPr>
            <a:spLocks noGrp="1" noChangeArrowheads="1"/>
          </p:cNvSpPr>
          <p:nvPr>
            <p:ph type="title"/>
          </p:nvPr>
        </p:nvSpPr>
        <p:spPr/>
        <p:txBody>
          <a:bodyPr/>
          <a:lstStyle/>
          <a:p>
            <a:pPr eaLnBrk="1" hangingPunct="1"/>
            <a:r>
              <a:rPr lang="zh-CN" altLang="en-US" smtClean="0"/>
              <a:t>[例]：</a:t>
            </a:r>
          </a:p>
        </p:txBody>
      </p:sp>
      <p:sp>
        <p:nvSpPr>
          <p:cNvPr id="53251" name="Rectangle 3"/>
          <p:cNvSpPr>
            <a:spLocks noGrp="1" noChangeArrowheads="1"/>
          </p:cNvSpPr>
          <p:nvPr>
            <p:ph type="body" idx="1"/>
          </p:nvPr>
        </p:nvSpPr>
        <p:spPr>
          <a:xfrm>
            <a:off x="762000" y="1973263"/>
            <a:ext cx="7772400" cy="4695825"/>
          </a:xfrm>
        </p:spPr>
        <p:txBody>
          <a:bodyPr/>
          <a:lstStyle/>
          <a:p>
            <a:pPr eaLnBrk="1" hangingPunct="1"/>
            <a:r>
              <a:rPr lang="zh-CN" altLang="zh-CN" smtClean="0"/>
              <a:t>若：</a:t>
            </a:r>
            <a:r>
              <a:rPr lang="en-US" altLang="zh-CN" smtClean="0"/>
              <a:t>X=01111000， Y=01101001</a:t>
            </a:r>
          </a:p>
          <a:p>
            <a:pPr eaLnBrk="1" hangingPunct="1">
              <a:buFont typeface="Wingdings" panose="05000000000000000000" pitchFamily="2" charset="2"/>
              <a:buNone/>
            </a:pPr>
            <a:r>
              <a:rPr lang="zh-CN" altLang="en-US" smtClean="0"/>
              <a:t>    则：</a:t>
            </a:r>
            <a:r>
              <a:rPr lang="en-US" altLang="zh-CN" smtClean="0"/>
              <a:t>X+Y=</a:t>
            </a:r>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zh-CN" altLang="en-US" sz="2400" smtClean="0">
              <a:solidFill>
                <a:srgbClr val="FFFF00"/>
              </a:solidFill>
            </a:endParaRPr>
          </a:p>
          <a:p>
            <a:pPr eaLnBrk="1" hangingPunct="1">
              <a:spcBef>
                <a:spcPct val="70000"/>
              </a:spcBef>
            </a:pPr>
            <a:endParaRPr lang="en-US" altLang="zh-CN" sz="2400" smtClean="0">
              <a:latin typeface="宋体" panose="02010600030101010101" pitchFamily="2" charset="-122"/>
            </a:endParaRPr>
          </a:p>
          <a:p>
            <a:pPr eaLnBrk="1" hangingPunct="1">
              <a:spcBef>
                <a:spcPct val="70000"/>
              </a:spcBef>
            </a:pPr>
            <a:r>
              <a:rPr lang="zh-CN" altLang="en-US" sz="2400" smtClean="0">
                <a:latin typeface="宋体" panose="02010600030101010101" pitchFamily="2" charset="-122"/>
              </a:rPr>
              <a:t>次高位向最高位有进位，而最高位向前无进位，产生溢出。</a:t>
            </a:r>
          </a:p>
          <a:p>
            <a:pPr eaLnBrk="1" hangingPunct="1">
              <a:buFont typeface="Wingdings" panose="05000000000000000000" pitchFamily="2" charset="2"/>
              <a:buNone/>
            </a:pPr>
            <a:r>
              <a:rPr lang="zh-CN" altLang="en-US" sz="2400" smtClean="0">
                <a:latin typeface="宋体" panose="02010600030101010101" pitchFamily="2" charset="-122"/>
              </a:rPr>
              <a:t>     （事实上，两正数相加得出负数，结果出错）</a:t>
            </a:r>
          </a:p>
        </p:txBody>
      </p:sp>
      <p:graphicFrame>
        <p:nvGraphicFramePr>
          <p:cNvPr id="53252" name="Object 4"/>
          <p:cNvGraphicFramePr>
            <a:graphicFrameLocks noChangeAspect="1"/>
          </p:cNvGraphicFramePr>
          <p:nvPr/>
        </p:nvGraphicFramePr>
        <p:xfrm>
          <a:off x="2700338" y="2349500"/>
          <a:ext cx="3200400" cy="1905000"/>
        </p:xfrm>
        <a:graphic>
          <a:graphicData uri="http://schemas.openxmlformats.org/presentationml/2006/ole">
            <mc:AlternateContent xmlns:mc="http://schemas.openxmlformats.org/markup-compatibility/2006">
              <mc:Choice xmlns:v="urn:schemas-microsoft-com:vml" Requires="v">
                <p:oleObj spid="_x0000_s177159" name="Microsoft 公式 3.0" r:id="rId4" imgW="752341" imgH="542848" progId="Equation.3">
                  <p:embed/>
                </p:oleObj>
              </mc:Choice>
              <mc:Fallback>
                <p:oleObj name="Microsoft 公式 3.0" r:id="rId4" imgW="752341" imgH="542848" progId="Equation.3">
                  <p:embed/>
                  <p:pic>
                    <p:nvPicPr>
                      <p:cNvPr id="532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349500"/>
                        <a:ext cx="32004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418213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anim calcmode="lin" valueType="num">
                                      <p:cBhvr additive="base">
                                        <p:cTn id="11"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3252"/>
                                        </p:tgtEl>
                                        <p:attrNameLst>
                                          <p:attrName>style.visibility</p:attrName>
                                        </p:attrNameLst>
                                      </p:cBhvr>
                                      <p:to>
                                        <p:strVal val="visible"/>
                                      </p:to>
                                    </p:set>
                                    <p:anim calcmode="lin" valueType="num">
                                      <p:cBhvr additive="base">
                                        <p:cTn id="17" dur="500" fill="hold"/>
                                        <p:tgtEl>
                                          <p:spTgt spid="53252"/>
                                        </p:tgtEl>
                                        <p:attrNameLst>
                                          <p:attrName>ppt_x</p:attrName>
                                        </p:attrNameLst>
                                      </p:cBhvr>
                                      <p:tavLst>
                                        <p:tav tm="0">
                                          <p:val>
                                            <p:strVal val="#ppt_x"/>
                                          </p:val>
                                        </p:tav>
                                        <p:tav tm="100000">
                                          <p:val>
                                            <p:strVal val="#ppt_x"/>
                                          </p:val>
                                        </p:tav>
                                      </p:tavLst>
                                    </p:anim>
                                    <p:anim calcmode="lin" valueType="num">
                                      <p:cBhvr additive="base">
                                        <p:cTn id="18"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3251">
                                            <p:txEl>
                                              <p:pRg st="6" end="6"/>
                                            </p:txEl>
                                          </p:spTgt>
                                        </p:tgtEl>
                                        <p:attrNameLst>
                                          <p:attrName>style.visibility</p:attrName>
                                        </p:attrNameLst>
                                      </p:cBhvr>
                                      <p:to>
                                        <p:strVal val="visible"/>
                                      </p:to>
                                    </p:set>
                                    <p:anim calcmode="lin" valueType="num">
                                      <p:cBhvr additive="base">
                                        <p:cTn id="23" dur="500" fill="hold"/>
                                        <p:tgtEl>
                                          <p:spTgt spid="5325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3251">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3251">
                                            <p:txEl>
                                              <p:pRg st="7" end="7"/>
                                            </p:txEl>
                                          </p:spTgt>
                                        </p:tgtEl>
                                        <p:attrNameLst>
                                          <p:attrName>style.visibility</p:attrName>
                                        </p:attrNameLst>
                                      </p:cBhvr>
                                      <p:to>
                                        <p:strVal val="visible"/>
                                      </p:to>
                                    </p:set>
                                    <p:anim calcmode="lin" valueType="num">
                                      <p:cBhvr additive="base">
                                        <p:cTn id="27" dur="500" fill="hold"/>
                                        <p:tgtEl>
                                          <p:spTgt spid="53251">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325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z="3200" smtClean="0"/>
              <a:t>④</a:t>
            </a:r>
            <a:r>
              <a:rPr lang="zh-CN" altLang="en-US" sz="3200" smtClean="0"/>
              <a:t>标志寄存器</a:t>
            </a:r>
          </a:p>
        </p:txBody>
      </p:sp>
      <p:sp>
        <p:nvSpPr>
          <p:cNvPr id="98307" name="Rectangle 3"/>
          <p:cNvSpPr>
            <a:spLocks noGrp="1" noChangeArrowheads="1"/>
          </p:cNvSpPr>
          <p:nvPr>
            <p:ph type="body" idx="1"/>
          </p:nvPr>
        </p:nvSpPr>
        <p:spPr>
          <a:xfrm>
            <a:off x="566738" y="1752600"/>
            <a:ext cx="7966075" cy="4700588"/>
          </a:xfrm>
        </p:spPr>
        <p:txBody>
          <a:bodyPr/>
          <a:lstStyle/>
          <a:p>
            <a:pPr eaLnBrk="1" hangingPunct="1">
              <a:spcBef>
                <a:spcPct val="40000"/>
              </a:spcBef>
              <a:buFont typeface="Wingdings" panose="05000000000000000000" pitchFamily="2" charset="2"/>
              <a:buNone/>
            </a:pPr>
            <a:r>
              <a:rPr lang="zh-CN" altLang="en-US" smtClean="0"/>
              <a:t>根据功能，标志可以分为两类：</a:t>
            </a:r>
            <a:r>
              <a:rPr lang="zh-CN" altLang="en-US" b="1" smtClean="0">
                <a:solidFill>
                  <a:srgbClr val="FF3300"/>
                </a:solidFill>
              </a:rPr>
              <a:t>状态标志</a:t>
            </a:r>
            <a:r>
              <a:rPr lang="zh-CN" altLang="en-US" b="1" smtClean="0">
                <a:solidFill>
                  <a:srgbClr val="008000"/>
                </a:solidFill>
              </a:rPr>
              <a:t>和控制标志</a:t>
            </a:r>
          </a:p>
          <a:p>
            <a:pPr eaLnBrk="1" hangingPunct="1">
              <a:spcBef>
                <a:spcPct val="40000"/>
              </a:spcBef>
              <a:buFont typeface="Wingdings" panose="05000000000000000000" pitchFamily="2" charset="2"/>
              <a:buNone/>
            </a:pPr>
            <a:r>
              <a:rPr lang="zh-CN" altLang="en-US" smtClean="0"/>
              <a:t>状态标志：表示前面的操作执行后，</a:t>
            </a:r>
            <a:r>
              <a:rPr lang="en-US" altLang="zh-CN" smtClean="0"/>
              <a:t>ALU</a:t>
            </a:r>
            <a:r>
              <a:rPr lang="zh-CN" altLang="en-US" smtClean="0"/>
              <a:t>所处的状态，这种状态像某</a:t>
            </a:r>
          </a:p>
          <a:p>
            <a:pPr eaLnBrk="1" hangingPunct="1">
              <a:spcBef>
                <a:spcPct val="40000"/>
              </a:spcBef>
              <a:buFont typeface="Wingdings" panose="05000000000000000000" pitchFamily="2" charset="2"/>
              <a:buNone/>
            </a:pPr>
            <a:r>
              <a:rPr lang="zh-CN" altLang="en-US" smtClean="0"/>
              <a:t>                种先决条件一样影响后面的操作。</a:t>
            </a:r>
          </a:p>
          <a:p>
            <a:pPr eaLnBrk="1" hangingPunct="1">
              <a:spcBef>
                <a:spcPct val="40000"/>
              </a:spcBef>
              <a:buFont typeface="Wingdings" panose="05000000000000000000" pitchFamily="2" charset="2"/>
              <a:buNone/>
            </a:pPr>
            <a:r>
              <a:rPr lang="zh-CN" altLang="en-US" smtClean="0"/>
              <a:t>控制标志：表示对某一种特定的功能起控制作用。指令系统中有专门</a:t>
            </a:r>
          </a:p>
          <a:p>
            <a:pPr eaLnBrk="1" hangingPunct="1">
              <a:spcBef>
                <a:spcPct val="40000"/>
              </a:spcBef>
              <a:buFont typeface="Wingdings" panose="05000000000000000000" pitchFamily="2" charset="2"/>
              <a:buNone/>
            </a:pPr>
            <a:r>
              <a:rPr lang="zh-CN" altLang="en-US" smtClean="0"/>
              <a:t>                的指令用于控制标志的设置和清除。</a:t>
            </a:r>
          </a:p>
          <a:p>
            <a:pPr eaLnBrk="1" hangingPunct="1">
              <a:spcBef>
                <a:spcPct val="40000"/>
              </a:spcBef>
              <a:buFont typeface="Wingdings" panose="05000000000000000000" pitchFamily="2" charset="2"/>
              <a:buNone/>
            </a:pPr>
            <a:r>
              <a:rPr lang="zh-CN" altLang="en-US" smtClean="0"/>
              <a:t>状态标志有</a:t>
            </a:r>
            <a:r>
              <a:rPr lang="en-US" altLang="zh-CN" smtClean="0"/>
              <a:t>6</a:t>
            </a:r>
            <a:r>
              <a:rPr lang="zh-CN" altLang="en-US" smtClean="0"/>
              <a:t>个，即</a:t>
            </a:r>
            <a:r>
              <a:rPr lang="en-US" altLang="zh-CN" smtClean="0"/>
              <a:t>SF</a:t>
            </a:r>
            <a:r>
              <a:rPr lang="zh-CN" altLang="en-US" smtClean="0"/>
              <a:t>、</a:t>
            </a:r>
            <a:r>
              <a:rPr lang="en-US" altLang="zh-CN" smtClean="0"/>
              <a:t>ZF</a:t>
            </a:r>
            <a:r>
              <a:rPr lang="zh-CN" altLang="en-US" smtClean="0"/>
              <a:t>、</a:t>
            </a:r>
            <a:r>
              <a:rPr lang="en-US" altLang="zh-CN" smtClean="0"/>
              <a:t>AF</a:t>
            </a:r>
            <a:r>
              <a:rPr lang="zh-CN" altLang="en-US" smtClean="0"/>
              <a:t>、</a:t>
            </a:r>
            <a:r>
              <a:rPr lang="en-US" altLang="zh-CN" smtClean="0"/>
              <a:t>PF</a:t>
            </a:r>
            <a:r>
              <a:rPr lang="zh-CN" altLang="en-US" smtClean="0"/>
              <a:t>、</a:t>
            </a:r>
            <a:r>
              <a:rPr lang="en-US" altLang="zh-CN" smtClean="0"/>
              <a:t>CF</a:t>
            </a:r>
            <a:r>
              <a:rPr lang="zh-CN" altLang="en-US" smtClean="0"/>
              <a:t>和</a:t>
            </a:r>
            <a:r>
              <a:rPr lang="en-US" altLang="zh-CN" smtClean="0"/>
              <a:t>OF</a:t>
            </a:r>
          </a:p>
          <a:p>
            <a:pPr eaLnBrk="1" hangingPunct="1">
              <a:spcBef>
                <a:spcPct val="40000"/>
              </a:spcBef>
              <a:buFont typeface="Wingdings" panose="05000000000000000000" pitchFamily="2" charset="2"/>
              <a:buNone/>
            </a:pPr>
            <a:r>
              <a:rPr lang="en-US" altLang="zh-CN" smtClean="0"/>
              <a:t>①</a:t>
            </a:r>
            <a:r>
              <a:rPr lang="zh-CN" altLang="en-US" smtClean="0"/>
              <a:t>符号标志</a:t>
            </a:r>
            <a:r>
              <a:rPr lang="en-US" altLang="zh-CN" smtClean="0"/>
              <a:t>SF</a:t>
            </a:r>
            <a:r>
              <a:rPr lang="zh-CN" altLang="en-US" smtClean="0"/>
              <a:t>（</a:t>
            </a:r>
            <a:r>
              <a:rPr lang="en-US" altLang="zh-CN" smtClean="0"/>
              <a:t>Sign Flag</a:t>
            </a:r>
            <a:r>
              <a:rPr lang="zh-CN" altLang="en-US" smtClean="0"/>
              <a:t>）  </a:t>
            </a:r>
            <a:r>
              <a:rPr lang="zh-CN" altLang="en-US" b="1" smtClean="0">
                <a:solidFill>
                  <a:srgbClr val="008000"/>
                </a:solidFill>
              </a:rPr>
              <a:t>和运算结果的</a:t>
            </a:r>
            <a:r>
              <a:rPr lang="zh-CN" altLang="en-US" b="1" smtClean="0">
                <a:solidFill>
                  <a:srgbClr val="FF9900"/>
                </a:solidFill>
              </a:rPr>
              <a:t>最高位</a:t>
            </a:r>
            <a:r>
              <a:rPr lang="zh-CN" altLang="en-US" b="1" smtClean="0">
                <a:solidFill>
                  <a:srgbClr val="008000"/>
                </a:solidFill>
              </a:rPr>
              <a:t>相同。表示前面运</a:t>
            </a:r>
          </a:p>
          <a:p>
            <a:pPr eaLnBrk="1" hangingPunct="1">
              <a:spcBef>
                <a:spcPct val="40000"/>
              </a:spcBef>
              <a:buFont typeface="Wingdings" panose="05000000000000000000" pitchFamily="2" charset="2"/>
              <a:buNone/>
            </a:pPr>
            <a:r>
              <a:rPr lang="zh-CN" altLang="en-US" b="1" smtClean="0">
                <a:solidFill>
                  <a:srgbClr val="008000"/>
                </a:solidFill>
              </a:rPr>
              <a:t>                                         算结果的正负。</a:t>
            </a:r>
          </a:p>
          <a:p>
            <a:pPr eaLnBrk="1" hangingPunct="1">
              <a:spcBef>
                <a:spcPct val="40000"/>
              </a:spcBef>
              <a:buFont typeface="Wingdings" panose="05000000000000000000" pitchFamily="2" charset="2"/>
              <a:buNone/>
            </a:pPr>
            <a:r>
              <a:rPr lang="zh-CN" altLang="en-US" smtClean="0"/>
              <a:t>②零标志</a:t>
            </a:r>
            <a:r>
              <a:rPr lang="en-US" altLang="zh-CN" smtClean="0"/>
              <a:t>ZF</a:t>
            </a:r>
            <a:r>
              <a:rPr lang="zh-CN" altLang="en-US" smtClean="0"/>
              <a:t>（</a:t>
            </a:r>
            <a:r>
              <a:rPr lang="en-US" altLang="zh-CN" smtClean="0"/>
              <a:t>Zero Flag</a:t>
            </a:r>
            <a:r>
              <a:rPr lang="zh-CN" altLang="en-US" smtClean="0"/>
              <a:t>）     </a:t>
            </a:r>
            <a:r>
              <a:rPr lang="en-US" altLang="zh-CN" b="1" smtClean="0">
                <a:solidFill>
                  <a:srgbClr val="008000"/>
                </a:solidFill>
              </a:rPr>
              <a:t>ZF=1,</a:t>
            </a:r>
            <a:r>
              <a:rPr lang="zh-CN" altLang="en-US" b="1" smtClean="0">
                <a:solidFill>
                  <a:srgbClr val="008000"/>
                </a:solidFill>
              </a:rPr>
              <a:t>表示当前的运算结果为</a:t>
            </a:r>
            <a:r>
              <a:rPr lang="en-US" altLang="zh-CN" b="1" smtClean="0">
                <a:solidFill>
                  <a:srgbClr val="008000"/>
                </a:solidFill>
              </a:rPr>
              <a:t>0</a:t>
            </a:r>
          </a:p>
          <a:p>
            <a:pPr eaLnBrk="1" hangingPunct="1">
              <a:spcBef>
                <a:spcPct val="40000"/>
              </a:spcBef>
              <a:buFont typeface="Wingdings" panose="05000000000000000000" pitchFamily="2" charset="2"/>
              <a:buNone/>
            </a:pPr>
            <a:r>
              <a:rPr lang="en-US" altLang="zh-CN" smtClean="0"/>
              <a:t>③</a:t>
            </a:r>
            <a:r>
              <a:rPr lang="zh-CN" altLang="en-US" smtClean="0"/>
              <a:t>奇偶标志</a:t>
            </a:r>
            <a:r>
              <a:rPr lang="en-US" altLang="zh-CN" smtClean="0"/>
              <a:t>PF</a:t>
            </a:r>
            <a:r>
              <a:rPr lang="zh-CN" altLang="en-US" smtClean="0"/>
              <a:t>（</a:t>
            </a:r>
            <a:r>
              <a:rPr lang="en-US" altLang="zh-CN" smtClean="0"/>
              <a:t>Parity Flag</a:t>
            </a:r>
            <a:r>
              <a:rPr lang="zh-CN" altLang="en-US" smtClean="0"/>
              <a:t>） </a:t>
            </a:r>
            <a:r>
              <a:rPr lang="en-US" altLang="zh-CN" b="1" smtClean="0">
                <a:solidFill>
                  <a:srgbClr val="008000"/>
                </a:solidFill>
              </a:rPr>
              <a:t>PF=1</a:t>
            </a:r>
            <a:r>
              <a:rPr lang="zh-CN" altLang="en-US" b="1" smtClean="0">
                <a:solidFill>
                  <a:srgbClr val="008000"/>
                </a:solidFill>
              </a:rPr>
              <a:t>，表示运算结果的</a:t>
            </a:r>
            <a:r>
              <a:rPr lang="zh-CN" altLang="en-US" b="1" smtClean="0">
                <a:solidFill>
                  <a:srgbClr val="FF9900"/>
                </a:solidFill>
              </a:rPr>
              <a:t>低</a:t>
            </a:r>
            <a:r>
              <a:rPr lang="en-US" altLang="zh-CN" b="1" smtClean="0">
                <a:solidFill>
                  <a:srgbClr val="FF9900"/>
                </a:solidFill>
              </a:rPr>
              <a:t>8</a:t>
            </a:r>
            <a:r>
              <a:rPr lang="zh-CN" altLang="en-US" b="1" smtClean="0">
                <a:solidFill>
                  <a:srgbClr val="FF9900"/>
                </a:solidFill>
              </a:rPr>
              <a:t>位</a:t>
            </a:r>
            <a:r>
              <a:rPr lang="zh-CN" altLang="en-US" b="1" smtClean="0">
                <a:solidFill>
                  <a:srgbClr val="008000"/>
                </a:solidFill>
              </a:rPr>
              <a:t>中所含</a:t>
            </a:r>
            <a:r>
              <a:rPr lang="en-US" altLang="zh-CN" b="1" smtClean="0">
                <a:solidFill>
                  <a:srgbClr val="008000"/>
                </a:solidFill>
              </a:rPr>
              <a:t>1</a:t>
            </a:r>
          </a:p>
          <a:p>
            <a:pPr eaLnBrk="1" hangingPunct="1">
              <a:spcBef>
                <a:spcPct val="40000"/>
              </a:spcBef>
              <a:buFont typeface="Wingdings" panose="05000000000000000000" pitchFamily="2" charset="2"/>
              <a:buNone/>
            </a:pPr>
            <a:r>
              <a:rPr lang="en-US" altLang="zh-CN" b="1" smtClean="0">
                <a:solidFill>
                  <a:srgbClr val="008000"/>
                </a:solidFill>
              </a:rPr>
              <a:t>                                          </a:t>
            </a:r>
            <a:r>
              <a:rPr lang="zh-CN" altLang="en-US" b="1" smtClean="0">
                <a:solidFill>
                  <a:srgbClr val="008000"/>
                </a:solidFill>
              </a:rPr>
              <a:t>的个数为</a:t>
            </a:r>
            <a:r>
              <a:rPr lang="zh-CN" altLang="en-US" b="1" smtClean="0">
                <a:solidFill>
                  <a:srgbClr val="FF9900"/>
                </a:solidFill>
              </a:rPr>
              <a:t>偶数</a:t>
            </a:r>
            <a:r>
              <a:rPr lang="zh-CN" altLang="en-US" b="1" smtClean="0">
                <a:solidFill>
                  <a:srgbClr val="008000"/>
                </a:solidFill>
              </a:rPr>
              <a:t>。</a:t>
            </a:r>
            <a:endParaRPr lang="zh-CN" altLang="en-US" smtClean="0"/>
          </a:p>
        </p:txBody>
      </p:sp>
      <p:sp>
        <p:nvSpPr>
          <p:cNvPr id="98308" name="Text Box 4"/>
          <p:cNvSpPr txBox="1">
            <a:spLocks noChangeArrowheads="1"/>
          </p:cNvSpPr>
          <p:nvPr/>
        </p:nvSpPr>
        <p:spPr bwMode="auto">
          <a:xfrm>
            <a:off x="-273050" y="448945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zh-CN"/>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156</a:t>
            </a:fld>
            <a:endParaRPr lang="en-US" altLang="zh-CN" dirty="0"/>
          </a:p>
        </p:txBody>
      </p:sp>
    </p:spTree>
    <p:extLst>
      <p:ext uri="{BB962C8B-B14F-4D97-AF65-F5344CB8AC3E}">
        <p14:creationId xmlns:p14="http://schemas.microsoft.com/office/powerpoint/2010/main" val="2152215327"/>
      </p:ext>
    </p:extLst>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mtClean="0"/>
              <a:t>④</a:t>
            </a:r>
            <a:r>
              <a:rPr lang="zh-CN" altLang="en-US" smtClean="0"/>
              <a:t>标志寄存器</a:t>
            </a:r>
          </a:p>
        </p:txBody>
      </p:sp>
      <p:sp>
        <p:nvSpPr>
          <p:cNvPr id="99331" name="Rectangle 3"/>
          <p:cNvSpPr>
            <a:spLocks noGrp="1" noChangeArrowheads="1"/>
          </p:cNvSpPr>
          <p:nvPr>
            <p:ph type="body" idx="1"/>
          </p:nvPr>
        </p:nvSpPr>
        <p:spPr>
          <a:xfrm>
            <a:off x="566738" y="1752600"/>
            <a:ext cx="8001000" cy="4845050"/>
          </a:xfrm>
        </p:spPr>
        <p:txBody>
          <a:bodyPr/>
          <a:lstStyle/>
          <a:p>
            <a:pPr eaLnBrk="1" hangingPunct="1">
              <a:buFont typeface="Wingdings" panose="05000000000000000000" pitchFamily="2" charset="2"/>
              <a:buNone/>
            </a:pPr>
            <a:r>
              <a:rPr lang="en-US" altLang="zh-CN" smtClean="0"/>
              <a:t>④</a:t>
            </a:r>
            <a:r>
              <a:rPr lang="zh-CN" altLang="en-US" smtClean="0"/>
              <a:t>进位标志</a:t>
            </a:r>
            <a:r>
              <a:rPr lang="en-US" altLang="zh-CN" smtClean="0"/>
              <a:t>CF</a:t>
            </a:r>
            <a:r>
              <a:rPr lang="zh-CN" altLang="en-US" smtClean="0"/>
              <a:t>（</a:t>
            </a:r>
            <a:r>
              <a:rPr lang="en-US" altLang="zh-CN" smtClean="0"/>
              <a:t>Carry Flag</a:t>
            </a:r>
            <a:r>
              <a:rPr lang="zh-CN" altLang="en-US" smtClean="0"/>
              <a:t>） </a:t>
            </a:r>
          </a:p>
          <a:p>
            <a:pPr eaLnBrk="1" hangingPunct="1">
              <a:buFont typeface="Wingdings" panose="05000000000000000000" pitchFamily="2" charset="2"/>
              <a:buNone/>
            </a:pPr>
            <a:r>
              <a:rPr lang="en-US" altLang="zh-CN" b="1" smtClean="0">
                <a:solidFill>
                  <a:srgbClr val="008000"/>
                </a:solidFill>
              </a:rPr>
              <a:t>CF=1,</a:t>
            </a:r>
            <a:r>
              <a:rPr lang="zh-CN" altLang="en-US" b="1" smtClean="0">
                <a:solidFill>
                  <a:srgbClr val="008000"/>
                </a:solidFill>
              </a:rPr>
              <a:t>当执行加法运算使最高位产生进位或执行减法运算最高位产生借位</a:t>
            </a:r>
          </a:p>
          <a:p>
            <a:pPr eaLnBrk="1" hangingPunct="1">
              <a:buFont typeface="Wingdings" panose="05000000000000000000" pitchFamily="2" charset="2"/>
              <a:buNone/>
            </a:pPr>
            <a:r>
              <a:rPr lang="zh-CN" altLang="en-US" smtClean="0"/>
              <a:t>⑤辅助进位标志</a:t>
            </a:r>
            <a:r>
              <a:rPr lang="en-US" altLang="zh-CN" smtClean="0"/>
              <a:t>AF</a:t>
            </a:r>
            <a:r>
              <a:rPr lang="zh-CN" altLang="en-US" smtClean="0"/>
              <a:t>（</a:t>
            </a:r>
            <a:r>
              <a:rPr lang="en-US" altLang="zh-CN" smtClean="0"/>
              <a:t>Auxiliary Carry Flag</a:t>
            </a:r>
            <a:r>
              <a:rPr lang="zh-CN" altLang="en-US" smtClean="0"/>
              <a:t>）</a:t>
            </a:r>
          </a:p>
          <a:p>
            <a:pPr eaLnBrk="1" hangingPunct="1">
              <a:buFont typeface="Wingdings" panose="05000000000000000000" pitchFamily="2" charset="2"/>
              <a:buNone/>
            </a:pPr>
            <a:r>
              <a:rPr lang="en-US" altLang="zh-CN" b="1" smtClean="0">
                <a:solidFill>
                  <a:srgbClr val="008000"/>
                </a:solidFill>
              </a:rPr>
              <a:t>AF=1,</a:t>
            </a:r>
            <a:r>
              <a:rPr lang="zh-CN" altLang="en-US" b="1" smtClean="0">
                <a:solidFill>
                  <a:srgbClr val="008000"/>
                </a:solidFill>
              </a:rPr>
              <a:t>当执行加法运算时，如果第</a:t>
            </a:r>
            <a:r>
              <a:rPr lang="en-US" altLang="zh-CN" b="1" smtClean="0">
                <a:solidFill>
                  <a:srgbClr val="008000"/>
                </a:solidFill>
              </a:rPr>
              <a:t>3</a:t>
            </a:r>
            <a:r>
              <a:rPr lang="zh-CN" altLang="en-US" b="1" smtClean="0">
                <a:solidFill>
                  <a:srgbClr val="008000"/>
                </a:solidFill>
              </a:rPr>
              <a:t>位往第</a:t>
            </a:r>
            <a:r>
              <a:rPr lang="en-US" altLang="zh-CN" b="1" smtClean="0">
                <a:solidFill>
                  <a:srgbClr val="008000"/>
                </a:solidFill>
              </a:rPr>
              <a:t>4</a:t>
            </a:r>
            <a:r>
              <a:rPr lang="zh-CN" altLang="en-US" b="1" smtClean="0">
                <a:solidFill>
                  <a:srgbClr val="008000"/>
                </a:solidFill>
              </a:rPr>
              <a:t>位有进位或</a:t>
            </a:r>
          </a:p>
          <a:p>
            <a:pPr eaLnBrk="1" hangingPunct="1">
              <a:buFont typeface="Wingdings" panose="05000000000000000000" pitchFamily="2" charset="2"/>
              <a:buNone/>
            </a:pPr>
            <a:r>
              <a:rPr lang="zh-CN" altLang="en-US" b="1" smtClean="0">
                <a:solidFill>
                  <a:srgbClr val="008000"/>
                </a:solidFill>
              </a:rPr>
              <a:t>         执行减法运算第</a:t>
            </a:r>
            <a:r>
              <a:rPr lang="en-US" altLang="zh-CN" b="1" smtClean="0">
                <a:solidFill>
                  <a:srgbClr val="008000"/>
                </a:solidFill>
              </a:rPr>
              <a:t>3</a:t>
            </a:r>
            <a:r>
              <a:rPr lang="zh-CN" altLang="en-US" b="1" smtClean="0">
                <a:solidFill>
                  <a:srgbClr val="008000"/>
                </a:solidFill>
              </a:rPr>
              <a:t>位往第</a:t>
            </a:r>
            <a:r>
              <a:rPr lang="en-US" altLang="zh-CN" b="1" smtClean="0">
                <a:solidFill>
                  <a:srgbClr val="008000"/>
                </a:solidFill>
              </a:rPr>
              <a:t>4</a:t>
            </a:r>
            <a:r>
              <a:rPr lang="zh-CN" altLang="en-US" b="1" smtClean="0">
                <a:solidFill>
                  <a:srgbClr val="008000"/>
                </a:solidFill>
              </a:rPr>
              <a:t>位有借位。</a:t>
            </a:r>
          </a:p>
          <a:p>
            <a:pPr eaLnBrk="1" hangingPunct="1">
              <a:buFont typeface="Wingdings" panose="05000000000000000000" pitchFamily="2" charset="2"/>
              <a:buNone/>
            </a:pPr>
            <a:r>
              <a:rPr lang="zh-CN" altLang="en-US" b="1" smtClean="0">
                <a:solidFill>
                  <a:srgbClr val="008000"/>
                </a:solidFill>
              </a:rPr>
              <a:t>辅助进位标志一般在</a:t>
            </a:r>
            <a:r>
              <a:rPr lang="en-US" altLang="zh-CN" b="1" smtClean="0">
                <a:solidFill>
                  <a:srgbClr val="008000"/>
                </a:solidFill>
              </a:rPr>
              <a:t>BCD</a:t>
            </a:r>
            <a:r>
              <a:rPr lang="zh-CN" altLang="en-US" b="1" smtClean="0">
                <a:solidFill>
                  <a:srgbClr val="008000"/>
                </a:solidFill>
              </a:rPr>
              <a:t>码运算中作为是否进行十进制调制的判断依据。</a:t>
            </a:r>
          </a:p>
          <a:p>
            <a:pPr eaLnBrk="1" hangingPunct="1">
              <a:buFont typeface="Wingdings" panose="05000000000000000000" pitchFamily="2" charset="2"/>
              <a:buNone/>
            </a:pPr>
            <a:r>
              <a:rPr lang="zh-CN" altLang="en-US" smtClean="0"/>
              <a:t>⑥溢出标志</a:t>
            </a:r>
            <a:r>
              <a:rPr lang="en-US" altLang="zh-CN" smtClean="0"/>
              <a:t>OF</a:t>
            </a:r>
            <a:r>
              <a:rPr lang="zh-CN" altLang="en-US" smtClean="0"/>
              <a:t>（</a:t>
            </a:r>
            <a:r>
              <a:rPr lang="en-US" altLang="zh-CN" smtClean="0"/>
              <a:t>Overflow Flag</a:t>
            </a:r>
            <a:r>
              <a:rPr lang="zh-CN" altLang="en-US" smtClean="0"/>
              <a:t>） </a:t>
            </a:r>
          </a:p>
          <a:p>
            <a:pPr eaLnBrk="1" hangingPunct="1">
              <a:buFont typeface="Wingdings" panose="05000000000000000000" pitchFamily="2" charset="2"/>
              <a:buNone/>
            </a:pPr>
            <a:r>
              <a:rPr lang="zh-CN" altLang="en-US" b="1" smtClean="0">
                <a:solidFill>
                  <a:srgbClr val="008000"/>
                </a:solidFill>
              </a:rPr>
              <a:t>当运算过程中产生溢出时，</a:t>
            </a:r>
            <a:r>
              <a:rPr lang="en-US" altLang="zh-CN" b="1" smtClean="0">
                <a:solidFill>
                  <a:srgbClr val="008000"/>
                </a:solidFill>
              </a:rPr>
              <a:t>OF=1</a:t>
            </a:r>
            <a:r>
              <a:rPr lang="zh-CN" altLang="en-US" b="1" smtClean="0">
                <a:solidFill>
                  <a:srgbClr val="008000"/>
                </a:solidFill>
              </a:rPr>
              <a:t>。</a:t>
            </a:r>
          </a:p>
          <a:p>
            <a:pPr eaLnBrk="1" hangingPunct="1">
              <a:buFont typeface="Wingdings" panose="05000000000000000000" pitchFamily="2" charset="2"/>
              <a:buNone/>
            </a:pPr>
            <a:r>
              <a:rPr lang="zh-CN" altLang="en-US" b="1" smtClean="0">
                <a:solidFill>
                  <a:srgbClr val="008000"/>
                </a:solidFill>
              </a:rPr>
              <a:t>  对有符号数来说：字节运算的范围－</a:t>
            </a:r>
            <a:r>
              <a:rPr lang="en-US" altLang="zh-CN" b="1" smtClean="0">
                <a:solidFill>
                  <a:srgbClr val="008000"/>
                </a:solidFill>
              </a:rPr>
              <a:t>128</a:t>
            </a:r>
            <a:r>
              <a:rPr lang="zh-CN" altLang="en-US" b="1" smtClean="0">
                <a:solidFill>
                  <a:srgbClr val="008000"/>
                </a:solidFill>
              </a:rPr>
              <a:t>～</a:t>
            </a:r>
            <a:r>
              <a:rPr lang="en-US" altLang="zh-CN" b="1" smtClean="0">
                <a:solidFill>
                  <a:srgbClr val="008000"/>
                </a:solidFill>
              </a:rPr>
              <a:t>+127</a:t>
            </a:r>
          </a:p>
          <a:p>
            <a:pPr eaLnBrk="1" hangingPunct="1">
              <a:buFont typeface="Wingdings" panose="05000000000000000000" pitchFamily="2" charset="2"/>
              <a:buNone/>
            </a:pPr>
            <a:r>
              <a:rPr lang="en-US" altLang="zh-CN" b="1" smtClean="0">
                <a:solidFill>
                  <a:srgbClr val="008000"/>
                </a:solidFill>
              </a:rPr>
              <a:t>                   </a:t>
            </a:r>
            <a:r>
              <a:rPr lang="zh-CN" altLang="en-US" b="1" smtClean="0">
                <a:solidFill>
                  <a:srgbClr val="008000"/>
                </a:solidFill>
              </a:rPr>
              <a:t>字运算的范围－</a:t>
            </a:r>
            <a:r>
              <a:rPr lang="en-US" altLang="zh-CN" b="1" smtClean="0">
                <a:solidFill>
                  <a:srgbClr val="008000"/>
                </a:solidFill>
              </a:rPr>
              <a:t>32768 </a:t>
            </a:r>
            <a:r>
              <a:rPr lang="zh-CN" altLang="en-US" b="1" smtClean="0">
                <a:solidFill>
                  <a:srgbClr val="008000"/>
                </a:solidFill>
              </a:rPr>
              <a:t>～ ＋</a:t>
            </a:r>
            <a:r>
              <a:rPr lang="en-US" altLang="zh-CN" b="1" smtClean="0">
                <a:solidFill>
                  <a:srgbClr val="008000"/>
                </a:solidFill>
              </a:rPr>
              <a:t>32767</a:t>
            </a:r>
          </a:p>
          <a:p>
            <a:pPr eaLnBrk="1" hangingPunct="1">
              <a:buFont typeface="Wingdings" panose="05000000000000000000" pitchFamily="2" charset="2"/>
              <a:buNone/>
            </a:pPr>
            <a:r>
              <a:rPr lang="zh-CN" altLang="en-US" b="1" smtClean="0">
                <a:solidFill>
                  <a:srgbClr val="008000"/>
                </a:solidFill>
              </a:rPr>
              <a:t>结果超出范围称为溢出。如</a:t>
            </a:r>
            <a:r>
              <a:rPr lang="en-US" altLang="zh-CN" b="1" smtClean="0">
                <a:solidFill>
                  <a:srgbClr val="008000"/>
                </a:solidFill>
              </a:rPr>
              <a:t>1000 0111+1111 0101  </a:t>
            </a:r>
          </a:p>
          <a:p>
            <a:pPr eaLnBrk="1" hangingPunct="1">
              <a:buFont typeface="Wingdings" panose="05000000000000000000" pitchFamily="2" charset="2"/>
              <a:buNone/>
            </a:pPr>
            <a:endParaRPr lang="en-US" altLang="zh-CN" b="1" smtClean="0">
              <a:solidFill>
                <a:srgbClr val="008000"/>
              </a:solidFill>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157</a:t>
            </a:fld>
            <a:endParaRPr lang="en-US" altLang="zh-CN" dirty="0"/>
          </a:p>
        </p:txBody>
      </p:sp>
    </p:spTree>
    <p:extLst>
      <p:ext uri="{BB962C8B-B14F-4D97-AF65-F5344CB8AC3E}">
        <p14:creationId xmlns:p14="http://schemas.microsoft.com/office/powerpoint/2010/main" val="1479579532"/>
      </p:ext>
    </p:extLst>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④</a:t>
            </a:r>
            <a:r>
              <a:rPr lang="zh-CN" altLang="en-US" smtClean="0"/>
              <a:t>标志寄存器</a:t>
            </a:r>
          </a:p>
        </p:txBody>
      </p:sp>
      <p:sp>
        <p:nvSpPr>
          <p:cNvPr id="100355"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t>控制标志有</a:t>
            </a:r>
            <a:r>
              <a:rPr lang="en-US" altLang="zh-CN" smtClean="0"/>
              <a:t>3</a:t>
            </a:r>
            <a:r>
              <a:rPr lang="zh-CN" altLang="en-US" smtClean="0"/>
              <a:t>个，即</a:t>
            </a:r>
            <a:r>
              <a:rPr lang="en-US" altLang="zh-CN" b="1" smtClean="0">
                <a:solidFill>
                  <a:srgbClr val="008000"/>
                </a:solidFill>
              </a:rPr>
              <a:t>DF</a:t>
            </a:r>
            <a:r>
              <a:rPr lang="zh-CN" altLang="en-US" b="1" smtClean="0">
                <a:solidFill>
                  <a:srgbClr val="008000"/>
                </a:solidFill>
              </a:rPr>
              <a:t>、</a:t>
            </a:r>
            <a:r>
              <a:rPr lang="en-US" altLang="zh-CN" b="1" smtClean="0">
                <a:solidFill>
                  <a:srgbClr val="008000"/>
                </a:solidFill>
              </a:rPr>
              <a:t>IF</a:t>
            </a:r>
            <a:r>
              <a:rPr lang="zh-CN" altLang="en-US" b="1" smtClean="0">
                <a:solidFill>
                  <a:srgbClr val="008000"/>
                </a:solidFill>
              </a:rPr>
              <a:t>、</a:t>
            </a:r>
            <a:r>
              <a:rPr lang="en-US" altLang="zh-CN" b="1" smtClean="0">
                <a:solidFill>
                  <a:srgbClr val="008000"/>
                </a:solidFill>
              </a:rPr>
              <a:t>TF</a:t>
            </a:r>
          </a:p>
          <a:p>
            <a:pPr eaLnBrk="1" hangingPunct="1">
              <a:buFont typeface="Wingdings" panose="05000000000000000000" pitchFamily="2" charset="2"/>
              <a:buNone/>
            </a:pPr>
            <a:r>
              <a:rPr lang="en-US" altLang="zh-CN" smtClean="0"/>
              <a:t>①</a:t>
            </a:r>
            <a:r>
              <a:rPr lang="zh-CN" altLang="en-US" smtClean="0"/>
              <a:t>方向标志</a:t>
            </a:r>
            <a:r>
              <a:rPr lang="en-US" altLang="zh-CN" smtClean="0"/>
              <a:t>DF</a:t>
            </a:r>
            <a:r>
              <a:rPr lang="zh-CN" altLang="en-US" smtClean="0"/>
              <a:t>（</a:t>
            </a:r>
            <a:r>
              <a:rPr lang="en-US" altLang="zh-CN" smtClean="0"/>
              <a:t>Direction Flag</a:t>
            </a:r>
            <a:r>
              <a:rPr lang="zh-CN" altLang="en-US" smtClean="0"/>
              <a:t>） 控制串操作指令用的标志。</a:t>
            </a:r>
          </a:p>
          <a:p>
            <a:pPr eaLnBrk="1" hangingPunct="1">
              <a:buFont typeface="Wingdings" panose="05000000000000000000" pitchFamily="2" charset="2"/>
              <a:buNone/>
            </a:pPr>
            <a:r>
              <a:rPr lang="en-US" altLang="zh-CN" b="1" smtClean="0">
                <a:solidFill>
                  <a:srgbClr val="008000"/>
                </a:solidFill>
              </a:rPr>
              <a:t>DF=0,</a:t>
            </a:r>
            <a:r>
              <a:rPr lang="zh-CN" altLang="en-US" b="1" smtClean="0">
                <a:solidFill>
                  <a:srgbClr val="008000"/>
                </a:solidFill>
              </a:rPr>
              <a:t>则串操作过程中地址会不断增值；（</a:t>
            </a:r>
            <a:r>
              <a:rPr lang="en-US" altLang="zh-CN" b="1" smtClean="0">
                <a:solidFill>
                  <a:srgbClr val="008000"/>
                </a:solidFill>
              </a:rPr>
              <a:t>CLD</a:t>
            </a:r>
            <a:r>
              <a:rPr lang="zh-CN" altLang="en-US" b="1" smtClean="0">
                <a:solidFill>
                  <a:srgbClr val="008000"/>
                </a:solidFill>
              </a:rPr>
              <a:t>指令）</a:t>
            </a:r>
          </a:p>
          <a:p>
            <a:pPr eaLnBrk="1" hangingPunct="1">
              <a:buFont typeface="Wingdings" panose="05000000000000000000" pitchFamily="2" charset="2"/>
              <a:buNone/>
            </a:pPr>
            <a:r>
              <a:rPr lang="en-US" altLang="zh-CN" b="1" smtClean="0">
                <a:solidFill>
                  <a:srgbClr val="008000"/>
                </a:solidFill>
              </a:rPr>
              <a:t>DF=1,</a:t>
            </a:r>
            <a:r>
              <a:rPr lang="zh-CN" altLang="en-US" b="1" smtClean="0">
                <a:solidFill>
                  <a:srgbClr val="008000"/>
                </a:solidFill>
              </a:rPr>
              <a:t>则串操作过程中地址会不断减值；（</a:t>
            </a:r>
            <a:r>
              <a:rPr lang="en-US" altLang="zh-CN" b="1" smtClean="0">
                <a:solidFill>
                  <a:srgbClr val="008000"/>
                </a:solidFill>
              </a:rPr>
              <a:t>STD</a:t>
            </a:r>
            <a:r>
              <a:rPr lang="zh-CN" altLang="en-US" b="1" smtClean="0">
                <a:solidFill>
                  <a:srgbClr val="008000"/>
                </a:solidFill>
              </a:rPr>
              <a:t>指令）</a:t>
            </a:r>
          </a:p>
          <a:p>
            <a:pPr eaLnBrk="1" hangingPunct="1">
              <a:buFont typeface="Wingdings" panose="05000000000000000000" pitchFamily="2" charset="2"/>
              <a:buNone/>
            </a:pPr>
            <a:r>
              <a:rPr lang="zh-CN" altLang="en-US" smtClean="0"/>
              <a:t>②中断允许标志</a:t>
            </a:r>
            <a:r>
              <a:rPr lang="en-US" altLang="zh-CN" smtClean="0"/>
              <a:t>IF</a:t>
            </a:r>
            <a:r>
              <a:rPr lang="zh-CN" altLang="en-US" smtClean="0"/>
              <a:t>（</a:t>
            </a:r>
            <a:r>
              <a:rPr lang="en-US" altLang="zh-CN" smtClean="0"/>
              <a:t>Interrupt Enable Flag</a:t>
            </a:r>
            <a:r>
              <a:rPr lang="zh-CN" altLang="en-US" smtClean="0"/>
              <a:t>） 控制可屏蔽中断的标志。</a:t>
            </a:r>
          </a:p>
          <a:p>
            <a:pPr eaLnBrk="1" hangingPunct="1">
              <a:buFont typeface="Wingdings" panose="05000000000000000000" pitchFamily="2" charset="2"/>
              <a:buNone/>
            </a:pPr>
            <a:r>
              <a:rPr lang="en-US" altLang="zh-CN" b="1" smtClean="0">
                <a:solidFill>
                  <a:srgbClr val="008000"/>
                </a:solidFill>
              </a:rPr>
              <a:t>IF=0,</a:t>
            </a:r>
            <a:r>
              <a:rPr lang="zh-CN" altLang="en-US" b="1" smtClean="0">
                <a:solidFill>
                  <a:srgbClr val="008000"/>
                </a:solidFill>
              </a:rPr>
              <a:t>则</a:t>
            </a:r>
            <a:r>
              <a:rPr lang="en-US" altLang="zh-CN" b="1" smtClean="0">
                <a:solidFill>
                  <a:srgbClr val="008000"/>
                </a:solidFill>
              </a:rPr>
              <a:t>CPU</a:t>
            </a:r>
            <a:r>
              <a:rPr lang="zh-CN" altLang="en-US" b="1" smtClean="0">
                <a:solidFill>
                  <a:srgbClr val="008000"/>
                </a:solidFill>
              </a:rPr>
              <a:t>不能对可屏蔽中断请求作出响应（</a:t>
            </a:r>
            <a:r>
              <a:rPr lang="en-US" altLang="zh-CN" b="1" smtClean="0">
                <a:solidFill>
                  <a:srgbClr val="008000"/>
                </a:solidFill>
              </a:rPr>
              <a:t>CLI</a:t>
            </a:r>
            <a:r>
              <a:rPr lang="zh-CN" altLang="en-US" b="1" smtClean="0">
                <a:solidFill>
                  <a:srgbClr val="008000"/>
                </a:solidFill>
              </a:rPr>
              <a:t>指令）</a:t>
            </a:r>
          </a:p>
          <a:p>
            <a:pPr eaLnBrk="1" hangingPunct="1">
              <a:buFont typeface="Wingdings" panose="05000000000000000000" pitchFamily="2" charset="2"/>
              <a:buNone/>
            </a:pPr>
            <a:r>
              <a:rPr lang="en-US" altLang="zh-CN" b="1" smtClean="0">
                <a:solidFill>
                  <a:srgbClr val="008000"/>
                </a:solidFill>
              </a:rPr>
              <a:t>IF=1,</a:t>
            </a:r>
            <a:r>
              <a:rPr lang="zh-CN" altLang="en-US" b="1" smtClean="0">
                <a:solidFill>
                  <a:srgbClr val="008000"/>
                </a:solidFill>
              </a:rPr>
              <a:t>则</a:t>
            </a:r>
            <a:r>
              <a:rPr lang="en-US" altLang="zh-CN" b="1" smtClean="0">
                <a:solidFill>
                  <a:srgbClr val="008000"/>
                </a:solidFill>
              </a:rPr>
              <a:t>CPU</a:t>
            </a:r>
            <a:r>
              <a:rPr lang="zh-CN" altLang="en-US" b="1" smtClean="0">
                <a:solidFill>
                  <a:srgbClr val="008000"/>
                </a:solidFill>
              </a:rPr>
              <a:t>可以接受可屏蔽中断的请求（</a:t>
            </a:r>
            <a:r>
              <a:rPr lang="en-US" altLang="zh-CN" b="1" smtClean="0">
                <a:solidFill>
                  <a:srgbClr val="008000"/>
                </a:solidFill>
              </a:rPr>
              <a:t>STI</a:t>
            </a:r>
            <a:r>
              <a:rPr lang="zh-CN" altLang="en-US" b="1" smtClean="0">
                <a:solidFill>
                  <a:srgbClr val="008000"/>
                </a:solidFill>
              </a:rPr>
              <a:t>指令）</a:t>
            </a:r>
          </a:p>
          <a:p>
            <a:pPr eaLnBrk="1" hangingPunct="1">
              <a:buFont typeface="Wingdings" panose="05000000000000000000" pitchFamily="2" charset="2"/>
              <a:buNone/>
            </a:pPr>
            <a:r>
              <a:rPr lang="zh-CN" altLang="en-US" smtClean="0"/>
              <a:t>③跟踪标志</a:t>
            </a:r>
            <a:r>
              <a:rPr lang="en-US" altLang="zh-CN" smtClean="0"/>
              <a:t>TF</a:t>
            </a:r>
            <a:r>
              <a:rPr lang="zh-CN" altLang="en-US" smtClean="0"/>
              <a:t>（</a:t>
            </a:r>
            <a:r>
              <a:rPr lang="en-US" altLang="zh-CN" smtClean="0"/>
              <a:t>trap Flag</a:t>
            </a:r>
            <a:r>
              <a:rPr lang="zh-CN" altLang="en-US" smtClean="0"/>
              <a:t>）也称单步标志</a:t>
            </a:r>
          </a:p>
          <a:p>
            <a:pPr eaLnBrk="1" hangingPunct="1">
              <a:buFont typeface="Wingdings" panose="05000000000000000000" pitchFamily="2" charset="2"/>
              <a:buNone/>
            </a:pPr>
            <a:r>
              <a:rPr lang="en-US" altLang="zh-CN" b="1" smtClean="0">
                <a:solidFill>
                  <a:srgbClr val="008000"/>
                </a:solidFill>
              </a:rPr>
              <a:t>TF=1,</a:t>
            </a:r>
            <a:r>
              <a:rPr lang="zh-CN" altLang="en-US" b="1" smtClean="0">
                <a:solidFill>
                  <a:srgbClr val="008000"/>
                </a:solidFill>
              </a:rPr>
              <a:t>则</a:t>
            </a:r>
            <a:r>
              <a:rPr lang="en-US" altLang="zh-CN" b="1" smtClean="0">
                <a:solidFill>
                  <a:srgbClr val="008000"/>
                </a:solidFill>
              </a:rPr>
              <a:t>CPU</a:t>
            </a:r>
            <a:r>
              <a:rPr lang="zh-CN" altLang="en-US" b="1" smtClean="0">
                <a:solidFill>
                  <a:srgbClr val="008000"/>
                </a:solidFill>
              </a:rPr>
              <a:t>按跟踪方式执行指令。</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158</a:t>
            </a:fld>
            <a:endParaRPr lang="en-US" altLang="zh-CN" dirty="0"/>
          </a:p>
        </p:txBody>
      </p:sp>
    </p:spTree>
    <p:extLst>
      <p:ext uri="{BB962C8B-B14F-4D97-AF65-F5344CB8AC3E}">
        <p14:creationId xmlns:p14="http://schemas.microsoft.com/office/powerpoint/2010/main" val="2430694630"/>
      </p:ext>
    </p:extLst>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74675" y="304800"/>
            <a:ext cx="8001000" cy="904875"/>
          </a:xfrm>
        </p:spPr>
        <p:txBody>
          <a:bodyPr/>
          <a:lstStyle/>
          <a:p>
            <a:pPr eaLnBrk="1" hangingPunct="1"/>
            <a:r>
              <a:rPr lang="en-US" altLang="zh-CN" sz="2000" smtClean="0"/>
              <a:t>TF (Trap Flag)</a:t>
            </a:r>
            <a:r>
              <a:rPr lang="zh-CN" altLang="en-US" sz="2000" smtClean="0"/>
              <a:t>跟踪</a:t>
            </a:r>
            <a:r>
              <a:rPr lang="en-US" altLang="zh-CN" sz="2000" smtClean="0"/>
              <a:t>(</a:t>
            </a:r>
            <a:r>
              <a:rPr lang="zh-CN" altLang="en-US" sz="2000" smtClean="0"/>
              <a:t>陷阱</a:t>
            </a:r>
            <a:r>
              <a:rPr lang="en-US" altLang="zh-CN" sz="2000" smtClean="0"/>
              <a:t>)</a:t>
            </a:r>
            <a:r>
              <a:rPr lang="zh-CN" altLang="en-US" sz="2000" smtClean="0"/>
              <a:t>标志</a:t>
            </a:r>
          </a:p>
        </p:txBody>
      </p:sp>
      <p:sp>
        <p:nvSpPr>
          <p:cNvPr id="101379" name="Rectangle 3"/>
          <p:cNvSpPr>
            <a:spLocks noGrp="1" noChangeArrowheads="1"/>
          </p:cNvSpPr>
          <p:nvPr>
            <p:ph type="body" idx="1"/>
          </p:nvPr>
        </p:nvSpPr>
        <p:spPr>
          <a:xfrm>
            <a:off x="395288" y="2420938"/>
            <a:ext cx="8291512" cy="3705225"/>
          </a:xfrm>
        </p:spPr>
        <p:txBody>
          <a:bodyPr/>
          <a:lstStyle/>
          <a:p>
            <a:pPr eaLnBrk="1" hangingPunct="1"/>
            <a:r>
              <a:rPr lang="zh-CN" altLang="en-US" smtClean="0"/>
              <a:t>它是为调试程序的方便而设置的。</a:t>
            </a:r>
          </a:p>
          <a:p>
            <a:pPr algn="just" eaLnBrk="1" hangingPunct="1">
              <a:lnSpc>
                <a:spcPct val="135000"/>
              </a:lnSpc>
              <a:spcBef>
                <a:spcPct val="50000"/>
              </a:spcBef>
              <a:buClrTx/>
              <a:buFontTx/>
              <a:buNone/>
            </a:pPr>
            <a:r>
              <a:rPr kumimoji="1" lang="zh-CN" altLang="en-US" b="1" smtClean="0"/>
              <a:t>       若</a:t>
            </a:r>
            <a:r>
              <a:rPr kumimoji="1" lang="en-US" altLang="zh-CN" b="1" smtClean="0"/>
              <a:t>TF=1</a:t>
            </a:r>
            <a:r>
              <a:rPr kumimoji="1" lang="zh-CN" altLang="en-US" b="1" smtClean="0"/>
              <a:t>，则</a:t>
            </a:r>
            <a:r>
              <a:rPr kumimoji="1" lang="en-US" altLang="zh-CN" b="1" smtClean="0"/>
              <a:t>CPU</a:t>
            </a:r>
            <a:r>
              <a:rPr kumimoji="1" lang="zh-CN" altLang="en-US" b="1" smtClean="0"/>
              <a:t>处于单步执行指令工作方式。每执行一条指令就自动产生一次类型 </a:t>
            </a:r>
            <a:r>
              <a:rPr kumimoji="1" lang="en-US" altLang="zh-CN" b="1" smtClean="0"/>
              <a:t>1 </a:t>
            </a:r>
            <a:r>
              <a:rPr kumimoji="1" lang="zh-CN" altLang="en-US" b="1" smtClean="0"/>
              <a:t>的内部中断。 </a:t>
            </a:r>
            <a:r>
              <a:rPr kumimoji="1" lang="en-US" altLang="zh-CN" b="1" smtClean="0"/>
              <a:t>IBM PC</a:t>
            </a:r>
            <a:r>
              <a:rPr kumimoji="1" lang="zh-CN" altLang="en-US" b="1" smtClean="0"/>
              <a:t>系统中，用系统调试程序</a:t>
            </a:r>
            <a:r>
              <a:rPr kumimoji="1" lang="en-US" altLang="zh-CN" b="1" smtClean="0"/>
              <a:t>DEBUG</a:t>
            </a:r>
            <a:r>
              <a:rPr kumimoji="1" lang="zh-CN" altLang="en-US" b="1" smtClean="0"/>
              <a:t>时，</a:t>
            </a:r>
            <a:r>
              <a:rPr kumimoji="1" lang="en-US" altLang="zh-CN" b="1" smtClean="0"/>
              <a:t>T</a:t>
            </a:r>
            <a:r>
              <a:rPr kumimoji="1" lang="zh-CN" altLang="en-US" b="1" smtClean="0"/>
              <a:t>命令就是利用这种中断，服务子程序的功能是显示所有寄存器的当前值和将要执行的下一条指令。</a:t>
            </a:r>
            <a:endParaRPr lang="zh-CN" altLang="en-US" smtClean="0"/>
          </a:p>
        </p:txBody>
      </p:sp>
      <p:sp>
        <p:nvSpPr>
          <p:cNvPr id="101380" name="Text Box 4"/>
          <p:cNvSpPr txBox="1">
            <a:spLocks noChangeArrowheads="1"/>
          </p:cNvSpPr>
          <p:nvPr/>
        </p:nvSpPr>
        <p:spPr bwMode="auto">
          <a:xfrm>
            <a:off x="3851275" y="6308725"/>
            <a:ext cx="1081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
                <a:schemeClr val="hlink"/>
              </a:buClr>
              <a:buSzPct val="80000"/>
              <a:buFont typeface="Wingdings" panose="05000000000000000000" pitchFamily="2" charset="2"/>
              <a:buNone/>
            </a:pPr>
            <a:r>
              <a:rPr lang="zh-CN" altLang="en-US" sz="1000">
                <a:latin typeface="Arial" panose="020B0604020202020204" pitchFamily="34" charset="0"/>
                <a:ea typeface="仿宋_GB2312" pitchFamily="49" charset="-122"/>
                <a:hlinkClick r:id="rId2" action="ppaction://hlinksldjump"/>
              </a:rPr>
              <a:t>返回</a:t>
            </a:r>
            <a:endParaRPr lang="zh-CN" altLang="en-US" sz="1000">
              <a:latin typeface="Arial" panose="020B0604020202020204" pitchFamily="34" charset="0"/>
              <a:ea typeface="仿宋_GB2312" pitchFamily="49" charset="-122"/>
            </a:endParaRPr>
          </a:p>
        </p:txBody>
      </p:sp>
      <p:grpSp>
        <p:nvGrpSpPr>
          <p:cNvPr id="101381" name="Group 5"/>
          <p:cNvGrpSpPr>
            <a:grpSpLocks/>
          </p:cNvGrpSpPr>
          <p:nvPr/>
        </p:nvGrpSpPr>
        <p:grpSpPr bwMode="auto">
          <a:xfrm>
            <a:off x="249238" y="981075"/>
            <a:ext cx="9953625" cy="947738"/>
            <a:chOff x="98" y="699"/>
            <a:chExt cx="6270" cy="597"/>
          </a:xfrm>
        </p:grpSpPr>
        <p:sp>
          <p:nvSpPr>
            <p:cNvPr id="101384" name="Rectangle 6"/>
            <p:cNvSpPr>
              <a:spLocks noChangeArrowheads="1"/>
            </p:cNvSpPr>
            <p:nvPr/>
          </p:nvSpPr>
          <p:spPr bwMode="auto">
            <a:xfrm>
              <a:off x="144" y="960"/>
              <a:ext cx="5472"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sp>
          <p:nvSpPr>
            <p:cNvPr id="101385" name="Text Box 7"/>
            <p:cNvSpPr txBox="1">
              <a:spLocks noChangeArrowheads="1"/>
            </p:cNvSpPr>
            <p:nvPr/>
          </p:nvSpPr>
          <p:spPr bwMode="auto">
            <a:xfrm>
              <a:off x="98" y="738"/>
              <a:ext cx="5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en-US" altLang="zh-CN" b="1">
                  <a:latin typeface="Times New Roman" panose="02020603050405020304" pitchFamily="18" charset="0"/>
                </a:rPr>
                <a:t>D15</a:t>
              </a:r>
            </a:p>
          </p:txBody>
        </p:sp>
        <p:sp>
          <p:nvSpPr>
            <p:cNvPr id="101386" name="Text Box 8"/>
            <p:cNvSpPr txBox="1">
              <a:spLocks noChangeArrowheads="1"/>
            </p:cNvSpPr>
            <p:nvPr/>
          </p:nvSpPr>
          <p:spPr bwMode="auto">
            <a:xfrm>
              <a:off x="5193" y="699"/>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en-US" altLang="zh-CN" b="1"/>
                <a:t>D0</a:t>
              </a:r>
            </a:p>
          </p:txBody>
        </p:sp>
        <p:sp>
          <p:nvSpPr>
            <p:cNvPr id="101387" name="Line 9"/>
            <p:cNvSpPr>
              <a:spLocks noChangeShapeType="1"/>
            </p:cNvSpPr>
            <p:nvPr/>
          </p:nvSpPr>
          <p:spPr bwMode="auto">
            <a:xfrm>
              <a:off x="2880"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88" name="Line 10"/>
            <p:cNvSpPr>
              <a:spLocks noChangeShapeType="1"/>
            </p:cNvSpPr>
            <p:nvPr/>
          </p:nvSpPr>
          <p:spPr bwMode="auto">
            <a:xfrm>
              <a:off x="5232"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89" name="Line 11"/>
            <p:cNvSpPr>
              <a:spLocks noChangeShapeType="1"/>
            </p:cNvSpPr>
            <p:nvPr/>
          </p:nvSpPr>
          <p:spPr bwMode="auto">
            <a:xfrm>
              <a:off x="4896"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0" name="Line 12"/>
            <p:cNvSpPr>
              <a:spLocks noChangeShapeType="1"/>
            </p:cNvSpPr>
            <p:nvPr/>
          </p:nvSpPr>
          <p:spPr bwMode="auto">
            <a:xfrm>
              <a:off x="4560"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1" name="Line 13"/>
            <p:cNvSpPr>
              <a:spLocks noChangeShapeType="1"/>
            </p:cNvSpPr>
            <p:nvPr/>
          </p:nvSpPr>
          <p:spPr bwMode="auto">
            <a:xfrm>
              <a:off x="4224"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2" name="Line 14"/>
            <p:cNvSpPr>
              <a:spLocks noChangeShapeType="1"/>
            </p:cNvSpPr>
            <p:nvPr/>
          </p:nvSpPr>
          <p:spPr bwMode="auto">
            <a:xfrm>
              <a:off x="3888"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3" name="Line 15"/>
            <p:cNvSpPr>
              <a:spLocks noChangeShapeType="1"/>
            </p:cNvSpPr>
            <p:nvPr/>
          </p:nvSpPr>
          <p:spPr bwMode="auto">
            <a:xfrm>
              <a:off x="3552"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4" name="Line 16"/>
            <p:cNvSpPr>
              <a:spLocks noChangeShapeType="1"/>
            </p:cNvSpPr>
            <p:nvPr/>
          </p:nvSpPr>
          <p:spPr bwMode="auto">
            <a:xfrm>
              <a:off x="3216"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5" name="Line 17"/>
            <p:cNvSpPr>
              <a:spLocks noChangeShapeType="1"/>
            </p:cNvSpPr>
            <p:nvPr/>
          </p:nvSpPr>
          <p:spPr bwMode="auto">
            <a:xfrm>
              <a:off x="2544"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6" name="Line 18"/>
            <p:cNvSpPr>
              <a:spLocks noChangeShapeType="1"/>
            </p:cNvSpPr>
            <p:nvPr/>
          </p:nvSpPr>
          <p:spPr bwMode="auto">
            <a:xfrm>
              <a:off x="2208"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7" name="Line 19"/>
            <p:cNvSpPr>
              <a:spLocks noChangeShapeType="1"/>
            </p:cNvSpPr>
            <p:nvPr/>
          </p:nvSpPr>
          <p:spPr bwMode="auto">
            <a:xfrm>
              <a:off x="1872"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8" name="Line 20"/>
            <p:cNvSpPr>
              <a:spLocks noChangeShapeType="1"/>
            </p:cNvSpPr>
            <p:nvPr/>
          </p:nvSpPr>
          <p:spPr bwMode="auto">
            <a:xfrm>
              <a:off x="1536"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9" name="Line 21"/>
            <p:cNvSpPr>
              <a:spLocks noChangeShapeType="1"/>
            </p:cNvSpPr>
            <p:nvPr/>
          </p:nvSpPr>
          <p:spPr bwMode="auto">
            <a:xfrm>
              <a:off x="1200"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0" name="Line 22"/>
            <p:cNvSpPr>
              <a:spLocks noChangeShapeType="1"/>
            </p:cNvSpPr>
            <p:nvPr/>
          </p:nvSpPr>
          <p:spPr bwMode="auto">
            <a:xfrm>
              <a:off x="864"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1" name="Line 23"/>
            <p:cNvSpPr>
              <a:spLocks noChangeShapeType="1"/>
            </p:cNvSpPr>
            <p:nvPr/>
          </p:nvSpPr>
          <p:spPr bwMode="auto">
            <a:xfrm>
              <a:off x="528"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2872" name="Text Box 24"/>
            <p:cNvSpPr txBox="1">
              <a:spLocks noChangeArrowheads="1"/>
            </p:cNvSpPr>
            <p:nvPr/>
          </p:nvSpPr>
          <p:spPr bwMode="auto">
            <a:xfrm>
              <a:off x="848" y="975"/>
              <a:ext cx="552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400" b="1" dirty="0"/>
                <a:t>              OF DF   IF   </a:t>
              </a:r>
              <a:r>
                <a:rPr kumimoji="1" lang="en-US" altLang="zh-CN" sz="2400" b="1" dirty="0" err="1">
                  <a:solidFill>
                    <a:srgbClr val="FF0000"/>
                  </a:solidFill>
                  <a:effectLst>
                    <a:outerShdw blurRad="38100" dist="38100" dir="2700000" algn="tl">
                      <a:srgbClr val="C0C0C0"/>
                    </a:outerShdw>
                  </a:effectLst>
                </a:rPr>
                <a:t>TF</a:t>
              </a:r>
              <a:r>
                <a:rPr kumimoji="1" lang="en-US" altLang="zh-CN" sz="2400" b="1" dirty="0">
                  <a:solidFill>
                    <a:srgbClr val="FF0000"/>
                  </a:solidFill>
                  <a:effectLst>
                    <a:outerShdw blurRad="38100" dist="38100" dir="2700000" algn="tl">
                      <a:srgbClr val="C0C0C0"/>
                    </a:outerShdw>
                  </a:effectLst>
                </a:rPr>
                <a:t>   </a:t>
              </a:r>
              <a:r>
                <a:rPr kumimoji="1" lang="en-US" altLang="zh-CN" sz="2400" b="1" dirty="0"/>
                <a:t>SF   </a:t>
              </a:r>
              <a:r>
                <a:rPr kumimoji="1" lang="en-US" altLang="zh-CN" sz="2400" b="1" dirty="0" err="1"/>
                <a:t>ZF</a:t>
              </a:r>
              <a:r>
                <a:rPr kumimoji="1" lang="en-US" altLang="zh-CN" sz="2400" b="1" dirty="0"/>
                <a:t>          AF         PF         CF</a:t>
              </a:r>
            </a:p>
          </p:txBody>
        </p:sp>
        <p:sp>
          <p:nvSpPr>
            <p:cNvPr id="101403" name="Line 25"/>
            <p:cNvSpPr>
              <a:spLocks noChangeShapeType="1"/>
            </p:cNvSpPr>
            <p:nvPr/>
          </p:nvSpPr>
          <p:spPr bwMode="auto">
            <a:xfrm flipV="1">
              <a:off x="4752" y="768"/>
              <a:ext cx="0" cy="144"/>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404" name="Text Box 26"/>
            <p:cNvSpPr txBox="1">
              <a:spLocks noChangeArrowheads="1"/>
            </p:cNvSpPr>
            <p:nvPr/>
          </p:nvSpPr>
          <p:spPr bwMode="auto">
            <a:xfrm>
              <a:off x="2886" y="754"/>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en-US" altLang="zh-CN" b="1">
                  <a:latin typeface="Times New Roman" panose="02020603050405020304" pitchFamily="18" charset="0"/>
                </a:rPr>
                <a:t>D7</a:t>
              </a:r>
              <a:endParaRPr lang="en-US" altLang="zh-CN">
                <a:latin typeface="Times New Roman" panose="02020603050405020304" pitchFamily="18" charset="0"/>
              </a:endParaRPr>
            </a:p>
          </p:txBody>
        </p:sp>
        <p:sp>
          <p:nvSpPr>
            <p:cNvPr id="101405" name="Text Box 27"/>
            <p:cNvSpPr txBox="1">
              <a:spLocks noChangeArrowheads="1"/>
            </p:cNvSpPr>
            <p:nvPr/>
          </p:nvSpPr>
          <p:spPr bwMode="auto">
            <a:xfrm>
              <a:off x="2562" y="754"/>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en-US" altLang="zh-CN" b="1">
                  <a:solidFill>
                    <a:srgbClr val="FF0000"/>
                  </a:solidFill>
                  <a:latin typeface="Times New Roman" panose="02020603050405020304" pitchFamily="18" charset="0"/>
                </a:rPr>
                <a:t>D8</a:t>
              </a:r>
              <a:endParaRPr lang="en-US" altLang="zh-CN">
                <a:solidFill>
                  <a:srgbClr val="FF0000"/>
                </a:solidFill>
                <a:latin typeface="Times New Roman" panose="02020603050405020304" pitchFamily="18" charset="0"/>
              </a:endParaRPr>
            </a:p>
          </p:txBody>
        </p:sp>
      </p:grpSp>
      <p:pic>
        <p:nvPicPr>
          <p:cNvPr id="101382"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652963"/>
            <a:ext cx="845978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Text Box 29"/>
          <p:cNvSpPr txBox="1">
            <a:spLocks noChangeArrowheads="1"/>
          </p:cNvSpPr>
          <p:nvPr/>
        </p:nvSpPr>
        <p:spPr bwMode="auto">
          <a:xfrm>
            <a:off x="827088" y="5949950"/>
            <a:ext cx="770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zh-CN" altLang="en-US">
                <a:latin typeface="Arial" panose="020B0604020202020204" pitchFamily="34" charset="0"/>
              </a:rPr>
              <a:t>若</a:t>
            </a:r>
            <a:r>
              <a:rPr kumimoji="1" lang="en-US" altLang="zh-CN">
                <a:latin typeface="Arial" panose="020B0604020202020204" pitchFamily="34" charset="0"/>
              </a:rPr>
              <a:t>TF=0  </a:t>
            </a:r>
            <a:r>
              <a:rPr kumimoji="1" lang="zh-CN" altLang="en-US">
                <a:latin typeface="Arial" panose="020B0604020202020204" pitchFamily="34" charset="0"/>
              </a:rPr>
              <a:t>正常执行程序</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159</a:t>
            </a:fld>
            <a:endParaRPr lang="en-US" altLang="zh-CN" dirty="0"/>
          </a:p>
        </p:txBody>
      </p:sp>
    </p:spTree>
    <p:extLst>
      <p:ext uri="{BB962C8B-B14F-4D97-AF65-F5344CB8AC3E}">
        <p14:creationId xmlns:p14="http://schemas.microsoft.com/office/powerpoint/2010/main" val="637569084"/>
      </p:ext>
    </p:extLst>
  </p:cSld>
  <p:clrMapOvr>
    <a:masterClrMapping/>
  </p:clrMapOvr>
  <p:transition advTm="13725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024" y="1489910"/>
            <a:ext cx="8259216" cy="523220"/>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课外</a:t>
            </a:r>
            <a:r>
              <a:rPr lang="zh-CN" altLang="zh-CN"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a:t>
            </a:r>
            <a:r>
              <a:rPr lang="zh-CN" altLang="en-US" sz="2800" b="1" kern="100" dirty="0" smtClean="0">
                <a:solidFill>
                  <a:srgbClr val="C00000"/>
                </a:solidFill>
                <a:latin typeface="华文楷体" panose="02010600040101010101" pitchFamily="2" charset="-122"/>
                <a:ea typeface="华文楷体" panose="02010600040101010101" pitchFamily="2" charset="-122"/>
              </a:rPr>
              <a:t>微机原理作业</a:t>
            </a:r>
            <a:r>
              <a:rPr lang="en-US" altLang="zh-CN" sz="2800" b="1" kern="100" dirty="0" smtClean="0">
                <a:solidFill>
                  <a:srgbClr val="C00000"/>
                </a:solidFill>
                <a:latin typeface="华文楷体" panose="02010600040101010101" pitchFamily="2" charset="-122"/>
                <a:ea typeface="华文楷体" panose="02010600040101010101" pitchFamily="2" charset="-122"/>
              </a:rPr>
              <a:t>15%</a:t>
            </a:r>
            <a:r>
              <a:rPr lang="zh-CN" altLang="en-US" sz="2800" b="1" kern="100" dirty="0" smtClean="0">
                <a:solidFill>
                  <a:srgbClr val="C00000"/>
                </a:solidFill>
                <a:latin typeface="华文楷体" panose="02010600040101010101" pitchFamily="2" charset="-122"/>
                <a:ea typeface="华文楷体" panose="02010600040101010101" pitchFamily="2" charset="-122"/>
              </a:rPr>
              <a:t>＋单片机作业</a:t>
            </a:r>
            <a:r>
              <a:rPr lang="en-US" altLang="zh-CN" sz="2800" b="1" kern="100" dirty="0" smtClean="0">
                <a:solidFill>
                  <a:srgbClr val="C00000"/>
                </a:solidFill>
                <a:latin typeface="华文楷体" panose="02010600040101010101" pitchFamily="2" charset="-122"/>
                <a:ea typeface="华文楷体" panose="02010600040101010101" pitchFamily="2" charset="-122"/>
              </a:rPr>
              <a:t>15%</a:t>
            </a:r>
            <a:endParaRPr lang="zh-CN" altLang="zh-CN" sz="1600" b="1" kern="100" dirty="0">
              <a:latin typeface="华文楷体" panose="02010600040101010101" pitchFamily="2" charset="-122"/>
              <a:ea typeface="华文楷体" panose="02010600040101010101" pitchFamily="2" charset="-122"/>
            </a:endParaRPr>
          </a:p>
        </p:txBody>
      </p:sp>
      <p:sp>
        <p:nvSpPr>
          <p:cNvPr id="6" name="矩形 5"/>
          <p:cNvSpPr/>
          <p:nvPr/>
        </p:nvSpPr>
        <p:spPr>
          <a:xfrm>
            <a:off x="556028" y="2507363"/>
            <a:ext cx="7704856" cy="1631216"/>
          </a:xfrm>
          <a:prstGeom prst="rect">
            <a:avLst/>
          </a:prstGeom>
        </p:spPr>
        <p:txBody>
          <a:bodyPr wrap="square">
            <a:spAutoFit/>
          </a:bodyPr>
          <a:lstStyle/>
          <a:p>
            <a:r>
              <a:rPr lang="zh-CN" altLang="zh-CN" sz="2000" b="1" dirty="0" smtClean="0">
                <a:latin typeface="华文楷体" panose="02010600040101010101" pitchFamily="2" charset="-122"/>
                <a:ea typeface="华文楷体" panose="02010600040101010101" pitchFamily="2" charset="-122"/>
              </a:rPr>
              <a:t>课</a:t>
            </a:r>
            <a:r>
              <a:rPr lang="zh-CN" altLang="en-US" sz="2000" b="1" dirty="0" smtClean="0">
                <a:latin typeface="华文楷体" panose="02010600040101010101" pitchFamily="2" charset="-122"/>
                <a:ea typeface="华文楷体" panose="02010600040101010101" pitchFamily="2" charset="-122"/>
              </a:rPr>
              <a:t>外</a:t>
            </a:r>
            <a:r>
              <a:rPr lang="zh-CN" altLang="zh-CN" sz="2000" b="1" dirty="0" smtClean="0">
                <a:latin typeface="华文楷体" panose="02010600040101010101" pitchFamily="2" charset="-122"/>
                <a:ea typeface="华文楷体" panose="02010600040101010101" pitchFamily="2" charset="-122"/>
              </a:rPr>
              <a:t>作业（</a:t>
            </a:r>
            <a:r>
              <a:rPr lang="en-US" altLang="zh-CN" sz="2000" b="1" dirty="0" smtClean="0">
                <a:latin typeface="华文楷体" panose="02010600040101010101" pitchFamily="2" charset="-122"/>
                <a:ea typeface="华文楷体" panose="02010600040101010101" pitchFamily="2" charset="-122"/>
              </a:rPr>
              <a:t>2</a:t>
            </a:r>
            <a:r>
              <a:rPr lang="zh-CN" altLang="zh-CN" sz="2000" b="1" dirty="0" smtClean="0">
                <a:latin typeface="华文楷体" panose="02010600040101010101" pitchFamily="2" charset="-122"/>
                <a:ea typeface="华文楷体" panose="02010600040101010101" pitchFamily="2" charset="-122"/>
              </a:rPr>
              <a:t>次</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t>
            </a:r>
            <a:endParaRPr lang="zh-CN" altLang="zh-CN" sz="2000" dirty="0">
              <a:latin typeface="华文楷体" panose="02010600040101010101" pitchFamily="2" charset="-122"/>
              <a:ea typeface="华文楷体" panose="02010600040101010101" pitchFamily="2" charset="-122"/>
            </a:endParaRPr>
          </a:p>
          <a:p>
            <a:pPr marL="280988" lvl="0" indent="-280988" algn="just" fontAlgn="auto">
              <a:spcBef>
                <a:spcPts val="0"/>
              </a:spcBef>
              <a:spcAft>
                <a:spcPts val="0"/>
              </a:spcAft>
              <a:buClr>
                <a:srgbClr val="004181"/>
              </a:buClr>
              <a:buFont typeface="Wingdings" pitchFamily="2" charset="2"/>
              <a:buChar char="v"/>
            </a:pPr>
            <a:endParaRPr lang="en-US" altLang="zh-CN" dirty="0" smtClean="0">
              <a:latin typeface="华文楷体" panose="02010600040101010101" pitchFamily="2" charset="-122"/>
              <a:ea typeface="华文楷体" panose="02010600040101010101" pitchFamily="2" charset="-122"/>
            </a:endParaRPr>
          </a:p>
          <a:p>
            <a:pPr marL="342900" lvl="0" indent="-342900" algn="just" fontAlgn="auto">
              <a:spcBef>
                <a:spcPts val="0"/>
              </a:spcBef>
              <a:spcAft>
                <a:spcPts val="0"/>
              </a:spcAft>
              <a:buClr>
                <a:srgbClr val="004181"/>
              </a:buClr>
              <a:buFont typeface="+mj-lt"/>
              <a:buAutoNum type="arabicPeriod"/>
            </a:pPr>
            <a:r>
              <a:rPr lang="zh-CN" altLang="en-US" dirty="0" smtClean="0">
                <a:latin typeface="华文楷体" panose="02010600040101010101" pitchFamily="2" charset="-122"/>
                <a:ea typeface="华文楷体" panose="02010600040101010101" pitchFamily="2" charset="-122"/>
              </a:rPr>
              <a:t>作业需要提交至网络教育</a:t>
            </a:r>
            <a:r>
              <a:rPr lang="zh-CN" altLang="zh-CN" dirty="0" smtClean="0">
                <a:latin typeface="华文楷体" panose="02010600040101010101" pitchFamily="2" charset="-122"/>
                <a:ea typeface="华文楷体" panose="02010600040101010101" pitchFamily="2" charset="-122"/>
              </a:rPr>
              <a:t>平台 </a:t>
            </a:r>
            <a:r>
              <a:rPr lang="en-US" altLang="zh-CN" dirty="0" smtClean="0">
                <a:latin typeface="华文楷体" panose="02010600040101010101" pitchFamily="2" charset="-122"/>
                <a:ea typeface="华文楷体" panose="02010600040101010101" pitchFamily="2" charset="-122"/>
              </a:rPr>
              <a:t>(</a:t>
            </a:r>
            <a:r>
              <a:rPr lang="en-US" altLang="zh-CN" b="1" dirty="0" smtClean="0">
                <a:solidFill>
                  <a:srgbClr val="0033CC"/>
                </a:solidFill>
                <a:latin typeface="华文楷体" panose="02010600040101010101" pitchFamily="2" charset="-122"/>
                <a:ea typeface="华文楷体" panose="02010600040101010101" pitchFamily="2" charset="-122"/>
              </a:rPr>
              <a:t>http://szjx.ouc.edu.cn</a:t>
            </a:r>
            <a:r>
              <a:rPr lang="en-US" altLang="zh-CN" dirty="0" smtClean="0">
                <a:latin typeface="华文楷体" panose="02010600040101010101" pitchFamily="2" charset="-122"/>
                <a:ea typeface="华文楷体" panose="02010600040101010101" pitchFamily="2" charset="-122"/>
              </a:rPr>
              <a:t>)</a:t>
            </a:r>
            <a:r>
              <a:rPr lang="zh-CN" altLang="zh-CN"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pPr marL="342900" lvl="0" indent="-342900" algn="just" fontAlgn="auto">
              <a:spcBef>
                <a:spcPts val="0"/>
              </a:spcBef>
              <a:spcAft>
                <a:spcPts val="0"/>
              </a:spcAft>
              <a:buClr>
                <a:srgbClr val="004181"/>
              </a:buClr>
              <a:buFont typeface="+mj-lt"/>
              <a:buAutoNum type="arabicPeriod"/>
            </a:pPr>
            <a:endParaRPr lang="zh-CN" altLang="zh-CN"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en-US" dirty="0" smtClean="0">
                <a:latin typeface="华文楷体" panose="02010600040101010101" pitchFamily="2" charset="-122"/>
                <a:ea typeface="华文楷体" panose="02010600040101010101" pitchFamily="2" charset="-122"/>
              </a:rPr>
              <a:t>严格按照作业要求进行，抄袭</a:t>
            </a:r>
            <a:r>
              <a:rPr lang="en-US" altLang="zh-CN" dirty="0" smtClean="0">
                <a:latin typeface="华文楷体" panose="02010600040101010101" pitchFamily="2" charset="-122"/>
                <a:ea typeface="华文楷体" panose="02010600040101010101" pitchFamily="2" charset="-122"/>
              </a:rPr>
              <a:t>0</a:t>
            </a:r>
            <a:r>
              <a:rPr lang="zh-CN" altLang="en-US" dirty="0" smtClean="0">
                <a:latin typeface="华文楷体" panose="02010600040101010101" pitchFamily="2" charset="-122"/>
                <a:ea typeface="华文楷体" panose="02010600040101010101" pitchFamily="2" charset="-122"/>
              </a:rPr>
              <a:t>分。</a:t>
            </a:r>
            <a:endParaRPr lang="en-US" altLang="zh-CN" dirty="0" smtClean="0">
              <a:latin typeface="华文楷体" panose="02010600040101010101" pitchFamily="2" charset="-122"/>
              <a:ea typeface="华文楷体" panose="02010600040101010101" pitchFamily="2" charset="-122"/>
            </a:endParaRPr>
          </a:p>
        </p:txBody>
      </p:sp>
      <p:sp>
        <p:nvSpPr>
          <p:cNvPr id="7"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26401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④</a:t>
            </a:r>
            <a:r>
              <a:rPr lang="zh-CN" altLang="en-US" smtClean="0"/>
              <a:t>标志寄存器</a:t>
            </a:r>
          </a:p>
        </p:txBody>
      </p:sp>
      <p:sp>
        <p:nvSpPr>
          <p:cNvPr id="102403"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solidFill>
                  <a:srgbClr val="FF3300"/>
                </a:solidFill>
              </a:rPr>
              <a:t>举例</a:t>
            </a:r>
            <a:r>
              <a:rPr lang="en-US" altLang="zh-CN" smtClean="0">
                <a:solidFill>
                  <a:srgbClr val="FF3300"/>
                </a:solidFill>
              </a:rPr>
              <a:t>:</a:t>
            </a:r>
          </a:p>
          <a:p>
            <a:pPr eaLnBrk="1" hangingPunct="1">
              <a:buFont typeface="Wingdings" panose="05000000000000000000" pitchFamily="2" charset="2"/>
              <a:buNone/>
            </a:pPr>
            <a:r>
              <a:rPr lang="en-US" altLang="zh-CN" sz="3200" smtClean="0">
                <a:solidFill>
                  <a:srgbClr val="FF3300"/>
                </a:solidFill>
              </a:rPr>
              <a:t>          0101  0100  0011  1001</a:t>
            </a:r>
          </a:p>
          <a:p>
            <a:pPr eaLnBrk="1" hangingPunct="1">
              <a:buFont typeface="Wingdings" panose="05000000000000000000" pitchFamily="2" charset="2"/>
              <a:buNone/>
            </a:pPr>
            <a:r>
              <a:rPr lang="en-US" altLang="zh-CN" sz="3200" smtClean="0">
                <a:solidFill>
                  <a:srgbClr val="FF3300"/>
                </a:solidFill>
              </a:rPr>
              <a:t>   +     0100  0111  0110  1010</a:t>
            </a:r>
          </a:p>
          <a:p>
            <a:pPr eaLnBrk="1" hangingPunct="1">
              <a:buFont typeface="Wingdings" panose="05000000000000000000" pitchFamily="2" charset="2"/>
              <a:buNone/>
            </a:pPr>
            <a:endParaRPr lang="en-US" altLang="zh-CN" smtClean="0">
              <a:solidFill>
                <a:srgbClr val="FF3300"/>
              </a:solidFill>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160</a:t>
            </a:fld>
            <a:endParaRPr lang="en-US" altLang="zh-CN" dirty="0"/>
          </a:p>
        </p:txBody>
      </p:sp>
    </p:spTree>
    <p:extLst>
      <p:ext uri="{BB962C8B-B14F-4D97-AF65-F5344CB8AC3E}">
        <p14:creationId xmlns:p14="http://schemas.microsoft.com/office/powerpoint/2010/main" val="3654034187"/>
      </p:ext>
    </p:extLst>
  </p:cSld>
  <p:clrMapOvr>
    <a:masterClrMapping/>
  </p:clrMapOvr>
  <p:transition spd="slow"/>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2400" smtClean="0"/>
              <a:t>3. 8086</a:t>
            </a:r>
            <a:r>
              <a:rPr lang="zh-CN" altLang="en-US" sz="2400" smtClean="0"/>
              <a:t>的总线周期的概念</a:t>
            </a:r>
          </a:p>
        </p:txBody>
      </p:sp>
      <p:sp>
        <p:nvSpPr>
          <p:cNvPr id="45059"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mtClean="0"/>
              <a:t>    </a:t>
            </a:r>
            <a:r>
              <a:rPr lang="zh-CN" altLang="en-US" smtClean="0"/>
              <a:t>为了取得指令或传送数据，就需要</a:t>
            </a:r>
            <a:r>
              <a:rPr lang="en-US" altLang="zh-CN" smtClean="0"/>
              <a:t>CPU</a:t>
            </a:r>
            <a:r>
              <a:rPr lang="zh-CN" altLang="en-US" smtClean="0"/>
              <a:t>的总线接口部件执行一个</a:t>
            </a:r>
          </a:p>
          <a:p>
            <a:pPr eaLnBrk="1" hangingPunct="1">
              <a:buFont typeface="Wingdings" panose="05000000000000000000" pitchFamily="2" charset="2"/>
              <a:buNone/>
            </a:pPr>
            <a:r>
              <a:rPr lang="zh-CN" altLang="en-US" smtClean="0"/>
              <a:t>总线周期。</a:t>
            </a:r>
          </a:p>
          <a:p>
            <a:pPr eaLnBrk="1" hangingPunct="1">
              <a:buFont typeface="Wingdings" panose="05000000000000000000" pitchFamily="2" charset="2"/>
              <a:buNone/>
            </a:pPr>
            <a:r>
              <a:rPr lang="zh-CN" altLang="en-US" smtClean="0"/>
              <a:t>    </a:t>
            </a:r>
            <a:r>
              <a:rPr kumimoji="1" lang="zh-CN" altLang="en-US" b="1" smtClean="0"/>
              <a:t>总线周期（机器周期）：</a:t>
            </a:r>
            <a:r>
              <a:rPr kumimoji="1" lang="en-US" altLang="zh-CN" b="1" smtClean="0">
                <a:solidFill>
                  <a:srgbClr val="008000"/>
                </a:solidFill>
              </a:rPr>
              <a:t>CPU</a:t>
            </a:r>
            <a:r>
              <a:rPr kumimoji="1" lang="zh-CN" altLang="en-US" b="1" smtClean="0">
                <a:solidFill>
                  <a:srgbClr val="008000"/>
                </a:solidFill>
              </a:rPr>
              <a:t>通过总线与存储器或</a:t>
            </a:r>
            <a:r>
              <a:rPr kumimoji="1" lang="en-US" altLang="zh-CN" b="1" smtClean="0">
                <a:solidFill>
                  <a:srgbClr val="008000"/>
                </a:solidFill>
              </a:rPr>
              <a:t>I/O</a:t>
            </a:r>
            <a:r>
              <a:rPr kumimoji="1" lang="zh-CN" altLang="en-US" b="1" smtClean="0">
                <a:solidFill>
                  <a:srgbClr val="008000"/>
                </a:solidFill>
              </a:rPr>
              <a:t>接口进行一</a:t>
            </a:r>
          </a:p>
          <a:p>
            <a:pPr eaLnBrk="1" hangingPunct="1">
              <a:buFont typeface="Wingdings" panose="05000000000000000000" pitchFamily="2" charset="2"/>
              <a:buNone/>
            </a:pPr>
            <a:r>
              <a:rPr kumimoji="1" lang="zh-CN" altLang="en-US" b="1" smtClean="0">
                <a:solidFill>
                  <a:srgbClr val="008000"/>
                </a:solidFill>
              </a:rPr>
              <a:t>次数据传输所需的时间。</a:t>
            </a:r>
          </a:p>
          <a:p>
            <a:pPr eaLnBrk="1" hangingPunct="1">
              <a:spcBef>
                <a:spcPct val="50000"/>
              </a:spcBef>
              <a:buClrTx/>
              <a:buFontTx/>
              <a:buNone/>
            </a:pPr>
            <a:r>
              <a:rPr lang="zh-CN" altLang="en-US" smtClean="0"/>
              <a:t>    在</a:t>
            </a:r>
            <a:r>
              <a:rPr lang="en-US" altLang="zh-CN" smtClean="0"/>
              <a:t>8086/8088</a:t>
            </a:r>
            <a:r>
              <a:rPr lang="zh-CN" altLang="en-US" smtClean="0"/>
              <a:t>中，一个最基本的总线周期由</a:t>
            </a:r>
            <a:r>
              <a:rPr lang="en-US" altLang="zh-CN" smtClean="0"/>
              <a:t>4</a:t>
            </a:r>
            <a:r>
              <a:rPr lang="zh-CN" altLang="en-US" smtClean="0"/>
              <a:t>个时钟周期组成，将</a:t>
            </a:r>
            <a:r>
              <a:rPr lang="en-US" altLang="zh-CN" smtClean="0"/>
              <a:t>4</a:t>
            </a:r>
          </a:p>
          <a:p>
            <a:pPr eaLnBrk="1" hangingPunct="1">
              <a:spcBef>
                <a:spcPct val="50000"/>
              </a:spcBef>
              <a:buClrTx/>
              <a:buFontTx/>
              <a:buNone/>
            </a:pPr>
            <a:r>
              <a:rPr lang="zh-CN" altLang="en-US" smtClean="0"/>
              <a:t>个时钟周期称为</a:t>
            </a:r>
            <a:r>
              <a:rPr lang="en-US" altLang="zh-CN" smtClean="0"/>
              <a:t>4</a:t>
            </a:r>
            <a:r>
              <a:rPr lang="zh-CN" altLang="en-US" smtClean="0"/>
              <a:t>个状态。</a:t>
            </a:r>
          </a:p>
          <a:p>
            <a:pPr eaLnBrk="1" hangingPunct="1">
              <a:spcBef>
                <a:spcPct val="50000"/>
              </a:spcBef>
              <a:buClrTx/>
              <a:buFontTx/>
              <a:buNone/>
            </a:pPr>
            <a:r>
              <a:rPr lang="zh-CN" altLang="en-US" smtClean="0"/>
              <a:t>     </a:t>
            </a:r>
            <a:r>
              <a:rPr lang="en-US" altLang="zh-CN" smtClean="0"/>
              <a:t>T</a:t>
            </a:r>
            <a:r>
              <a:rPr lang="en-US" altLang="zh-CN" baseline="-25000" smtClean="0"/>
              <a:t>1</a:t>
            </a:r>
            <a:r>
              <a:rPr lang="zh-CN" altLang="en-US" smtClean="0"/>
              <a:t>状态、</a:t>
            </a:r>
            <a:r>
              <a:rPr lang="en-US" altLang="zh-CN" smtClean="0"/>
              <a:t>T</a:t>
            </a:r>
            <a:r>
              <a:rPr lang="en-US" altLang="zh-CN" baseline="-25000" smtClean="0"/>
              <a:t>2</a:t>
            </a:r>
            <a:r>
              <a:rPr lang="zh-CN" altLang="en-US" smtClean="0"/>
              <a:t>状态、 </a:t>
            </a:r>
            <a:r>
              <a:rPr lang="en-US" altLang="zh-CN" smtClean="0"/>
              <a:t>T</a:t>
            </a:r>
            <a:r>
              <a:rPr lang="en-US" altLang="zh-CN" baseline="-25000" smtClean="0"/>
              <a:t>3</a:t>
            </a:r>
            <a:r>
              <a:rPr lang="zh-CN" altLang="en-US" smtClean="0"/>
              <a:t>状态和</a:t>
            </a:r>
            <a:r>
              <a:rPr lang="en-US" altLang="zh-CN" smtClean="0"/>
              <a:t>T</a:t>
            </a:r>
            <a:r>
              <a:rPr lang="en-US" altLang="zh-CN" baseline="-25000" smtClean="0"/>
              <a:t>4</a:t>
            </a:r>
            <a:r>
              <a:rPr lang="zh-CN" altLang="en-US" smtClean="0"/>
              <a:t>状态。</a:t>
            </a:r>
          </a:p>
          <a:p>
            <a:pPr eaLnBrk="1" hangingPunct="1">
              <a:spcBef>
                <a:spcPct val="50000"/>
              </a:spcBef>
              <a:buClrTx/>
              <a:buFontTx/>
              <a:buNone/>
            </a:pPr>
            <a:r>
              <a:rPr lang="zh-CN" altLang="en-US" b="1" smtClean="0">
                <a:solidFill>
                  <a:srgbClr val="008000"/>
                </a:solidFill>
              </a:rPr>
              <a:t>     时钟周期是</a:t>
            </a:r>
            <a:r>
              <a:rPr lang="en-US" altLang="zh-CN" b="1" smtClean="0">
                <a:solidFill>
                  <a:srgbClr val="008000"/>
                </a:solidFill>
              </a:rPr>
              <a:t>CPU</a:t>
            </a:r>
            <a:r>
              <a:rPr lang="zh-CN" altLang="en-US" b="1" smtClean="0">
                <a:solidFill>
                  <a:srgbClr val="008000"/>
                </a:solidFill>
              </a:rPr>
              <a:t>的基本时间计量单位，由计算机主频决定。</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161</a:t>
            </a:fld>
            <a:endParaRPr lang="en-US" altLang="zh-CN" dirty="0"/>
          </a:p>
        </p:txBody>
      </p:sp>
    </p:spTree>
    <p:extLst>
      <p:ext uri="{BB962C8B-B14F-4D97-AF65-F5344CB8AC3E}">
        <p14:creationId xmlns:p14="http://schemas.microsoft.com/office/powerpoint/2010/main" val="782777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59">
                                            <p:txEl>
                                              <p:pRg st="7" end="7"/>
                                            </p:txEl>
                                          </p:spTgt>
                                        </p:tgtEl>
                                        <p:attrNameLst>
                                          <p:attrName>style.visibility</p:attrName>
                                        </p:attrNameLst>
                                      </p:cBhvr>
                                      <p:to>
                                        <p:strVal val="visible"/>
                                      </p:to>
                                    </p:set>
                                    <p:animEffect transition="in" filter="blinds(horizontal)">
                                      <p:cBhvr>
                                        <p:cTn id="7"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mtClean="0"/>
              <a:t>3.8086</a:t>
            </a:r>
            <a:r>
              <a:rPr lang="zh-CN" altLang="en-US" smtClean="0"/>
              <a:t>的总线周期的概念</a:t>
            </a:r>
          </a:p>
        </p:txBody>
      </p:sp>
      <p:sp>
        <p:nvSpPr>
          <p:cNvPr id="395267" name="Rectangle 3"/>
          <p:cNvSpPr>
            <a:spLocks noGrp="1" noChangeArrowheads="1"/>
          </p:cNvSpPr>
          <p:nvPr>
            <p:ph type="body" idx="1"/>
          </p:nvPr>
        </p:nvSpPr>
        <p:spPr>
          <a:xfrm>
            <a:off x="323850" y="1628775"/>
            <a:ext cx="8253413" cy="4537075"/>
          </a:xfrm>
        </p:spPr>
        <p:txBody>
          <a:bodyPr/>
          <a:lstStyle/>
          <a:p>
            <a:pPr eaLnBrk="1" hangingPunct="1">
              <a:spcBef>
                <a:spcPct val="45000"/>
              </a:spcBef>
              <a:buFont typeface="Wingdings" panose="05000000000000000000" pitchFamily="2" charset="2"/>
              <a:buNone/>
            </a:pPr>
            <a:r>
              <a:rPr lang="en-US" altLang="zh-CN" smtClean="0"/>
              <a:t>① </a:t>
            </a:r>
            <a:r>
              <a:rPr lang="zh-CN" altLang="en-US" b="1" smtClean="0">
                <a:solidFill>
                  <a:srgbClr val="008000"/>
                </a:solidFill>
              </a:rPr>
              <a:t>在</a:t>
            </a:r>
            <a:r>
              <a:rPr lang="en-US" altLang="zh-CN" b="1" smtClean="0">
                <a:solidFill>
                  <a:srgbClr val="008000"/>
                </a:solidFill>
              </a:rPr>
              <a:t>T</a:t>
            </a:r>
            <a:r>
              <a:rPr lang="en-US" altLang="zh-CN" b="1" baseline="-25000" smtClean="0">
                <a:solidFill>
                  <a:srgbClr val="008000"/>
                </a:solidFill>
              </a:rPr>
              <a:t>1</a:t>
            </a:r>
            <a:r>
              <a:rPr lang="zh-CN" altLang="en-US" b="1" smtClean="0">
                <a:solidFill>
                  <a:srgbClr val="008000"/>
                </a:solidFill>
              </a:rPr>
              <a:t>状态，</a:t>
            </a:r>
            <a:r>
              <a:rPr lang="en-US" altLang="zh-CN" b="1" smtClean="0">
                <a:solidFill>
                  <a:srgbClr val="008000"/>
                </a:solidFill>
              </a:rPr>
              <a:t>CPU</a:t>
            </a:r>
            <a:r>
              <a:rPr lang="zh-CN" altLang="en-US" b="1" smtClean="0">
                <a:solidFill>
                  <a:srgbClr val="008000"/>
                </a:solidFill>
              </a:rPr>
              <a:t>往多路复用总线上发出地址信息，用来指出要寻址的存储单元或外设端口的地址</a:t>
            </a:r>
          </a:p>
          <a:p>
            <a:pPr eaLnBrk="1" hangingPunct="1">
              <a:spcBef>
                <a:spcPct val="45000"/>
              </a:spcBef>
              <a:buFont typeface="Wingdings" panose="05000000000000000000" pitchFamily="2" charset="2"/>
              <a:buNone/>
            </a:pPr>
            <a:r>
              <a:rPr lang="zh-CN" altLang="en-US" smtClean="0"/>
              <a:t>②</a:t>
            </a:r>
            <a:r>
              <a:rPr lang="zh-CN" altLang="en-US" b="1" smtClean="0">
                <a:solidFill>
                  <a:srgbClr val="FF6600"/>
                </a:solidFill>
              </a:rPr>
              <a:t>在</a:t>
            </a:r>
            <a:r>
              <a:rPr lang="en-US" altLang="zh-CN" b="1" smtClean="0">
                <a:solidFill>
                  <a:srgbClr val="FF6600"/>
                </a:solidFill>
              </a:rPr>
              <a:t>T2</a:t>
            </a:r>
            <a:r>
              <a:rPr lang="zh-CN" altLang="en-US" b="1" smtClean="0">
                <a:solidFill>
                  <a:srgbClr val="FF6600"/>
                </a:solidFill>
              </a:rPr>
              <a:t>状态，</a:t>
            </a:r>
            <a:r>
              <a:rPr lang="en-US" altLang="zh-CN" b="1" smtClean="0">
                <a:solidFill>
                  <a:srgbClr val="FF6600"/>
                </a:solidFill>
              </a:rPr>
              <a:t>CPU</a:t>
            </a:r>
            <a:r>
              <a:rPr lang="zh-CN" altLang="en-US" b="1" smtClean="0">
                <a:solidFill>
                  <a:srgbClr val="FF6600"/>
                </a:solidFill>
              </a:rPr>
              <a:t>从总线上撤销地址，使总线的低</a:t>
            </a:r>
            <a:r>
              <a:rPr lang="en-US" altLang="zh-CN" b="1" smtClean="0">
                <a:solidFill>
                  <a:srgbClr val="FF6600"/>
                </a:solidFill>
              </a:rPr>
              <a:t>16</a:t>
            </a:r>
            <a:r>
              <a:rPr lang="zh-CN" altLang="en-US" b="1" smtClean="0">
                <a:solidFill>
                  <a:srgbClr val="FF6600"/>
                </a:solidFill>
              </a:rPr>
              <a:t>位浮置成高阻状态，为传输数据做准备。总线的最高</a:t>
            </a:r>
            <a:r>
              <a:rPr lang="en-US" altLang="zh-CN" b="1" smtClean="0">
                <a:solidFill>
                  <a:srgbClr val="FF6600"/>
                </a:solidFill>
              </a:rPr>
              <a:t>4</a:t>
            </a:r>
            <a:r>
              <a:rPr lang="zh-CN" altLang="en-US" b="1" smtClean="0">
                <a:solidFill>
                  <a:srgbClr val="FF6600"/>
                </a:solidFill>
              </a:rPr>
              <a:t>位用来输出本总线周期的状态信息。</a:t>
            </a:r>
          </a:p>
          <a:p>
            <a:pPr eaLnBrk="1" hangingPunct="1">
              <a:spcBef>
                <a:spcPct val="45000"/>
              </a:spcBef>
              <a:buFont typeface="Wingdings" panose="05000000000000000000" pitchFamily="2" charset="2"/>
              <a:buNone/>
            </a:pPr>
            <a:r>
              <a:rPr lang="zh-CN" altLang="en-US" smtClean="0"/>
              <a:t>③</a:t>
            </a:r>
            <a:r>
              <a:rPr lang="zh-CN" altLang="en-US" b="1" smtClean="0">
                <a:solidFill>
                  <a:srgbClr val="008000"/>
                </a:solidFill>
              </a:rPr>
              <a:t>在</a:t>
            </a:r>
            <a:r>
              <a:rPr lang="en-US" altLang="zh-CN" b="1" smtClean="0">
                <a:solidFill>
                  <a:srgbClr val="008000"/>
                </a:solidFill>
              </a:rPr>
              <a:t>T3</a:t>
            </a:r>
            <a:r>
              <a:rPr lang="zh-CN" altLang="en-US" b="1" smtClean="0">
                <a:solidFill>
                  <a:srgbClr val="008000"/>
                </a:solidFill>
              </a:rPr>
              <a:t>状态，多路总线的高</a:t>
            </a:r>
            <a:r>
              <a:rPr lang="en-US" altLang="zh-CN" b="1" smtClean="0">
                <a:solidFill>
                  <a:srgbClr val="008000"/>
                </a:solidFill>
              </a:rPr>
              <a:t>4</a:t>
            </a:r>
            <a:r>
              <a:rPr lang="zh-CN" altLang="en-US" b="1" smtClean="0">
                <a:solidFill>
                  <a:srgbClr val="008000"/>
                </a:solidFill>
              </a:rPr>
              <a:t>位继续提供状态信息，而多路总线的低</a:t>
            </a:r>
            <a:r>
              <a:rPr lang="en-US" altLang="zh-CN" b="1" smtClean="0">
                <a:solidFill>
                  <a:srgbClr val="008000"/>
                </a:solidFill>
              </a:rPr>
              <a:t>16</a:t>
            </a:r>
            <a:r>
              <a:rPr lang="zh-CN" altLang="en-US" b="1" smtClean="0">
                <a:solidFill>
                  <a:srgbClr val="008000"/>
                </a:solidFill>
              </a:rPr>
              <a:t>位上出现由</a:t>
            </a:r>
            <a:r>
              <a:rPr lang="en-US" altLang="zh-CN" b="1" smtClean="0">
                <a:solidFill>
                  <a:srgbClr val="008000"/>
                </a:solidFill>
              </a:rPr>
              <a:t>CPU</a:t>
            </a:r>
            <a:r>
              <a:rPr lang="zh-CN" altLang="en-US" b="1" smtClean="0">
                <a:solidFill>
                  <a:srgbClr val="008000"/>
                </a:solidFill>
              </a:rPr>
              <a:t>写出的数据或</a:t>
            </a:r>
            <a:r>
              <a:rPr lang="en-US" altLang="zh-CN" b="1" smtClean="0">
                <a:solidFill>
                  <a:srgbClr val="008000"/>
                </a:solidFill>
              </a:rPr>
              <a:t>CPU</a:t>
            </a:r>
            <a:r>
              <a:rPr lang="zh-CN" altLang="en-US" b="1" smtClean="0">
                <a:solidFill>
                  <a:srgbClr val="008000"/>
                </a:solidFill>
              </a:rPr>
              <a:t>从存储器或端口读入的数据。</a:t>
            </a:r>
          </a:p>
          <a:p>
            <a:pPr eaLnBrk="1" hangingPunct="1">
              <a:spcBef>
                <a:spcPct val="45000"/>
              </a:spcBef>
              <a:buFont typeface="Wingdings" panose="05000000000000000000" pitchFamily="2" charset="2"/>
              <a:buNone/>
            </a:pPr>
            <a:r>
              <a:rPr lang="zh-CN" altLang="en-US" smtClean="0"/>
              <a:t>④</a:t>
            </a:r>
            <a:r>
              <a:rPr lang="zh-CN" altLang="en-US" b="1" smtClean="0">
                <a:solidFill>
                  <a:srgbClr val="FF6600"/>
                </a:solidFill>
              </a:rPr>
              <a:t>在有些情况下，外设或存储器速度较慢，不能及时配合</a:t>
            </a:r>
            <a:r>
              <a:rPr lang="en-US" altLang="zh-CN" b="1" smtClean="0">
                <a:solidFill>
                  <a:srgbClr val="FF6600"/>
                </a:solidFill>
              </a:rPr>
              <a:t>CPU</a:t>
            </a:r>
            <a:r>
              <a:rPr lang="zh-CN" altLang="en-US" b="1" smtClean="0">
                <a:solidFill>
                  <a:srgbClr val="FF6600"/>
                </a:solidFill>
              </a:rPr>
              <a:t>传送数</a:t>
            </a:r>
          </a:p>
          <a:p>
            <a:pPr eaLnBrk="1" hangingPunct="1">
              <a:spcBef>
                <a:spcPct val="45000"/>
              </a:spcBef>
              <a:buFont typeface="Wingdings" panose="05000000000000000000" pitchFamily="2" charset="2"/>
              <a:buNone/>
            </a:pPr>
            <a:r>
              <a:rPr lang="zh-CN" altLang="en-US" b="1" smtClean="0">
                <a:solidFill>
                  <a:srgbClr val="FF6600"/>
                </a:solidFill>
              </a:rPr>
              <a:t>据。这时，外设或存储器会通过</a:t>
            </a:r>
            <a:r>
              <a:rPr lang="zh-CN" altLang="en-US" b="1" smtClean="0">
                <a:solidFill>
                  <a:srgbClr val="FF6600"/>
                </a:solidFill>
                <a:latin typeface="Arial" panose="020B0604020202020204" pitchFamily="34" charset="0"/>
              </a:rPr>
              <a:t>“</a:t>
            </a:r>
            <a:r>
              <a:rPr lang="en-US" altLang="zh-CN" b="1" smtClean="0">
                <a:solidFill>
                  <a:srgbClr val="FF6600"/>
                </a:solidFill>
              </a:rPr>
              <a:t>READY</a:t>
            </a:r>
            <a:r>
              <a:rPr lang="en-US" altLang="zh-CN" b="1" smtClean="0">
                <a:solidFill>
                  <a:srgbClr val="FF6600"/>
                </a:solidFill>
                <a:latin typeface="Arial" panose="020B0604020202020204" pitchFamily="34" charset="0"/>
              </a:rPr>
              <a:t>”</a:t>
            </a:r>
            <a:r>
              <a:rPr lang="zh-CN" altLang="en-US" b="1" smtClean="0">
                <a:solidFill>
                  <a:srgbClr val="FF6600"/>
                </a:solidFill>
              </a:rPr>
              <a:t>信号线在</a:t>
            </a:r>
            <a:r>
              <a:rPr lang="en-US" altLang="zh-CN" b="1" smtClean="0">
                <a:solidFill>
                  <a:srgbClr val="FF6600"/>
                </a:solidFill>
              </a:rPr>
              <a:t>T3</a:t>
            </a:r>
            <a:r>
              <a:rPr lang="zh-CN" altLang="en-US" b="1" smtClean="0">
                <a:solidFill>
                  <a:srgbClr val="FF6600"/>
                </a:solidFill>
              </a:rPr>
              <a:t>状态启动前向</a:t>
            </a:r>
          </a:p>
          <a:p>
            <a:pPr eaLnBrk="1" hangingPunct="1">
              <a:spcBef>
                <a:spcPct val="45000"/>
              </a:spcBef>
              <a:buFont typeface="Wingdings" panose="05000000000000000000" pitchFamily="2" charset="2"/>
              <a:buNone/>
            </a:pPr>
            <a:r>
              <a:rPr lang="en-US" altLang="zh-CN" b="1" smtClean="0">
                <a:solidFill>
                  <a:srgbClr val="FF6600"/>
                </a:solidFill>
              </a:rPr>
              <a:t>CPU</a:t>
            </a:r>
            <a:r>
              <a:rPr lang="zh-CN" altLang="en-US" b="1" smtClean="0">
                <a:solidFill>
                  <a:srgbClr val="FF6600"/>
                </a:solidFill>
              </a:rPr>
              <a:t>发一个</a:t>
            </a:r>
            <a:r>
              <a:rPr lang="zh-CN" altLang="en-US" b="1" smtClean="0">
                <a:solidFill>
                  <a:srgbClr val="FF6600"/>
                </a:solidFill>
                <a:latin typeface="Arial" panose="020B0604020202020204" pitchFamily="34" charset="0"/>
              </a:rPr>
              <a:t>“</a:t>
            </a:r>
            <a:r>
              <a:rPr lang="zh-CN" altLang="en-US" b="1" smtClean="0">
                <a:solidFill>
                  <a:srgbClr val="FF6600"/>
                </a:solidFill>
              </a:rPr>
              <a:t>数据未准备好</a:t>
            </a:r>
            <a:r>
              <a:rPr lang="zh-CN" altLang="en-US" b="1" smtClean="0">
                <a:solidFill>
                  <a:srgbClr val="FF6600"/>
                </a:solidFill>
                <a:latin typeface="Arial" panose="020B0604020202020204" pitchFamily="34" charset="0"/>
              </a:rPr>
              <a:t>”</a:t>
            </a:r>
            <a:r>
              <a:rPr lang="zh-CN" altLang="en-US" b="1" smtClean="0">
                <a:solidFill>
                  <a:srgbClr val="FF6600"/>
                </a:solidFill>
              </a:rPr>
              <a:t>信号，于是</a:t>
            </a:r>
            <a:r>
              <a:rPr lang="en-US" altLang="zh-CN" b="1" smtClean="0">
                <a:solidFill>
                  <a:srgbClr val="FF6600"/>
                </a:solidFill>
              </a:rPr>
              <a:t>CPU</a:t>
            </a:r>
            <a:r>
              <a:rPr lang="zh-CN" altLang="en-US" b="1" smtClean="0">
                <a:solidFill>
                  <a:srgbClr val="FF6600"/>
                </a:solidFill>
              </a:rPr>
              <a:t>会在</a:t>
            </a:r>
            <a:r>
              <a:rPr lang="en-US" altLang="zh-CN" b="1" smtClean="0">
                <a:solidFill>
                  <a:srgbClr val="FF6600"/>
                </a:solidFill>
              </a:rPr>
              <a:t>T3 </a:t>
            </a:r>
            <a:r>
              <a:rPr lang="zh-CN" altLang="en-US" b="1" smtClean="0">
                <a:solidFill>
                  <a:srgbClr val="FF6600"/>
                </a:solidFill>
              </a:rPr>
              <a:t>状态之后插入</a:t>
            </a:r>
            <a:r>
              <a:rPr lang="en-US" altLang="zh-CN" b="1" smtClean="0">
                <a:solidFill>
                  <a:srgbClr val="FF6600"/>
                </a:solidFill>
              </a:rPr>
              <a:t>1</a:t>
            </a:r>
            <a:r>
              <a:rPr lang="zh-CN" altLang="en-US" b="1" smtClean="0">
                <a:solidFill>
                  <a:srgbClr val="FF6600"/>
                </a:solidFill>
              </a:rPr>
              <a:t>个</a:t>
            </a:r>
          </a:p>
          <a:p>
            <a:pPr eaLnBrk="1" hangingPunct="1">
              <a:spcBef>
                <a:spcPct val="45000"/>
              </a:spcBef>
              <a:buFont typeface="Wingdings" panose="05000000000000000000" pitchFamily="2" charset="2"/>
              <a:buNone/>
            </a:pPr>
            <a:r>
              <a:rPr lang="zh-CN" altLang="en-US" b="1" smtClean="0">
                <a:solidFill>
                  <a:srgbClr val="FF6600"/>
                </a:solidFill>
              </a:rPr>
              <a:t>或多个附加的时钟周期</a:t>
            </a:r>
            <a:r>
              <a:rPr lang="en-US" altLang="zh-CN" b="1" smtClean="0">
                <a:solidFill>
                  <a:srgbClr val="FF6600"/>
                </a:solidFill>
              </a:rPr>
              <a:t>Tw</a:t>
            </a:r>
            <a:r>
              <a:rPr lang="zh-CN" altLang="en-US" b="1" smtClean="0">
                <a:solidFill>
                  <a:srgbClr val="FF6600"/>
                </a:solidFill>
              </a:rPr>
              <a:t>。</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162</a:t>
            </a:fld>
            <a:endParaRPr lang="en-US" altLang="zh-CN" dirty="0"/>
          </a:p>
        </p:txBody>
      </p:sp>
    </p:spTree>
    <p:extLst>
      <p:ext uri="{BB962C8B-B14F-4D97-AF65-F5344CB8AC3E}">
        <p14:creationId xmlns:p14="http://schemas.microsoft.com/office/powerpoint/2010/main" val="478809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Effect transition="in" filter="box(in)">
                                      <p:cBhvr>
                                        <p:cTn id="7" dur="500"/>
                                        <p:tgtEl>
                                          <p:spTgt spid="395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Effect transition="in" filter="box(in)">
                                      <p:cBhvr>
                                        <p:cTn id="12" dur="500"/>
                                        <p:tgtEl>
                                          <p:spTgt spid="395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95267">
                                            <p:txEl>
                                              <p:pRg st="2" end="2"/>
                                            </p:txEl>
                                          </p:spTgt>
                                        </p:tgtEl>
                                        <p:attrNameLst>
                                          <p:attrName>style.visibility</p:attrName>
                                        </p:attrNameLst>
                                      </p:cBhvr>
                                      <p:to>
                                        <p:strVal val="visible"/>
                                      </p:to>
                                    </p:set>
                                    <p:animEffect transition="in" filter="diamond(in)">
                                      <p:cBhvr>
                                        <p:cTn id="17" dur="2000"/>
                                        <p:tgtEl>
                                          <p:spTgt spid="395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95267">
                                            <p:txEl>
                                              <p:pRg st="3" end="3"/>
                                            </p:txEl>
                                          </p:spTgt>
                                        </p:tgtEl>
                                        <p:attrNameLst>
                                          <p:attrName>style.visibility</p:attrName>
                                        </p:attrNameLst>
                                      </p:cBhvr>
                                      <p:to>
                                        <p:strVal val="visible"/>
                                      </p:to>
                                    </p:set>
                                    <p:animEffect transition="in" filter="diamond(in)">
                                      <p:cBhvr>
                                        <p:cTn id="22" dur="2000"/>
                                        <p:tgtEl>
                                          <p:spTgt spid="395267">
                                            <p:txEl>
                                              <p:pRg st="3" end="3"/>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395267">
                                            <p:txEl>
                                              <p:pRg st="4" end="4"/>
                                            </p:txEl>
                                          </p:spTgt>
                                        </p:tgtEl>
                                        <p:attrNameLst>
                                          <p:attrName>style.visibility</p:attrName>
                                        </p:attrNameLst>
                                      </p:cBhvr>
                                      <p:to>
                                        <p:strVal val="visible"/>
                                      </p:to>
                                    </p:set>
                                    <p:animEffect transition="in" filter="diamond(in)">
                                      <p:cBhvr>
                                        <p:cTn id="25" dur="2000"/>
                                        <p:tgtEl>
                                          <p:spTgt spid="395267">
                                            <p:txEl>
                                              <p:pRg st="4" end="4"/>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395267">
                                            <p:txEl>
                                              <p:pRg st="5" end="5"/>
                                            </p:txEl>
                                          </p:spTgt>
                                        </p:tgtEl>
                                        <p:attrNameLst>
                                          <p:attrName>style.visibility</p:attrName>
                                        </p:attrNameLst>
                                      </p:cBhvr>
                                      <p:to>
                                        <p:strVal val="visible"/>
                                      </p:to>
                                    </p:set>
                                    <p:animEffect transition="in" filter="diamond(in)">
                                      <p:cBhvr>
                                        <p:cTn id="28" dur="2000"/>
                                        <p:tgtEl>
                                          <p:spTgt spid="395267">
                                            <p:txEl>
                                              <p:pRg st="5" end="5"/>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395267">
                                            <p:txEl>
                                              <p:pRg st="6" end="6"/>
                                            </p:txEl>
                                          </p:spTgt>
                                        </p:tgtEl>
                                        <p:attrNameLst>
                                          <p:attrName>style.visibility</p:attrName>
                                        </p:attrNameLst>
                                      </p:cBhvr>
                                      <p:to>
                                        <p:strVal val="visible"/>
                                      </p:to>
                                    </p:set>
                                    <p:animEffect transition="in" filter="diamond(in)">
                                      <p:cBhvr>
                                        <p:cTn id="31" dur="2000"/>
                                        <p:tgtEl>
                                          <p:spTgt spid="395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mtClean="0"/>
              <a:t>3.8086</a:t>
            </a:r>
            <a:r>
              <a:rPr lang="zh-CN" altLang="en-US" smtClean="0"/>
              <a:t>的总线周期的概念</a:t>
            </a:r>
          </a:p>
        </p:txBody>
      </p:sp>
      <p:sp>
        <p:nvSpPr>
          <p:cNvPr id="105475" name="Rectangle 3"/>
          <p:cNvSpPr>
            <a:spLocks noGrp="1" noChangeArrowheads="1"/>
          </p:cNvSpPr>
          <p:nvPr>
            <p:ph type="body" idx="1"/>
          </p:nvPr>
        </p:nvSpPr>
        <p:spPr>
          <a:xfrm>
            <a:off x="566738" y="1752600"/>
            <a:ext cx="8253412" cy="4268788"/>
          </a:xfrm>
        </p:spPr>
        <p:txBody>
          <a:bodyPr/>
          <a:lstStyle/>
          <a:p>
            <a:pPr eaLnBrk="1" hangingPunct="1">
              <a:buFont typeface="Wingdings" panose="05000000000000000000" pitchFamily="2" charset="2"/>
              <a:buNone/>
            </a:pPr>
            <a:r>
              <a:rPr lang="en-US" altLang="zh-CN" b="1" smtClean="0">
                <a:solidFill>
                  <a:srgbClr val="FF3300"/>
                </a:solidFill>
              </a:rPr>
              <a:t>Tw</a:t>
            </a:r>
            <a:r>
              <a:rPr lang="zh-CN" altLang="en-US" b="1" smtClean="0">
                <a:solidFill>
                  <a:srgbClr val="FF3300"/>
                </a:solidFill>
              </a:rPr>
              <a:t>称为等待状态，在</a:t>
            </a:r>
            <a:r>
              <a:rPr lang="en-US" altLang="zh-CN" b="1" smtClean="0">
                <a:solidFill>
                  <a:srgbClr val="FF3300"/>
                </a:solidFill>
              </a:rPr>
              <a:t>Tw</a:t>
            </a:r>
            <a:r>
              <a:rPr lang="zh-CN" altLang="en-US" b="1" smtClean="0">
                <a:solidFill>
                  <a:srgbClr val="FF3300"/>
                </a:solidFill>
              </a:rPr>
              <a:t>状态，总线上的信息和</a:t>
            </a:r>
            <a:r>
              <a:rPr lang="en-US" altLang="zh-CN" b="1" smtClean="0">
                <a:solidFill>
                  <a:srgbClr val="FF3300"/>
                </a:solidFill>
              </a:rPr>
              <a:t>T</a:t>
            </a:r>
            <a:r>
              <a:rPr lang="en-US" altLang="zh-CN" b="1" baseline="-25000" smtClean="0">
                <a:solidFill>
                  <a:srgbClr val="FF3300"/>
                </a:solidFill>
              </a:rPr>
              <a:t>3 </a:t>
            </a:r>
            <a:r>
              <a:rPr lang="zh-CN" altLang="en-US" b="1" smtClean="0">
                <a:solidFill>
                  <a:srgbClr val="FF3300"/>
                </a:solidFill>
              </a:rPr>
              <a:t>状态的信息一样。</a:t>
            </a:r>
          </a:p>
          <a:p>
            <a:pPr eaLnBrk="1" hangingPunct="1">
              <a:buFont typeface="Wingdings" panose="05000000000000000000" pitchFamily="2" charset="2"/>
              <a:buNone/>
            </a:pPr>
            <a:r>
              <a:rPr lang="zh-CN" altLang="en-US" b="1" smtClean="0">
                <a:solidFill>
                  <a:srgbClr val="FF3300"/>
                </a:solidFill>
              </a:rPr>
              <a:t>    当指定的存储器或外设完成数据传送时，便在</a:t>
            </a:r>
            <a:r>
              <a:rPr lang="zh-CN" altLang="en-US" b="1" smtClean="0">
                <a:solidFill>
                  <a:srgbClr val="FF3300"/>
                </a:solidFill>
                <a:latin typeface="Arial" panose="020B0604020202020204" pitchFamily="34" charset="0"/>
              </a:rPr>
              <a:t>“</a:t>
            </a:r>
            <a:r>
              <a:rPr lang="en-US" altLang="zh-CN" b="1" smtClean="0">
                <a:solidFill>
                  <a:srgbClr val="FF3300"/>
                </a:solidFill>
              </a:rPr>
              <a:t>READY</a:t>
            </a:r>
            <a:r>
              <a:rPr lang="en-US" altLang="zh-CN" b="1" smtClean="0">
                <a:solidFill>
                  <a:srgbClr val="FF3300"/>
                </a:solidFill>
                <a:latin typeface="Arial" panose="020B0604020202020204" pitchFamily="34" charset="0"/>
              </a:rPr>
              <a:t>”</a:t>
            </a:r>
            <a:r>
              <a:rPr lang="zh-CN" altLang="en-US" b="1" smtClean="0">
                <a:solidFill>
                  <a:srgbClr val="FF3300"/>
                </a:solidFill>
              </a:rPr>
              <a:t>信号线上</a:t>
            </a:r>
          </a:p>
          <a:p>
            <a:pPr eaLnBrk="1" hangingPunct="1">
              <a:buFont typeface="Wingdings" panose="05000000000000000000" pitchFamily="2" charset="2"/>
              <a:buNone/>
            </a:pPr>
            <a:r>
              <a:rPr lang="zh-CN" altLang="en-US" b="1" smtClean="0">
                <a:solidFill>
                  <a:srgbClr val="FF3300"/>
                </a:solidFill>
              </a:rPr>
              <a:t>发出</a:t>
            </a:r>
            <a:r>
              <a:rPr lang="zh-CN" altLang="en-US" b="1" smtClean="0">
                <a:solidFill>
                  <a:srgbClr val="FF3300"/>
                </a:solidFill>
                <a:latin typeface="Arial" panose="020B0604020202020204" pitchFamily="34" charset="0"/>
              </a:rPr>
              <a:t>“</a:t>
            </a:r>
            <a:r>
              <a:rPr lang="zh-CN" altLang="en-US" b="1" smtClean="0">
                <a:solidFill>
                  <a:srgbClr val="FF3300"/>
                </a:solidFill>
              </a:rPr>
              <a:t>准备好</a:t>
            </a:r>
            <a:r>
              <a:rPr lang="zh-CN" altLang="en-US" b="1" smtClean="0">
                <a:solidFill>
                  <a:srgbClr val="FF3300"/>
                </a:solidFill>
                <a:latin typeface="Arial" panose="020B0604020202020204" pitchFamily="34" charset="0"/>
              </a:rPr>
              <a:t>”</a:t>
            </a:r>
            <a:r>
              <a:rPr lang="zh-CN" altLang="en-US" b="1" smtClean="0">
                <a:solidFill>
                  <a:srgbClr val="FF3300"/>
                </a:solidFill>
              </a:rPr>
              <a:t>信号，</a:t>
            </a:r>
            <a:r>
              <a:rPr lang="en-US" altLang="zh-CN" b="1" smtClean="0">
                <a:solidFill>
                  <a:srgbClr val="FF3300"/>
                </a:solidFill>
              </a:rPr>
              <a:t>CPU</a:t>
            </a:r>
            <a:r>
              <a:rPr lang="zh-CN" altLang="en-US" b="1" smtClean="0">
                <a:solidFill>
                  <a:srgbClr val="FF3300"/>
                </a:solidFill>
              </a:rPr>
              <a:t>接受到信号，会自动脱离</a:t>
            </a:r>
            <a:r>
              <a:rPr lang="en-US" altLang="zh-CN" b="1" smtClean="0">
                <a:solidFill>
                  <a:srgbClr val="FF3300"/>
                </a:solidFill>
              </a:rPr>
              <a:t>Tw</a:t>
            </a:r>
            <a:r>
              <a:rPr lang="zh-CN" altLang="en-US" b="1" smtClean="0">
                <a:solidFill>
                  <a:srgbClr val="FF3300"/>
                </a:solidFill>
              </a:rPr>
              <a:t>状态而进入</a:t>
            </a:r>
            <a:r>
              <a:rPr lang="en-US" altLang="zh-CN" b="1" smtClean="0">
                <a:solidFill>
                  <a:srgbClr val="FF3300"/>
                </a:solidFill>
              </a:rPr>
              <a:t>T</a:t>
            </a:r>
            <a:r>
              <a:rPr lang="en-US" altLang="zh-CN" b="1" baseline="-25000" smtClean="0">
                <a:solidFill>
                  <a:srgbClr val="FF3300"/>
                </a:solidFill>
              </a:rPr>
              <a:t>4</a:t>
            </a:r>
          </a:p>
          <a:p>
            <a:pPr eaLnBrk="1" hangingPunct="1">
              <a:buFont typeface="Wingdings" panose="05000000000000000000" pitchFamily="2" charset="2"/>
              <a:buNone/>
            </a:pPr>
            <a:r>
              <a:rPr lang="zh-CN" altLang="en-US" b="1" smtClean="0">
                <a:solidFill>
                  <a:srgbClr val="FF3300"/>
                </a:solidFill>
              </a:rPr>
              <a:t>状态。</a:t>
            </a:r>
          </a:p>
          <a:p>
            <a:pPr eaLnBrk="1" hangingPunct="1">
              <a:buFont typeface="Wingdings" panose="05000000000000000000" pitchFamily="2" charset="2"/>
              <a:buNone/>
            </a:pPr>
            <a:r>
              <a:rPr lang="zh-CN" altLang="en-US" b="1" smtClean="0">
                <a:solidFill>
                  <a:srgbClr val="008000"/>
                </a:solidFill>
              </a:rPr>
              <a:t>⑤ 在</a:t>
            </a:r>
            <a:r>
              <a:rPr lang="en-US" altLang="zh-CN" b="1" smtClean="0">
                <a:solidFill>
                  <a:srgbClr val="008000"/>
                </a:solidFill>
              </a:rPr>
              <a:t>T</a:t>
            </a:r>
            <a:r>
              <a:rPr lang="en-US" altLang="zh-CN" b="1" baseline="-25000" smtClean="0">
                <a:solidFill>
                  <a:srgbClr val="008000"/>
                </a:solidFill>
              </a:rPr>
              <a:t>4</a:t>
            </a:r>
            <a:r>
              <a:rPr lang="zh-CN" altLang="en-US" b="1" smtClean="0">
                <a:solidFill>
                  <a:srgbClr val="008000"/>
                </a:solidFill>
              </a:rPr>
              <a:t>状态，总线周期结束。</a:t>
            </a:r>
          </a:p>
          <a:p>
            <a:pPr eaLnBrk="1" hangingPunct="1">
              <a:buFont typeface="Wingdings" panose="05000000000000000000" pitchFamily="2" charset="2"/>
              <a:buNone/>
            </a:pPr>
            <a:r>
              <a:rPr lang="zh-CN" altLang="en-US" smtClean="0"/>
              <a:t>说明：</a:t>
            </a:r>
            <a:r>
              <a:rPr lang="zh-CN" altLang="en-US" b="1" smtClean="0"/>
              <a:t>如果在</a:t>
            </a:r>
            <a:r>
              <a:rPr lang="en-US" altLang="zh-CN" b="1" smtClean="0"/>
              <a:t>1</a:t>
            </a:r>
            <a:r>
              <a:rPr lang="zh-CN" altLang="en-US" b="1" smtClean="0"/>
              <a:t>个总线周期之后，</a:t>
            </a:r>
            <a:r>
              <a:rPr lang="en-US" altLang="zh-CN" b="1" smtClean="0"/>
              <a:t>CPU</a:t>
            </a:r>
            <a:r>
              <a:rPr lang="zh-CN" altLang="en-US" b="1" smtClean="0"/>
              <a:t>没有访问内存和</a:t>
            </a:r>
            <a:r>
              <a:rPr lang="en-US" altLang="zh-CN" b="1" smtClean="0"/>
              <a:t>I/O</a:t>
            </a:r>
            <a:r>
              <a:rPr lang="zh-CN" altLang="en-US" b="1" smtClean="0"/>
              <a:t>接口的要求，则系统总线处于空闲状态，此时，执行空闲周期。</a:t>
            </a:r>
          </a:p>
        </p:txBody>
      </p:sp>
      <p:pic>
        <p:nvPicPr>
          <p:cNvPr id="105476" name="Picture 4" descr="wx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4581525"/>
            <a:ext cx="78486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163</a:t>
            </a:fld>
            <a:endParaRPr lang="en-US" altLang="zh-CN" dirty="0"/>
          </a:p>
        </p:txBody>
      </p:sp>
    </p:spTree>
    <p:extLst>
      <p:ext uri="{BB962C8B-B14F-4D97-AF65-F5344CB8AC3E}">
        <p14:creationId xmlns:p14="http://schemas.microsoft.com/office/powerpoint/2010/main" val="2183429464"/>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277813"/>
            <a:ext cx="8229600" cy="703262"/>
          </a:xfrm>
        </p:spPr>
        <p:txBody>
          <a:bodyPr/>
          <a:lstStyle/>
          <a:p>
            <a:pPr eaLnBrk="1" hangingPunct="1"/>
            <a:r>
              <a:rPr lang="en-US" altLang="zh-CN" sz="2600" smtClean="0"/>
              <a:t>CPU</a:t>
            </a:r>
            <a:r>
              <a:rPr lang="zh-CN" altLang="en-US" sz="2600" smtClean="0"/>
              <a:t>在</a:t>
            </a:r>
            <a:r>
              <a:rPr lang="en-US" altLang="zh-CN" sz="2600" smtClean="0"/>
              <a:t>4</a:t>
            </a:r>
            <a:r>
              <a:rPr lang="zh-CN" altLang="en-US" sz="2600" smtClean="0"/>
              <a:t>个状态中的基本作用</a:t>
            </a:r>
          </a:p>
        </p:txBody>
      </p:sp>
      <p:sp>
        <p:nvSpPr>
          <p:cNvPr id="106499" name="Rectangle 3"/>
          <p:cNvSpPr>
            <a:spLocks noGrp="1" noChangeArrowheads="1"/>
          </p:cNvSpPr>
          <p:nvPr>
            <p:ph type="body" idx="1"/>
          </p:nvPr>
        </p:nvSpPr>
        <p:spPr>
          <a:xfrm>
            <a:off x="395288" y="1773238"/>
            <a:ext cx="8291512" cy="4857750"/>
          </a:xfrm>
        </p:spPr>
        <p:txBody>
          <a:bodyPr/>
          <a:lstStyle/>
          <a:p>
            <a:pPr eaLnBrk="1" hangingPunct="1">
              <a:lnSpc>
                <a:spcPct val="90000"/>
              </a:lnSpc>
            </a:pPr>
            <a:r>
              <a:rPr lang="en-US" altLang="zh-CN" smtClean="0">
                <a:latin typeface="仿宋_GB2312" pitchFamily="49" charset="-122"/>
                <a:ea typeface="仿宋_GB2312" pitchFamily="49" charset="-122"/>
              </a:rPr>
              <a:t>① </a:t>
            </a:r>
            <a:r>
              <a:rPr lang="zh-CN" altLang="en-US" smtClean="0">
                <a:latin typeface="仿宋_GB2312" pitchFamily="49" charset="-122"/>
                <a:ea typeface="仿宋_GB2312" pitchFamily="49" charset="-122"/>
              </a:rPr>
              <a:t>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1</a:t>
            </a:r>
            <a:r>
              <a:rPr lang="zh-CN" altLang="en-US" smtClean="0">
                <a:latin typeface="仿宋_GB2312" pitchFamily="49" charset="-122"/>
                <a:ea typeface="仿宋_GB2312" pitchFamily="49" charset="-122"/>
              </a:rPr>
              <a:t>状态，</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往</a:t>
            </a:r>
            <a:r>
              <a:rPr lang="zh-CN" altLang="en-US" smtClean="0">
                <a:solidFill>
                  <a:srgbClr val="CC3300"/>
                </a:solidFill>
                <a:latin typeface="仿宋_GB2312" pitchFamily="49" charset="-122"/>
                <a:ea typeface="仿宋_GB2312" pitchFamily="49" charset="-122"/>
              </a:rPr>
              <a:t>多路复用总线</a:t>
            </a:r>
            <a:r>
              <a:rPr lang="zh-CN" altLang="en-US" smtClean="0">
                <a:latin typeface="仿宋_GB2312" pitchFamily="49" charset="-122"/>
                <a:ea typeface="仿宋_GB2312" pitchFamily="49" charset="-122"/>
              </a:rPr>
              <a:t>上发送地址信息，以选中所要寻址的存储单元或外设端口的地址。</a:t>
            </a:r>
          </a:p>
          <a:p>
            <a:pPr eaLnBrk="1" hangingPunct="1">
              <a:lnSpc>
                <a:spcPct val="90000"/>
              </a:lnSpc>
              <a:buFontTx/>
              <a:buNone/>
            </a:pPr>
            <a:r>
              <a:rPr lang="zh-CN" altLang="en-US" smtClean="0">
                <a:latin typeface="仿宋_GB2312" pitchFamily="49" charset="-122"/>
                <a:ea typeface="仿宋_GB2312" pitchFamily="49" charset="-122"/>
              </a:rPr>
              <a:t> </a:t>
            </a:r>
          </a:p>
          <a:p>
            <a:pPr eaLnBrk="1" hangingPunct="1">
              <a:lnSpc>
                <a:spcPct val="90000"/>
              </a:lnSpc>
            </a:pPr>
            <a:r>
              <a:rPr lang="zh-CN" altLang="en-US" smtClean="0">
                <a:latin typeface="仿宋_GB2312" pitchFamily="49" charset="-122"/>
                <a:ea typeface="仿宋_GB2312" pitchFamily="49" charset="-122"/>
              </a:rPr>
              <a:t>②在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2</a:t>
            </a:r>
            <a:r>
              <a:rPr lang="zh-CN" altLang="en-US" smtClean="0">
                <a:latin typeface="仿宋_GB2312" pitchFamily="49" charset="-122"/>
                <a:ea typeface="仿宋_GB2312" pitchFamily="49" charset="-122"/>
              </a:rPr>
              <a:t>状态，</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从总线上撤消地址，并使总线的低</a:t>
            </a:r>
            <a:r>
              <a:rPr lang="en-US" altLang="zh-CN" smtClean="0">
                <a:latin typeface="仿宋_GB2312" pitchFamily="49" charset="-122"/>
                <a:ea typeface="仿宋_GB2312" pitchFamily="49" charset="-122"/>
              </a:rPr>
              <a:t>16</a:t>
            </a:r>
            <a:r>
              <a:rPr lang="zh-CN" altLang="en-US" smtClean="0">
                <a:latin typeface="仿宋_GB2312" pitchFamily="49" charset="-122"/>
                <a:ea typeface="仿宋_GB2312" pitchFamily="49" charset="-122"/>
              </a:rPr>
              <a:t>位浮置成高阻状态，为传送数据做准备。总线的最高</a:t>
            </a:r>
            <a:r>
              <a:rPr lang="en-US" altLang="zh-CN" smtClean="0">
                <a:latin typeface="仿宋_GB2312" pitchFamily="49" charset="-122"/>
                <a:ea typeface="仿宋_GB2312" pitchFamily="49" charset="-122"/>
              </a:rPr>
              <a:t>4</a:t>
            </a:r>
            <a:r>
              <a:rPr lang="zh-CN" altLang="en-US" smtClean="0">
                <a:latin typeface="仿宋_GB2312" pitchFamily="49" charset="-122"/>
                <a:ea typeface="仿宋_GB2312" pitchFamily="49" charset="-122"/>
              </a:rPr>
              <a:t>位用来输出本总线周期的状态信息。用来表示中断允许标志、当前正在使用的段寄存器名等。</a:t>
            </a:r>
          </a:p>
          <a:p>
            <a:pPr eaLnBrk="1" hangingPunct="1">
              <a:lnSpc>
                <a:spcPct val="90000"/>
              </a:lnSpc>
              <a:buFontTx/>
              <a:buNone/>
            </a:pPr>
            <a:r>
              <a:rPr lang="zh-CN" altLang="en-US" smtClean="0">
                <a:latin typeface="仿宋_GB2312" pitchFamily="49" charset="-122"/>
                <a:ea typeface="仿宋_GB2312" pitchFamily="49" charset="-122"/>
              </a:rPr>
              <a:t> </a:t>
            </a:r>
          </a:p>
          <a:p>
            <a:pPr eaLnBrk="1" hangingPunct="1">
              <a:lnSpc>
                <a:spcPct val="90000"/>
              </a:lnSpc>
            </a:pPr>
            <a:r>
              <a:rPr lang="zh-CN" altLang="en-US" smtClean="0">
                <a:latin typeface="仿宋_GB2312" pitchFamily="49" charset="-122"/>
                <a:ea typeface="仿宋_GB2312" pitchFamily="49" charset="-122"/>
              </a:rPr>
              <a:t>③在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3</a:t>
            </a:r>
            <a:r>
              <a:rPr lang="zh-CN" altLang="en-US" smtClean="0">
                <a:latin typeface="仿宋_GB2312" pitchFamily="49" charset="-122"/>
                <a:ea typeface="仿宋_GB2312" pitchFamily="49" charset="-122"/>
              </a:rPr>
              <a:t>状态，多路总线的高</a:t>
            </a:r>
            <a:r>
              <a:rPr lang="en-US" altLang="zh-CN" smtClean="0">
                <a:latin typeface="仿宋_GB2312" pitchFamily="49" charset="-122"/>
                <a:ea typeface="仿宋_GB2312" pitchFamily="49" charset="-122"/>
              </a:rPr>
              <a:t>4</a:t>
            </a:r>
            <a:r>
              <a:rPr lang="zh-CN" altLang="en-US" smtClean="0">
                <a:latin typeface="仿宋_GB2312" pitchFamily="49" charset="-122"/>
                <a:ea typeface="仿宋_GB2312" pitchFamily="49" charset="-122"/>
              </a:rPr>
              <a:t>位继续提供状态信息，而其低</a:t>
            </a:r>
            <a:r>
              <a:rPr lang="en-US" altLang="zh-CN" smtClean="0">
                <a:latin typeface="仿宋_GB2312" pitchFamily="49" charset="-122"/>
                <a:ea typeface="仿宋_GB2312" pitchFamily="49" charset="-122"/>
              </a:rPr>
              <a:t>16</a:t>
            </a:r>
            <a:r>
              <a:rPr lang="zh-CN" altLang="en-US" smtClean="0">
                <a:latin typeface="仿宋_GB2312" pitchFamily="49" charset="-122"/>
                <a:ea typeface="仿宋_GB2312" pitchFamily="49" charset="-122"/>
              </a:rPr>
              <a:t>位（对</a:t>
            </a:r>
            <a:r>
              <a:rPr lang="en-US" altLang="zh-CN" smtClean="0">
                <a:latin typeface="仿宋_GB2312" pitchFamily="49" charset="-122"/>
                <a:ea typeface="仿宋_GB2312" pitchFamily="49" charset="-122"/>
              </a:rPr>
              <a:t>8088CPU</a:t>
            </a:r>
            <a:r>
              <a:rPr lang="zh-CN" altLang="en-US" smtClean="0">
                <a:latin typeface="仿宋_GB2312" pitchFamily="49" charset="-122"/>
                <a:ea typeface="仿宋_GB2312" pitchFamily="49" charset="-122"/>
              </a:rPr>
              <a:t>则为低</a:t>
            </a:r>
            <a:r>
              <a:rPr lang="en-US" altLang="zh-CN" smtClean="0">
                <a:latin typeface="仿宋_GB2312" pitchFamily="49" charset="-122"/>
                <a:ea typeface="仿宋_GB2312" pitchFamily="49" charset="-122"/>
              </a:rPr>
              <a:t>8</a:t>
            </a:r>
            <a:r>
              <a:rPr lang="zh-CN" altLang="en-US" smtClean="0">
                <a:latin typeface="仿宋_GB2312" pitchFamily="49" charset="-122"/>
                <a:ea typeface="仿宋_GB2312" pitchFamily="49" charset="-122"/>
              </a:rPr>
              <a:t>位）上将出现由</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写出的数据或者</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从存储器或端口读入的数据。</a:t>
            </a:r>
          </a:p>
          <a:p>
            <a:pPr eaLnBrk="1" hangingPunct="1">
              <a:lnSpc>
                <a:spcPct val="90000"/>
              </a:lnSpc>
            </a:pPr>
            <a:endParaRPr lang="zh-CN" altLang="en-US" smtClean="0">
              <a:latin typeface="仿宋_GB2312" pitchFamily="49" charset="-122"/>
              <a:ea typeface="仿宋_GB2312" pitchFamily="49" charset="-122"/>
            </a:endParaRPr>
          </a:p>
          <a:p>
            <a:pPr eaLnBrk="1" hangingPunct="1">
              <a:lnSpc>
                <a:spcPct val="90000"/>
              </a:lnSpc>
            </a:pPr>
            <a:r>
              <a:rPr lang="zh-CN" altLang="en-US" smtClean="0">
                <a:latin typeface="仿宋_GB2312" pitchFamily="49" charset="-122"/>
                <a:ea typeface="仿宋_GB2312" pitchFamily="49" charset="-122"/>
              </a:rPr>
              <a:t>④在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4</a:t>
            </a:r>
            <a:r>
              <a:rPr lang="zh-CN" altLang="en-US" smtClean="0">
                <a:latin typeface="仿宋_GB2312" pitchFamily="49" charset="-122"/>
                <a:ea typeface="仿宋_GB2312" pitchFamily="49" charset="-122"/>
              </a:rPr>
              <a:t>状态，总线周期结束。</a:t>
            </a:r>
          </a:p>
          <a:p>
            <a:pPr eaLnBrk="1" hangingPunct="1">
              <a:lnSpc>
                <a:spcPct val="90000"/>
              </a:lnSpc>
            </a:pPr>
            <a:endParaRPr lang="en-US" altLang="zh-CN" smtClean="0">
              <a:latin typeface="仿宋_GB2312" pitchFamily="49" charset="-122"/>
              <a:ea typeface="仿宋_GB2312" pitchFamily="49" charset="-122"/>
            </a:endParaRPr>
          </a:p>
        </p:txBody>
      </p:sp>
      <p:sp>
        <p:nvSpPr>
          <p:cNvPr id="106500" name="Text Box 4"/>
          <p:cNvSpPr txBox="1">
            <a:spLocks noChangeArrowheads="1"/>
          </p:cNvSpPr>
          <p:nvPr/>
        </p:nvSpPr>
        <p:spPr bwMode="auto">
          <a:xfrm>
            <a:off x="3851275" y="6308725"/>
            <a:ext cx="649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
                <a:schemeClr val="hlink"/>
              </a:buClr>
              <a:buSzPct val="80000"/>
              <a:buFont typeface="Wingdings" panose="05000000000000000000" pitchFamily="2" charset="2"/>
              <a:buNone/>
            </a:pPr>
            <a:r>
              <a:rPr lang="zh-CN" altLang="en-US" sz="1000" b="1">
                <a:latin typeface="Arial" panose="020B0604020202020204" pitchFamily="34" charset="0"/>
                <a:ea typeface="仿宋_GB2312" pitchFamily="49" charset="-122"/>
                <a:hlinkClick r:id="rId2" action="ppaction://hlinksldjump"/>
              </a:rPr>
              <a:t>返回</a:t>
            </a:r>
            <a:endParaRPr lang="zh-CN" altLang="en-US" sz="1000" b="1">
              <a:latin typeface="Arial" panose="020B0604020202020204" pitchFamily="34" charset="0"/>
              <a:ea typeface="仿宋_GB2312" pitchFamily="49" charset="-122"/>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164</a:t>
            </a:fld>
            <a:endParaRPr lang="en-US" altLang="zh-CN" dirty="0"/>
          </a:p>
        </p:txBody>
      </p:sp>
    </p:spTree>
    <p:extLst>
      <p:ext uri="{BB962C8B-B14F-4D97-AF65-F5344CB8AC3E}">
        <p14:creationId xmlns:p14="http://schemas.microsoft.com/office/powerpoint/2010/main" val="3557845937"/>
      </p:ext>
    </p:extLst>
  </p:cSld>
  <p:clrMapOvr>
    <a:masterClrMapping/>
  </p:clrMapOvr>
  <p:transition advTm="1063"/>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endParaRPr lang="zh-CN" altLang="zh-CN" smtClean="0"/>
          </a:p>
        </p:txBody>
      </p:sp>
      <p:sp>
        <p:nvSpPr>
          <p:cNvPr id="107523" name="Rectangle 3"/>
          <p:cNvSpPr>
            <a:spLocks noGrp="1" noChangeArrowheads="1"/>
          </p:cNvSpPr>
          <p:nvPr>
            <p:ph type="body" idx="1"/>
          </p:nvPr>
        </p:nvSpPr>
        <p:spPr/>
        <p:txBody>
          <a:bodyPr/>
          <a:lstStyle/>
          <a:p>
            <a:pPr eaLnBrk="1" hangingPunct="1"/>
            <a:endParaRPr lang="zh-CN" altLang="zh-CN" smtClean="0"/>
          </a:p>
        </p:txBody>
      </p:sp>
      <p:pic>
        <p:nvPicPr>
          <p:cNvPr id="107524" name="Picture 4" descr="23-15-24-40-79025638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4313"/>
            <a:ext cx="4176712"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5" descr="2_2"/>
          <p:cNvPicPr>
            <a:picLocks noChangeAspect="1" noChangeArrowheads="1"/>
          </p:cNvPicPr>
          <p:nvPr/>
        </p:nvPicPr>
        <p:blipFill>
          <a:blip r:embed="rId4">
            <a:extLst>
              <a:ext uri="{28A0092B-C50C-407E-A947-70E740481C1C}">
                <a14:useLocalDpi xmlns:a14="http://schemas.microsoft.com/office/drawing/2010/main" val="0"/>
              </a:ext>
            </a:extLst>
          </a:blip>
          <a:srcRect r="49429"/>
          <a:stretch>
            <a:fillRect/>
          </a:stretch>
        </p:blipFill>
        <p:spPr bwMode="auto">
          <a:xfrm>
            <a:off x="4767263" y="692150"/>
            <a:ext cx="4376737"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165</a:t>
            </a:fld>
            <a:endParaRPr lang="en-US" altLang="zh-CN" dirty="0"/>
          </a:p>
        </p:txBody>
      </p:sp>
    </p:spTree>
    <p:extLst>
      <p:ext uri="{BB962C8B-B14F-4D97-AF65-F5344CB8AC3E}">
        <p14:creationId xmlns:p14="http://schemas.microsoft.com/office/powerpoint/2010/main" val="2904158278"/>
      </p:ext>
    </p:extLst>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endParaRPr lang="zh-CN" altLang="zh-CN" smtClean="0"/>
          </a:p>
        </p:txBody>
      </p:sp>
      <p:sp>
        <p:nvSpPr>
          <p:cNvPr id="457731" name="Rectangle 3"/>
          <p:cNvSpPr>
            <a:spLocks noGrp="1" noChangeArrowheads="1"/>
          </p:cNvSpPr>
          <p:nvPr>
            <p:ph type="body" idx="1"/>
          </p:nvPr>
        </p:nvSpPr>
        <p:spPr>
          <a:xfrm>
            <a:off x="457200" y="1600200"/>
            <a:ext cx="8362950" cy="4525963"/>
          </a:xfrm>
        </p:spPr>
        <p:txBody>
          <a:bodyPr/>
          <a:lstStyle/>
          <a:p>
            <a:pPr eaLnBrk="1" hangingPunct="1"/>
            <a:r>
              <a:rPr lang="en-US" altLang="zh-CN" smtClean="0">
                <a:latin typeface="仿宋_GB2312" pitchFamily="49" charset="-122"/>
                <a:ea typeface="仿宋_GB2312" pitchFamily="49" charset="-122"/>
              </a:rPr>
              <a:t>④</a:t>
            </a:r>
            <a:r>
              <a:rPr lang="zh-CN" altLang="en-US" smtClean="0">
                <a:latin typeface="仿宋_GB2312" pitchFamily="49" charset="-122"/>
                <a:ea typeface="仿宋_GB2312" pitchFamily="49" charset="-122"/>
              </a:rPr>
              <a:t>在有些情况下，由于外设或存储器的速度较慢，不能及时地配合</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传送数据。这时，外设或存储器就会通过 </a:t>
            </a:r>
            <a:r>
              <a:rPr lang="zh-CN" altLang="en-US" smtClean="0">
                <a:ea typeface="仿宋_GB2312" pitchFamily="49" charset="-122"/>
              </a:rPr>
              <a:t>“</a:t>
            </a:r>
            <a:r>
              <a:rPr lang="en-US" altLang="zh-CN" smtClean="0">
                <a:latin typeface="仿宋_GB2312" pitchFamily="49" charset="-122"/>
                <a:ea typeface="仿宋_GB2312" pitchFamily="49" charset="-122"/>
              </a:rPr>
              <a:t>READY</a:t>
            </a:r>
            <a:r>
              <a:rPr lang="en-US" altLang="zh-CN" smtClean="0">
                <a:ea typeface="仿宋_GB2312" pitchFamily="49" charset="-122"/>
              </a:rPr>
              <a:t>”</a:t>
            </a:r>
            <a:r>
              <a:rPr lang="zh-CN" altLang="en-US" smtClean="0">
                <a:latin typeface="仿宋_GB2312" pitchFamily="49" charset="-122"/>
                <a:ea typeface="仿宋_GB2312" pitchFamily="49" charset="-122"/>
              </a:rPr>
              <a:t>的信号线在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3</a:t>
            </a:r>
            <a:r>
              <a:rPr lang="zh-CN" altLang="en-US" smtClean="0">
                <a:latin typeface="仿宋_GB2312" pitchFamily="49" charset="-122"/>
                <a:ea typeface="仿宋_GB2312" pitchFamily="49" charset="-122"/>
              </a:rPr>
              <a:t>状态启动之前向</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发一个</a:t>
            </a:r>
            <a:r>
              <a:rPr lang="zh-CN" altLang="en-US" smtClean="0">
                <a:ea typeface="仿宋_GB2312" pitchFamily="49" charset="-122"/>
              </a:rPr>
              <a:t>“</a:t>
            </a:r>
            <a:r>
              <a:rPr lang="zh-CN" altLang="en-US" smtClean="0">
                <a:latin typeface="仿宋_GB2312" pitchFamily="49" charset="-122"/>
                <a:ea typeface="仿宋_GB2312" pitchFamily="49" charset="-122"/>
              </a:rPr>
              <a:t>数据未准备好信号</a:t>
            </a:r>
            <a:r>
              <a:rPr lang="zh-CN" altLang="en-US" smtClean="0">
                <a:ea typeface="仿宋_GB2312" pitchFamily="49" charset="-122"/>
              </a:rPr>
              <a:t>”</a:t>
            </a:r>
            <a:r>
              <a:rPr lang="zh-CN" altLang="en-US" smtClean="0">
                <a:latin typeface="仿宋_GB2312" pitchFamily="49" charset="-122"/>
                <a:ea typeface="仿宋_GB2312" pitchFamily="49" charset="-122"/>
              </a:rPr>
              <a:t>，</a:t>
            </a:r>
          </a:p>
          <a:p>
            <a:pPr eaLnBrk="1" hangingPunct="1"/>
            <a:r>
              <a:rPr lang="zh-CN" altLang="en-US" smtClean="0">
                <a:latin typeface="仿宋_GB2312" pitchFamily="49" charset="-122"/>
                <a:ea typeface="仿宋_GB2312" pitchFamily="49" charset="-122"/>
              </a:rPr>
              <a:t>   </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会在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3</a:t>
            </a:r>
            <a:r>
              <a:rPr lang="zh-CN" altLang="en-US" smtClean="0">
                <a:latin typeface="仿宋_GB2312" pitchFamily="49" charset="-122"/>
                <a:ea typeface="仿宋_GB2312" pitchFamily="49" charset="-122"/>
              </a:rPr>
              <a:t>之后自动插入</a:t>
            </a:r>
            <a:r>
              <a:rPr lang="en-US" altLang="zh-CN" smtClean="0">
                <a:latin typeface="仿宋_GB2312" pitchFamily="49" charset="-122"/>
                <a:ea typeface="仿宋_GB2312" pitchFamily="49" charset="-122"/>
              </a:rPr>
              <a:t>1</a:t>
            </a:r>
            <a:r>
              <a:rPr lang="zh-CN" altLang="en-US" smtClean="0">
                <a:latin typeface="仿宋_GB2312" pitchFamily="49" charset="-122"/>
                <a:ea typeface="仿宋_GB2312" pitchFamily="49" charset="-122"/>
              </a:rPr>
              <a:t>个或多个附加的时钟周期</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W</a:t>
            </a:r>
            <a:r>
              <a:rPr lang="zh-CN" altLang="en-US" baseline="-25000" smtClean="0">
                <a:latin typeface="仿宋_GB2312" pitchFamily="49" charset="-122"/>
                <a:ea typeface="仿宋_GB2312" pitchFamily="49" charset="-122"/>
              </a:rPr>
              <a:t>，</a:t>
            </a:r>
          </a:p>
          <a:p>
            <a:pPr eaLnBrk="1" hangingPunct="1"/>
            <a:r>
              <a:rPr lang="zh-CN" altLang="en-US" smtClean="0">
                <a:latin typeface="仿宋_GB2312" pitchFamily="49" charset="-122"/>
                <a:ea typeface="仿宋_GB2312" pitchFamily="49" charset="-122"/>
              </a:rPr>
              <a:t>   </a:t>
            </a:r>
            <a:r>
              <a:rPr lang="en-US" altLang="zh-CN" smtClean="0">
                <a:latin typeface="仿宋_GB2312" pitchFamily="49" charset="-122"/>
                <a:ea typeface="仿宋_GB2312" pitchFamily="49" charset="-122"/>
              </a:rPr>
              <a:t>Tw</a:t>
            </a:r>
            <a:r>
              <a:rPr lang="zh-CN" altLang="en-US" smtClean="0">
                <a:latin typeface="仿宋_GB2312" pitchFamily="49" charset="-122"/>
                <a:ea typeface="仿宋_GB2312" pitchFamily="49" charset="-122"/>
              </a:rPr>
              <a:t>称为等待状态，在</a:t>
            </a:r>
            <a:r>
              <a:rPr lang="en-US" altLang="zh-CN" smtClean="0">
                <a:latin typeface="仿宋_GB2312" pitchFamily="49" charset="-122"/>
                <a:ea typeface="仿宋_GB2312" pitchFamily="49" charset="-122"/>
              </a:rPr>
              <a:t>Tw</a:t>
            </a:r>
            <a:r>
              <a:rPr lang="zh-CN" altLang="en-US" smtClean="0">
                <a:latin typeface="仿宋_GB2312" pitchFamily="49" charset="-122"/>
                <a:ea typeface="仿宋_GB2312" pitchFamily="49" charset="-122"/>
              </a:rPr>
              <a:t>状态，总线上的信息和</a:t>
            </a:r>
            <a:r>
              <a:rPr lang="en-US" altLang="zh-CN" smtClean="0">
                <a:latin typeface="仿宋_GB2312" pitchFamily="49" charset="-122"/>
                <a:ea typeface="仿宋_GB2312" pitchFamily="49" charset="-122"/>
              </a:rPr>
              <a:t>T3 </a:t>
            </a:r>
            <a:r>
              <a:rPr lang="zh-CN" altLang="en-US" smtClean="0">
                <a:latin typeface="仿宋_GB2312" pitchFamily="49" charset="-122"/>
                <a:ea typeface="仿宋_GB2312" pitchFamily="49" charset="-122"/>
              </a:rPr>
              <a:t>状态的信息一样。</a:t>
            </a:r>
          </a:p>
          <a:p>
            <a:pPr eaLnBrk="1" hangingPunct="1"/>
            <a:r>
              <a:rPr lang="zh-CN" altLang="en-US" smtClean="0">
                <a:latin typeface="仿宋_GB2312" pitchFamily="49" charset="-122"/>
                <a:ea typeface="仿宋_GB2312" pitchFamily="49" charset="-122"/>
              </a:rPr>
              <a:t>   只有在指定的存储器或外设已经完成数据传送时，它们又通过</a:t>
            </a:r>
            <a:r>
              <a:rPr lang="zh-CN" altLang="en-US" smtClean="0">
                <a:ea typeface="仿宋_GB2312" pitchFamily="49" charset="-122"/>
              </a:rPr>
              <a:t>“</a:t>
            </a:r>
            <a:r>
              <a:rPr lang="en-US" altLang="zh-CN" smtClean="0">
                <a:latin typeface="仿宋_GB2312" pitchFamily="49" charset="-122"/>
                <a:ea typeface="仿宋_GB2312" pitchFamily="49" charset="-122"/>
              </a:rPr>
              <a:t>READY</a:t>
            </a:r>
            <a:r>
              <a:rPr lang="en-US" altLang="zh-CN" smtClean="0">
                <a:ea typeface="仿宋_GB2312" pitchFamily="49" charset="-122"/>
              </a:rPr>
              <a:t>”</a:t>
            </a:r>
            <a:r>
              <a:rPr lang="zh-CN" altLang="en-US" smtClean="0">
                <a:latin typeface="仿宋_GB2312" pitchFamily="49" charset="-122"/>
                <a:ea typeface="仿宋_GB2312" pitchFamily="49" charset="-122"/>
              </a:rPr>
              <a:t>的信号线向</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发出一个</a:t>
            </a:r>
            <a:r>
              <a:rPr lang="zh-CN" altLang="en-US" smtClean="0">
                <a:ea typeface="仿宋_GB2312" pitchFamily="49" charset="-122"/>
              </a:rPr>
              <a:t>“</a:t>
            </a:r>
            <a:r>
              <a:rPr lang="zh-CN" altLang="en-US" smtClean="0">
                <a:latin typeface="仿宋_GB2312" pitchFamily="49" charset="-122"/>
                <a:ea typeface="仿宋_GB2312" pitchFamily="49" charset="-122"/>
              </a:rPr>
              <a:t>准备好</a:t>
            </a:r>
            <a:r>
              <a:rPr lang="zh-CN" altLang="en-US" smtClean="0">
                <a:ea typeface="仿宋_GB2312" pitchFamily="49" charset="-122"/>
              </a:rPr>
              <a:t>”</a:t>
            </a:r>
            <a:r>
              <a:rPr lang="zh-CN" altLang="en-US" smtClean="0">
                <a:latin typeface="仿宋_GB2312" pitchFamily="49" charset="-122"/>
                <a:ea typeface="仿宋_GB2312" pitchFamily="49" charset="-122"/>
              </a:rPr>
              <a:t>信号，之后</a:t>
            </a:r>
            <a:r>
              <a:rPr lang="en-US" altLang="zh-CN" smtClean="0">
                <a:latin typeface="仿宋_GB2312" pitchFamily="49" charset="-122"/>
                <a:ea typeface="仿宋_GB2312" pitchFamily="49" charset="-122"/>
              </a:rPr>
              <a:t>CPU</a:t>
            </a:r>
            <a:r>
              <a:rPr lang="zh-CN" altLang="en-US" smtClean="0">
                <a:latin typeface="仿宋_GB2312" pitchFamily="49" charset="-122"/>
                <a:ea typeface="仿宋_GB2312" pitchFamily="49" charset="-122"/>
              </a:rPr>
              <a:t>才会自动脱离</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W</a:t>
            </a:r>
            <a:r>
              <a:rPr lang="zh-CN" altLang="en-US" smtClean="0">
                <a:latin typeface="仿宋_GB2312" pitchFamily="49" charset="-122"/>
                <a:ea typeface="仿宋_GB2312" pitchFamily="49" charset="-122"/>
              </a:rPr>
              <a:t>状态而进入</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4</a:t>
            </a:r>
            <a:r>
              <a:rPr lang="zh-CN" altLang="en-US" smtClean="0">
                <a:latin typeface="仿宋_GB2312" pitchFamily="49" charset="-122"/>
                <a:ea typeface="仿宋_GB2312" pitchFamily="49" charset="-122"/>
              </a:rPr>
              <a:t>状态。</a:t>
            </a:r>
            <a:r>
              <a:rPr lang="zh-CN" altLang="en-US" smtClean="0">
                <a:solidFill>
                  <a:srgbClr val="FF3300"/>
                </a:solidFill>
              </a:rPr>
              <a:t>  </a:t>
            </a:r>
          </a:p>
          <a:p>
            <a:pPr eaLnBrk="1" hangingPunct="1"/>
            <a:endParaRPr lang="zh-CN" altLang="en-US" smtClean="0">
              <a:latin typeface="仿宋_GB2312" pitchFamily="49" charset="-122"/>
              <a:ea typeface="仿宋_GB2312" pitchFamily="49" charset="-122"/>
            </a:endParaRPr>
          </a:p>
          <a:p>
            <a:pPr eaLnBrk="1" hangingPunct="1"/>
            <a:r>
              <a:rPr lang="zh-CN" altLang="en-US" smtClean="0">
                <a:latin typeface="仿宋_GB2312" pitchFamily="49" charset="-122"/>
                <a:ea typeface="仿宋_GB2312" pitchFamily="49" charset="-122"/>
              </a:rPr>
              <a:t>⑤在</a:t>
            </a:r>
            <a:r>
              <a:rPr lang="en-US" altLang="zh-CN" smtClean="0">
                <a:latin typeface="仿宋_GB2312" pitchFamily="49" charset="-122"/>
                <a:ea typeface="仿宋_GB2312" pitchFamily="49" charset="-122"/>
              </a:rPr>
              <a:t>T</a:t>
            </a:r>
            <a:r>
              <a:rPr lang="en-US" altLang="zh-CN" baseline="-25000" smtClean="0">
                <a:latin typeface="仿宋_GB2312" pitchFamily="49" charset="-122"/>
                <a:ea typeface="仿宋_GB2312" pitchFamily="49" charset="-122"/>
              </a:rPr>
              <a:t>4</a:t>
            </a:r>
            <a:r>
              <a:rPr lang="zh-CN" altLang="en-US" smtClean="0">
                <a:latin typeface="仿宋_GB2312" pitchFamily="49" charset="-122"/>
                <a:ea typeface="仿宋_GB2312" pitchFamily="49" charset="-122"/>
              </a:rPr>
              <a:t>状态，总线周期结束。</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166</a:t>
            </a:fld>
            <a:endParaRPr lang="en-US" altLang="zh-CN" dirty="0"/>
          </a:p>
        </p:txBody>
      </p:sp>
    </p:spTree>
    <p:extLst>
      <p:ext uri="{BB962C8B-B14F-4D97-AF65-F5344CB8AC3E}">
        <p14:creationId xmlns:p14="http://schemas.microsoft.com/office/powerpoint/2010/main" val="486311932"/>
      </p:ext>
    </p:extLst>
  </p:cSld>
  <p:clrMapOvr>
    <a:masterClrMapping/>
  </p:clrMapOvr>
  <p:transition spd="slow"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7731">
                                            <p:txEl>
                                              <p:pRg st="2" end="2"/>
                                            </p:txEl>
                                          </p:spTgt>
                                        </p:tgtEl>
                                        <p:attrNameLst>
                                          <p:attrName>style.visibility</p:attrName>
                                        </p:attrNameLst>
                                      </p:cBhvr>
                                      <p:to>
                                        <p:strVal val="visible"/>
                                      </p:to>
                                    </p:set>
                                    <p:animEffect transition="in" filter="blinds(horizontal)">
                                      <p:cBhvr>
                                        <p:cTn id="7" dur="500"/>
                                        <p:tgtEl>
                                          <p:spTgt spid="45773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57731">
                                            <p:txEl>
                                              <p:pRg st="3" end="3"/>
                                            </p:txEl>
                                          </p:spTgt>
                                        </p:tgtEl>
                                        <p:attrNameLst>
                                          <p:attrName>style.visibility</p:attrName>
                                        </p:attrNameLst>
                                      </p:cBhvr>
                                      <p:to>
                                        <p:strVal val="visible"/>
                                      </p:to>
                                    </p:set>
                                    <p:animEffect transition="in" filter="box(in)">
                                      <p:cBhvr>
                                        <p:cTn id="12" dur="500"/>
                                        <p:tgtEl>
                                          <p:spTgt spid="45773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57731">
                                            <p:txEl>
                                              <p:pRg st="3" end="3"/>
                                            </p:txEl>
                                          </p:spTgt>
                                        </p:tgtEl>
                                        <p:attrNameLst>
                                          <p:attrName>style.visibility</p:attrName>
                                        </p:attrNameLst>
                                      </p:cBhvr>
                                      <p:to>
                                        <p:strVal val="visible"/>
                                      </p:to>
                                    </p:set>
                                    <p:animEffect transition="in" filter="box(in)">
                                      <p:cBhvr>
                                        <p:cTn id="17" dur="500"/>
                                        <p:tgtEl>
                                          <p:spTgt spid="4577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457731">
                                            <p:txEl>
                                              <p:pRg st="5" end="5"/>
                                            </p:txEl>
                                          </p:spTgt>
                                        </p:tgtEl>
                                        <p:attrNameLst>
                                          <p:attrName>style.visibility</p:attrName>
                                        </p:attrNameLst>
                                      </p:cBhvr>
                                      <p:to>
                                        <p:strVal val="visible"/>
                                      </p:to>
                                    </p:set>
                                    <p:animEffect transition="in" filter="diamond(in)">
                                      <p:cBhvr>
                                        <p:cTn id="22" dur="2000"/>
                                        <p:tgtEl>
                                          <p:spTgt spid="457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0583AFB9-F4EF-45C5-A019-0EF249DC1A8D}" type="slidenum">
              <a:rPr lang="zh-CN" altLang="en-US" sz="1400" smtClean="0">
                <a:latin typeface="Tahoma" panose="020B0604030504040204" pitchFamily="34" charset="0"/>
              </a:rPr>
              <a:pPr/>
              <a:t>167</a:t>
            </a:fld>
            <a:endParaRPr lang="en-US" altLang="zh-CN" sz="1400" smtClean="0">
              <a:latin typeface="Tahoma" panose="020B0604030504040204" pitchFamily="34" charset="0"/>
            </a:endParaRPr>
          </a:p>
        </p:txBody>
      </p:sp>
      <p:sp>
        <p:nvSpPr>
          <p:cNvPr id="109571" name="Rectangle 2"/>
          <p:cNvSpPr>
            <a:spLocks noGrp="1" noChangeArrowheads="1"/>
          </p:cNvSpPr>
          <p:nvPr>
            <p:ph type="title"/>
          </p:nvPr>
        </p:nvSpPr>
        <p:spPr/>
        <p:txBody>
          <a:bodyPr/>
          <a:lstStyle/>
          <a:p>
            <a:pPr eaLnBrk="1" hangingPunct="1"/>
            <a:r>
              <a:rPr lang="en-US" altLang="zh-CN" sz="3600" smtClean="0"/>
              <a:t>5.</a:t>
            </a:r>
            <a:r>
              <a:rPr lang="en-US" altLang="zh-CN" sz="4000" smtClean="0"/>
              <a:t> </a:t>
            </a:r>
            <a:r>
              <a:rPr lang="zh-CN" altLang="en-US" sz="3600" smtClean="0"/>
              <a:t>8088/8086 </a:t>
            </a:r>
            <a:r>
              <a:rPr lang="en-US" altLang="zh-CN" sz="3600" smtClean="0"/>
              <a:t>CPU</a:t>
            </a:r>
            <a:r>
              <a:rPr lang="zh-CN" altLang="en-US" smtClean="0"/>
              <a:t>的特点</a:t>
            </a:r>
          </a:p>
        </p:txBody>
      </p:sp>
      <p:sp>
        <p:nvSpPr>
          <p:cNvPr id="43011" name="Rectangle 3"/>
          <p:cNvSpPr>
            <a:spLocks noGrp="1" noChangeArrowheads="1"/>
          </p:cNvSpPr>
          <p:nvPr>
            <p:ph type="body" idx="1"/>
          </p:nvPr>
        </p:nvSpPr>
        <p:spPr>
          <a:xfrm>
            <a:off x="990600" y="2057400"/>
            <a:ext cx="7504113" cy="4114800"/>
          </a:xfrm>
        </p:spPr>
        <p:txBody>
          <a:bodyPr/>
          <a:lstStyle/>
          <a:p>
            <a:pPr eaLnBrk="1" hangingPunct="1"/>
            <a:r>
              <a:rPr lang="zh-CN" altLang="en-US" smtClean="0"/>
              <a:t>采用并行流水线工作方式</a:t>
            </a:r>
            <a:endParaRPr lang="zh-CN" altLang="en-US" sz="3200" smtClean="0"/>
          </a:p>
          <a:p>
            <a:pPr eaLnBrk="1" hangingPunct="1">
              <a:buFont typeface="Wingdings" panose="05000000000000000000" pitchFamily="2" charset="2"/>
              <a:buNone/>
            </a:pPr>
            <a:r>
              <a:rPr lang="zh-CN" altLang="en-US" sz="3200" smtClean="0"/>
              <a:t>   </a:t>
            </a:r>
            <a:r>
              <a:rPr lang="zh-CN" altLang="en-US" sz="2400" smtClean="0">
                <a:solidFill>
                  <a:schemeClr val="hlink"/>
                </a:solidFill>
                <a:latin typeface="宋体" panose="02010600030101010101" pitchFamily="2" charset="-122"/>
              </a:rPr>
              <a:t>——</a:t>
            </a:r>
            <a:r>
              <a:rPr lang="zh-CN" altLang="en-US" sz="2400" smtClean="0">
                <a:solidFill>
                  <a:schemeClr val="hlink"/>
                </a:solidFill>
              </a:rPr>
              <a:t> 通过设置指令预取队列实现</a:t>
            </a:r>
          </a:p>
          <a:p>
            <a:pPr eaLnBrk="1" hangingPunct="1">
              <a:spcBef>
                <a:spcPct val="50000"/>
              </a:spcBef>
              <a:spcAft>
                <a:spcPct val="10000"/>
              </a:spcAft>
            </a:pPr>
            <a:r>
              <a:rPr lang="zh-CN" altLang="en-US" smtClean="0"/>
              <a:t>对内存空间实行分段管理</a:t>
            </a:r>
            <a:endParaRPr lang="zh-CN" altLang="en-US" sz="3200" smtClean="0"/>
          </a:p>
          <a:p>
            <a:pPr eaLnBrk="1" hangingPunct="1">
              <a:buFont typeface="Wingdings" panose="05000000000000000000" pitchFamily="2" charset="2"/>
              <a:buNone/>
            </a:pPr>
            <a:r>
              <a:rPr lang="zh-CN" altLang="en-US" sz="3200" smtClean="0">
                <a:solidFill>
                  <a:srgbClr val="FFFF00"/>
                </a:solidFill>
                <a:ea typeface="隶书" panose="02010509060101010101" pitchFamily="49" charset="-122"/>
              </a:rPr>
              <a:t>   </a:t>
            </a:r>
            <a:r>
              <a:rPr lang="zh-CN" altLang="en-US" sz="2400" smtClean="0">
                <a:solidFill>
                  <a:schemeClr val="hlink"/>
                </a:solidFill>
                <a:latin typeface="宋体" panose="02010600030101010101" pitchFamily="2" charset="-122"/>
              </a:rPr>
              <a:t>——</a:t>
            </a:r>
            <a:r>
              <a:rPr lang="zh-CN" altLang="en-US" sz="2400" smtClean="0">
                <a:solidFill>
                  <a:schemeClr val="hlink"/>
                </a:solidFill>
              </a:rPr>
              <a:t> </a:t>
            </a:r>
            <a:r>
              <a:rPr lang="zh-CN" altLang="en-US" sz="2400" smtClean="0">
                <a:solidFill>
                  <a:srgbClr val="FF0000"/>
                </a:solidFill>
                <a:latin typeface="宋体" panose="02010600030101010101" pitchFamily="2" charset="-122"/>
              </a:rPr>
              <a:t>将内存分为4个段并设置地址段寄存器，以实</a:t>
            </a:r>
          </a:p>
          <a:p>
            <a:pPr eaLnBrk="1" hangingPunct="1">
              <a:buFont typeface="Wingdings" panose="05000000000000000000" pitchFamily="2" charset="2"/>
              <a:buNone/>
            </a:pPr>
            <a:r>
              <a:rPr lang="zh-CN" altLang="en-US" sz="2400" smtClean="0">
                <a:solidFill>
                  <a:srgbClr val="FF0000"/>
                </a:solidFill>
                <a:latin typeface="宋体" panose="02010600030101010101" pitchFamily="2" charset="-122"/>
              </a:rPr>
              <a:t>       现对1</a:t>
            </a:r>
            <a:r>
              <a:rPr lang="en-US" altLang="zh-CN" sz="2400" smtClean="0">
                <a:solidFill>
                  <a:srgbClr val="FF0000"/>
                </a:solidFill>
                <a:latin typeface="宋体" panose="02010600030101010101" pitchFamily="2" charset="-122"/>
              </a:rPr>
              <a:t>MB</a:t>
            </a:r>
            <a:r>
              <a:rPr lang="zh-CN" altLang="en-US" sz="2400" smtClean="0">
                <a:solidFill>
                  <a:srgbClr val="FF0000"/>
                </a:solidFill>
                <a:latin typeface="宋体" panose="02010600030101010101" pitchFamily="2" charset="-122"/>
              </a:rPr>
              <a:t>空间的寻址</a:t>
            </a:r>
          </a:p>
          <a:p>
            <a:pPr eaLnBrk="1" hangingPunct="1">
              <a:spcBef>
                <a:spcPct val="55000"/>
              </a:spcBef>
            </a:pPr>
            <a:r>
              <a:rPr lang="zh-CN" altLang="en-US" smtClean="0"/>
              <a:t>支持多处理器系统</a:t>
            </a:r>
          </a:p>
        </p:txBody>
      </p:sp>
      <p:sp>
        <p:nvSpPr>
          <p:cNvPr id="43014" name="AutoShape 6"/>
          <p:cNvSpPr>
            <a:spLocks noChangeArrowheads="1"/>
          </p:cNvSpPr>
          <p:nvPr/>
        </p:nvSpPr>
        <p:spPr bwMode="auto">
          <a:xfrm>
            <a:off x="6948488" y="2060575"/>
            <a:ext cx="1368425" cy="863600"/>
          </a:xfrm>
          <a:prstGeom prst="cloudCallout">
            <a:avLst>
              <a:gd name="adj1" fmla="val -113806"/>
              <a:gd name="adj2" fmla="val 51838"/>
            </a:avLst>
          </a:prstGeom>
          <a:solidFill>
            <a:srgbClr val="33CCCC"/>
          </a:solidFill>
          <a:ln w="12700" cap="sq">
            <a:solidFill>
              <a:srgbClr val="33CCCC"/>
            </a:solidFill>
            <a:round/>
            <a:headEnd type="none" w="sm" len="sm"/>
            <a:tailEnd type="none" w="sm" len="sm"/>
          </a:ln>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r>
              <a:rPr kumimoji="1" lang="en-US" altLang="zh-CN" sz="2400" b="1">
                <a:latin typeface="Times New Roman" panose="02020603050405020304" pitchFamily="18" charset="0"/>
              </a:rPr>
              <a:t>CPU</a:t>
            </a:r>
            <a:r>
              <a:rPr kumimoji="1" lang="zh-CN" altLang="en-US" sz="2400" b="1">
                <a:latin typeface="Times New Roman" panose="02020603050405020304" pitchFamily="18" charset="0"/>
              </a:rPr>
              <a:t>内部结构</a:t>
            </a:r>
          </a:p>
        </p:txBody>
      </p:sp>
      <p:sp>
        <p:nvSpPr>
          <p:cNvPr id="43015" name="AutoShape 7"/>
          <p:cNvSpPr>
            <a:spLocks noChangeArrowheads="1"/>
          </p:cNvSpPr>
          <p:nvPr/>
        </p:nvSpPr>
        <p:spPr bwMode="auto">
          <a:xfrm>
            <a:off x="6372225" y="4652963"/>
            <a:ext cx="1843088" cy="863600"/>
          </a:xfrm>
          <a:prstGeom prst="cloudCallout">
            <a:avLst>
              <a:gd name="adj1" fmla="val -85569"/>
              <a:gd name="adj2" fmla="val -63787"/>
            </a:avLst>
          </a:prstGeom>
          <a:solidFill>
            <a:srgbClr val="33CCCC"/>
          </a:solidFill>
          <a:ln w="12700" cap="sq">
            <a:solidFill>
              <a:srgbClr val="33CCCC"/>
            </a:solidFill>
            <a:round/>
            <a:headEnd type="none" w="sm" len="sm"/>
            <a:tailEnd type="none" w="sm" len="sm"/>
          </a:ln>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r>
              <a:rPr kumimoji="1" lang="zh-CN" altLang="en-US" sz="2400" b="1">
                <a:latin typeface="Times New Roman" panose="02020603050405020304" pitchFamily="18" charset="0"/>
              </a:rPr>
              <a:t>存储器寻址部分</a:t>
            </a:r>
          </a:p>
        </p:txBody>
      </p:sp>
      <p:sp>
        <p:nvSpPr>
          <p:cNvPr id="43016" name="AutoShape 8"/>
          <p:cNvSpPr>
            <a:spLocks noChangeArrowheads="1"/>
          </p:cNvSpPr>
          <p:nvPr/>
        </p:nvSpPr>
        <p:spPr bwMode="auto">
          <a:xfrm>
            <a:off x="4211638" y="5734050"/>
            <a:ext cx="1931987" cy="719138"/>
          </a:xfrm>
          <a:prstGeom prst="cloudCallout">
            <a:avLst>
              <a:gd name="adj1" fmla="val -49042"/>
              <a:gd name="adj2" fmla="val -73843"/>
            </a:avLst>
          </a:prstGeom>
          <a:solidFill>
            <a:srgbClr val="33CCCC"/>
          </a:solidFill>
          <a:ln w="12700" cap="sq">
            <a:solidFill>
              <a:srgbClr val="33CCCC"/>
            </a:solidFill>
            <a:round/>
            <a:headEnd type="none" w="sm" len="sm"/>
            <a:tailEnd type="none" w="sm" len="sm"/>
          </a:ln>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pPr algn="ctr"/>
            <a:r>
              <a:rPr kumimoji="1" lang="zh-CN" altLang="en-US" sz="2400" b="1">
                <a:latin typeface="Times New Roman" panose="02020603050405020304" pitchFamily="18" charset="0"/>
              </a:rPr>
              <a:t>工作模式</a:t>
            </a:r>
          </a:p>
        </p:txBody>
      </p:sp>
    </p:spTree>
    <p:extLst>
      <p:ext uri="{BB962C8B-B14F-4D97-AF65-F5344CB8AC3E}">
        <p14:creationId xmlns:p14="http://schemas.microsoft.com/office/powerpoint/2010/main" val="72311014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strips(downRight)">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strips(downRight)">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strips(downRight)">
                                      <p:cBhvr>
                                        <p:cTn id="17" dur="500"/>
                                        <p:tgtEl>
                                          <p:spTgt spid="43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strips(downRight)">
                                      <p:cBhvr>
                                        <p:cTn id="22" dur="500"/>
                                        <p:tgtEl>
                                          <p:spTgt spid="43011">
                                            <p:txEl>
                                              <p:pRg st="3" end="3"/>
                                            </p:txEl>
                                          </p:spTgt>
                                        </p:tgtEl>
                                      </p:cBhvr>
                                    </p:animEffect>
                                  </p:childTnLst>
                                </p:cTn>
                              </p:par>
                            </p:childTnLst>
                          </p:cTn>
                        </p:par>
                        <p:par>
                          <p:cTn id="23" fill="hold" nodeType="afterGroup">
                            <p:stCondLst>
                              <p:cond delay="500"/>
                            </p:stCondLst>
                            <p:childTnLst>
                              <p:par>
                                <p:cTn id="24" presetID="18" presetClass="entr" presetSubtype="6" fill="hold" grpId="0" nodeType="afterEffect">
                                  <p:stCondLst>
                                    <p:cond delay="0"/>
                                  </p:stCondLst>
                                  <p:childTnLst>
                                    <p:set>
                                      <p:cBhvr>
                                        <p:cTn id="25" dur="1" fill="hold">
                                          <p:stCondLst>
                                            <p:cond delay="0"/>
                                          </p:stCondLst>
                                        </p:cTn>
                                        <p:tgtEl>
                                          <p:spTgt spid="43011">
                                            <p:txEl>
                                              <p:pRg st="4" end="4"/>
                                            </p:txEl>
                                          </p:spTgt>
                                        </p:tgtEl>
                                        <p:attrNameLst>
                                          <p:attrName>style.visibility</p:attrName>
                                        </p:attrNameLst>
                                      </p:cBhvr>
                                      <p:to>
                                        <p:strVal val="visible"/>
                                      </p:to>
                                    </p:set>
                                    <p:animEffect transition="in" filter="strips(downRight)">
                                      <p:cBhvr>
                                        <p:cTn id="26" dur="500"/>
                                        <p:tgtEl>
                                          <p:spTgt spid="43011">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43011">
                                            <p:txEl>
                                              <p:pRg st="5" end="5"/>
                                            </p:txEl>
                                          </p:spTgt>
                                        </p:tgtEl>
                                        <p:attrNameLst>
                                          <p:attrName>style.visibility</p:attrName>
                                        </p:attrNameLst>
                                      </p:cBhvr>
                                      <p:to>
                                        <p:strVal val="visible"/>
                                      </p:to>
                                    </p:set>
                                    <p:animEffect transition="in" filter="strips(downRight)">
                                      <p:cBhvr>
                                        <p:cTn id="31" dur="500"/>
                                        <p:tgtEl>
                                          <p:spTgt spid="43011">
                                            <p:txEl>
                                              <p:pRg st="5" end="5"/>
                                            </p:txEl>
                                          </p:spTgt>
                                        </p:tgtEl>
                                      </p:cBhvr>
                                    </p:animEffect>
                                  </p:childTnLst>
                                </p:cTn>
                              </p:par>
                            </p:childTnLst>
                          </p:cTn>
                        </p:par>
                        <p:par>
                          <p:cTn id="32" fill="hold" nodeType="afterGroup">
                            <p:stCondLst>
                              <p:cond delay="500"/>
                            </p:stCondLst>
                            <p:childTnLst>
                              <p:par>
                                <p:cTn id="33" presetID="6" presetClass="entr" presetSubtype="16" fill="hold" grpId="0" nodeType="afterEffect">
                                  <p:stCondLst>
                                    <p:cond delay="500"/>
                                  </p:stCondLst>
                                  <p:childTnLst>
                                    <p:set>
                                      <p:cBhvr>
                                        <p:cTn id="34" dur="1" fill="hold">
                                          <p:stCondLst>
                                            <p:cond delay="0"/>
                                          </p:stCondLst>
                                        </p:cTn>
                                        <p:tgtEl>
                                          <p:spTgt spid="43014"/>
                                        </p:tgtEl>
                                        <p:attrNameLst>
                                          <p:attrName>style.visibility</p:attrName>
                                        </p:attrNameLst>
                                      </p:cBhvr>
                                      <p:to>
                                        <p:strVal val="visible"/>
                                      </p:to>
                                    </p:set>
                                    <p:animEffect transition="in" filter="circle(in)">
                                      <p:cBhvr>
                                        <p:cTn id="35" dur="1000"/>
                                        <p:tgtEl>
                                          <p:spTgt spid="430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43015"/>
                                        </p:tgtEl>
                                        <p:attrNameLst>
                                          <p:attrName>style.visibility</p:attrName>
                                        </p:attrNameLst>
                                      </p:cBhvr>
                                      <p:to>
                                        <p:strVal val="visible"/>
                                      </p:to>
                                    </p:set>
                                    <p:animEffect transition="in" filter="circle(in)">
                                      <p:cBhvr>
                                        <p:cTn id="40" dur="1000"/>
                                        <p:tgtEl>
                                          <p:spTgt spid="4301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43016"/>
                                        </p:tgtEl>
                                        <p:attrNameLst>
                                          <p:attrName>style.visibility</p:attrName>
                                        </p:attrNameLst>
                                      </p:cBhvr>
                                      <p:to>
                                        <p:strVal val="visible"/>
                                      </p:to>
                                    </p:set>
                                    <p:animEffect transition="in" filter="circle(in)">
                                      <p:cBhvr>
                                        <p:cTn id="45" dur="10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3014" grpId="0" animBg="1"/>
      <p:bldP spid="43015" grpId="0" animBg="1"/>
      <p:bldP spid="4301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2400" smtClean="0"/>
              <a:t>2.1.2 8086</a:t>
            </a:r>
            <a:r>
              <a:rPr lang="zh-CN" altLang="en-US" sz="2400" smtClean="0"/>
              <a:t>的引脚信号和工作模式</a:t>
            </a:r>
          </a:p>
        </p:txBody>
      </p:sp>
      <p:sp>
        <p:nvSpPr>
          <p:cNvPr id="111619"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1800" b="1" smtClean="0">
                <a:solidFill>
                  <a:srgbClr val="800000"/>
                </a:solidFill>
              </a:rPr>
              <a:t>1.</a:t>
            </a:r>
            <a:r>
              <a:rPr lang="zh-CN" altLang="en-US" sz="1800" b="1" smtClean="0">
                <a:solidFill>
                  <a:srgbClr val="800000"/>
                </a:solidFill>
              </a:rPr>
              <a:t>最小模式和最大模式的概念 </a:t>
            </a:r>
          </a:p>
          <a:p>
            <a:pPr eaLnBrk="1" hangingPunct="1">
              <a:spcBef>
                <a:spcPct val="50000"/>
              </a:spcBef>
              <a:buClrTx/>
              <a:buFontTx/>
              <a:buNone/>
            </a:pPr>
            <a:r>
              <a:rPr kumimoji="1" lang="zh-CN" altLang="en-US" b="1" smtClean="0"/>
              <a:t>根据所连的存储器和外设规模的不同，使它们可以在两种模式下工</a:t>
            </a:r>
          </a:p>
          <a:p>
            <a:pPr eaLnBrk="1" hangingPunct="1">
              <a:spcBef>
                <a:spcPct val="50000"/>
              </a:spcBef>
              <a:buClrTx/>
              <a:buFontTx/>
              <a:buNone/>
            </a:pPr>
            <a:r>
              <a:rPr kumimoji="1" lang="zh-CN" altLang="en-US" b="1" smtClean="0"/>
              <a:t>作： </a:t>
            </a:r>
            <a:r>
              <a:rPr lang="zh-CN" altLang="en-US" smtClean="0">
                <a:latin typeface="宋体" panose="02010600030101010101" pitchFamily="2" charset="-122"/>
              </a:rPr>
              <a:t>	</a:t>
            </a:r>
            <a:r>
              <a:rPr lang="en-US" altLang="zh-CN" smtClean="0">
                <a:latin typeface="宋体" panose="02010600030101010101" pitchFamily="2" charset="-122"/>
              </a:rPr>
              <a:t>(1)</a:t>
            </a:r>
            <a:r>
              <a:rPr lang="zh-CN" altLang="en-US" smtClean="0">
                <a:latin typeface="宋体" panose="02010600030101010101" pitchFamily="2" charset="-122"/>
              </a:rPr>
              <a:t>最小模式</a:t>
            </a:r>
            <a:r>
              <a:rPr lang="en-US" altLang="zh-CN" smtClean="0">
                <a:latin typeface="宋体" panose="02010600030101010101" pitchFamily="2" charset="-122"/>
              </a:rPr>
              <a:t>:</a:t>
            </a:r>
          </a:p>
          <a:p>
            <a:pPr algn="just" eaLnBrk="1" hangingPunct="1">
              <a:buFont typeface="Wingdings" panose="05000000000000000000" pitchFamily="2" charset="2"/>
              <a:buNone/>
            </a:pPr>
            <a:r>
              <a:rPr lang="en-US" altLang="zh-CN" smtClean="0">
                <a:latin typeface="宋体" panose="02010600030101010101" pitchFamily="2" charset="-122"/>
              </a:rPr>
              <a:t>		   </a:t>
            </a:r>
            <a:r>
              <a:rPr lang="zh-CN" altLang="en-US" b="1" smtClean="0">
                <a:solidFill>
                  <a:srgbClr val="008000"/>
                </a:solidFill>
                <a:latin typeface="宋体" panose="02010600030101010101" pitchFamily="2" charset="-122"/>
              </a:rPr>
              <a:t>在系统中</a:t>
            </a:r>
            <a:r>
              <a:rPr kumimoji="1" lang="zh-CN" altLang="en-US" b="1" smtClean="0">
                <a:solidFill>
                  <a:srgbClr val="008000"/>
                </a:solidFill>
              </a:rPr>
              <a:t>只有一</a:t>
            </a:r>
            <a:r>
              <a:rPr kumimoji="1" lang="en-US" altLang="zh-CN" b="1" smtClean="0">
                <a:solidFill>
                  <a:srgbClr val="008000"/>
                </a:solidFill>
              </a:rPr>
              <a:t>8086/8088CPU</a:t>
            </a:r>
            <a:r>
              <a:rPr kumimoji="1" lang="zh-CN" altLang="en-US" b="1" smtClean="0">
                <a:solidFill>
                  <a:srgbClr val="008000"/>
                </a:solidFill>
              </a:rPr>
              <a:t>。</a:t>
            </a:r>
            <a:endParaRPr lang="zh-CN" altLang="en-US" smtClean="0">
              <a:solidFill>
                <a:srgbClr val="008000"/>
              </a:solidFill>
              <a:latin typeface="宋体" panose="02010600030101010101" pitchFamily="2" charset="-122"/>
            </a:endParaRPr>
          </a:p>
          <a:p>
            <a:pPr eaLnBrk="1" hangingPunct="1">
              <a:buFont typeface="Wingdings" panose="05000000000000000000" pitchFamily="2" charset="2"/>
              <a:buNone/>
            </a:pPr>
            <a:r>
              <a:rPr lang="zh-CN" altLang="en-US" smtClean="0"/>
              <a:t>		 </a:t>
            </a:r>
            <a:r>
              <a:rPr lang="en-US" altLang="zh-CN" smtClean="0"/>
              <a:t>(2)</a:t>
            </a:r>
            <a:r>
              <a:rPr lang="zh-CN" altLang="en-US" smtClean="0"/>
              <a:t>最大模式：</a:t>
            </a:r>
          </a:p>
          <a:p>
            <a:pPr eaLnBrk="1" hangingPunct="1">
              <a:buFont typeface="Wingdings" panose="05000000000000000000" pitchFamily="2" charset="2"/>
              <a:buNone/>
            </a:pPr>
            <a:r>
              <a:rPr lang="zh-CN" altLang="en-US" smtClean="0"/>
              <a:t>	</a:t>
            </a:r>
            <a:r>
              <a:rPr lang="zh-CN" altLang="en-US" smtClean="0">
                <a:solidFill>
                  <a:srgbClr val="008000"/>
                </a:solidFill>
              </a:rPr>
              <a:t>	  </a:t>
            </a:r>
            <a:r>
              <a:rPr kumimoji="1" lang="zh-CN" altLang="en-US" b="1" smtClean="0">
                <a:solidFill>
                  <a:srgbClr val="008000"/>
                </a:solidFill>
              </a:rPr>
              <a:t>有两个或两个以上的</a:t>
            </a:r>
            <a:r>
              <a:rPr kumimoji="1" lang="en-US" altLang="zh-CN" b="1" smtClean="0">
                <a:solidFill>
                  <a:srgbClr val="008000"/>
                </a:solidFill>
              </a:rPr>
              <a:t>CPU</a:t>
            </a:r>
            <a:r>
              <a:rPr kumimoji="1" lang="zh-CN" altLang="en-US" b="1" smtClean="0">
                <a:solidFill>
                  <a:srgbClr val="008000"/>
                </a:solidFill>
              </a:rPr>
              <a:t>，一个为主处理器</a:t>
            </a:r>
            <a:r>
              <a:rPr kumimoji="1" lang="en-US" altLang="zh-CN" b="1" smtClean="0">
                <a:solidFill>
                  <a:srgbClr val="008000"/>
                </a:solidFill>
              </a:rPr>
              <a:t>8086/8088</a:t>
            </a:r>
            <a:r>
              <a:rPr kumimoji="1" lang="zh-CN" altLang="en-US" b="1" smtClean="0">
                <a:solidFill>
                  <a:srgbClr val="008000"/>
                </a:solidFill>
              </a:rPr>
              <a:t>， </a:t>
            </a:r>
          </a:p>
          <a:p>
            <a:pPr eaLnBrk="1" hangingPunct="1">
              <a:buFont typeface="Wingdings" panose="05000000000000000000" pitchFamily="2" charset="2"/>
              <a:buNone/>
            </a:pPr>
            <a:r>
              <a:rPr kumimoji="1" lang="zh-CN" altLang="en-US" b="1" smtClean="0">
                <a:solidFill>
                  <a:srgbClr val="008000"/>
                </a:solidFill>
              </a:rPr>
              <a:t>              另一个为协处理器</a:t>
            </a:r>
            <a:r>
              <a:rPr kumimoji="1" lang="en-US" altLang="zh-CN" b="1" smtClean="0">
                <a:solidFill>
                  <a:srgbClr val="008000"/>
                </a:solidFill>
              </a:rPr>
              <a:t>8087/8089</a:t>
            </a:r>
            <a:r>
              <a:rPr kumimoji="1" lang="zh-CN" altLang="en-US" b="1" smtClean="0">
                <a:solidFill>
                  <a:srgbClr val="008000"/>
                </a:solidFill>
              </a:rPr>
              <a:t>。</a:t>
            </a:r>
          </a:p>
          <a:p>
            <a:pPr eaLnBrk="1" hangingPunct="1">
              <a:buFont typeface="Wingdings" panose="05000000000000000000" pitchFamily="2" charset="2"/>
              <a:buNone/>
            </a:pPr>
            <a:r>
              <a:rPr lang="zh-CN" altLang="en-US" smtClean="0"/>
              <a:t>              数值运算协处理器</a:t>
            </a:r>
            <a:r>
              <a:rPr lang="en-US" altLang="zh-CN" smtClean="0"/>
              <a:t>8087, </a:t>
            </a:r>
          </a:p>
          <a:p>
            <a:pPr eaLnBrk="1" hangingPunct="1">
              <a:buFont typeface="Wingdings" panose="05000000000000000000" pitchFamily="2" charset="2"/>
              <a:buNone/>
            </a:pPr>
            <a:r>
              <a:rPr lang="en-US" altLang="zh-CN" smtClean="0"/>
              <a:t>              </a:t>
            </a:r>
            <a:r>
              <a:rPr lang="zh-CN" altLang="en-US" smtClean="0"/>
              <a:t>输入输出协处理器</a:t>
            </a:r>
            <a:r>
              <a:rPr lang="en-US" altLang="zh-CN" smtClean="0"/>
              <a:t>8089</a:t>
            </a:r>
            <a:r>
              <a:rPr lang="zh-CN" altLang="en-US" smtClean="0"/>
              <a:t>。</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168</a:t>
            </a:fld>
            <a:endParaRPr lang="en-US" altLang="zh-CN" dirty="0"/>
          </a:p>
        </p:txBody>
      </p:sp>
    </p:spTree>
    <p:extLst>
      <p:ext uri="{BB962C8B-B14F-4D97-AF65-F5344CB8AC3E}">
        <p14:creationId xmlns:p14="http://schemas.microsoft.com/office/powerpoint/2010/main" val="3870979770"/>
      </p:ext>
    </p:extLst>
  </p:cSld>
  <p:clrMapOvr>
    <a:masterClrMapping/>
  </p:clrMapOvr>
  <p:transition spd="slow"/>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z="2400" smtClean="0"/>
              <a:t>2. 8086/8088</a:t>
            </a:r>
            <a:r>
              <a:rPr lang="zh-CN" altLang="en-US" sz="2400" smtClean="0"/>
              <a:t>的引脚信号和功能</a:t>
            </a:r>
          </a:p>
        </p:txBody>
      </p:sp>
      <p:sp>
        <p:nvSpPr>
          <p:cNvPr id="112643" name="Rectangle 3"/>
          <p:cNvSpPr>
            <a:spLocks noGrp="1" noChangeArrowheads="1"/>
          </p:cNvSpPr>
          <p:nvPr>
            <p:ph type="body" idx="1"/>
          </p:nvPr>
        </p:nvSpPr>
        <p:spPr/>
        <p:txBody>
          <a:bodyPr/>
          <a:lstStyle/>
          <a:p>
            <a:pPr eaLnBrk="1" hangingPunct="1">
              <a:lnSpc>
                <a:spcPct val="115000"/>
              </a:lnSpc>
              <a:spcBef>
                <a:spcPct val="40000"/>
              </a:spcBef>
              <a:buFont typeface="Wingdings" panose="05000000000000000000" pitchFamily="2" charset="2"/>
              <a:buNone/>
            </a:pPr>
            <a:r>
              <a:rPr kumimoji="1" lang="en-US" altLang="zh-CN" b="1" smtClean="0"/>
              <a:t>      </a:t>
            </a:r>
            <a:r>
              <a:rPr kumimoji="1" lang="zh-CN" altLang="en-US" b="1" smtClean="0">
                <a:latin typeface="宋体" panose="02010600030101010101" pitchFamily="2" charset="-122"/>
              </a:rPr>
              <a:t>如图所示，为</a:t>
            </a:r>
            <a:r>
              <a:rPr kumimoji="1" lang="en-US" altLang="zh-CN" b="1" smtClean="0">
                <a:latin typeface="宋体" panose="02010600030101010101" pitchFamily="2" charset="-122"/>
              </a:rPr>
              <a:t>8086CPU</a:t>
            </a:r>
            <a:r>
              <a:rPr kumimoji="1" lang="zh-CN" altLang="en-US" b="1" smtClean="0">
                <a:latin typeface="宋体" panose="02010600030101010101" pitchFamily="2" charset="-122"/>
              </a:rPr>
              <a:t>和</a:t>
            </a:r>
            <a:r>
              <a:rPr kumimoji="1" lang="en-US" altLang="zh-CN" b="1" smtClean="0">
                <a:latin typeface="宋体" panose="02010600030101010101" pitchFamily="2" charset="-122"/>
              </a:rPr>
              <a:t>8088CPU</a:t>
            </a:r>
            <a:r>
              <a:rPr kumimoji="1" lang="zh-CN" altLang="en-US" b="1" smtClean="0">
                <a:latin typeface="宋体" panose="02010600030101010101" pitchFamily="2" charset="-122"/>
              </a:rPr>
              <a:t>的引脚信号图。共有</a:t>
            </a:r>
            <a:r>
              <a:rPr kumimoji="1" lang="en-US" altLang="zh-CN" b="1" smtClean="0">
                <a:latin typeface="宋体" panose="02010600030101010101" pitchFamily="2" charset="-122"/>
              </a:rPr>
              <a:t>40</a:t>
            </a:r>
            <a:r>
              <a:rPr kumimoji="1" lang="zh-CN" altLang="en-US" b="1" smtClean="0">
                <a:latin typeface="宋体" panose="02010600030101010101" pitchFamily="2" charset="-122"/>
              </a:rPr>
              <a:t>条引脚</a:t>
            </a:r>
          </a:p>
          <a:p>
            <a:pPr eaLnBrk="1" hangingPunct="1">
              <a:lnSpc>
                <a:spcPct val="115000"/>
              </a:lnSpc>
              <a:spcBef>
                <a:spcPct val="40000"/>
              </a:spcBef>
              <a:buFont typeface="Wingdings" panose="05000000000000000000" pitchFamily="2" charset="2"/>
              <a:buNone/>
            </a:pPr>
            <a:r>
              <a:rPr kumimoji="1" lang="zh-CN" altLang="en-US" b="1" smtClean="0">
                <a:latin typeface="宋体" panose="02010600030101010101" pitchFamily="2" charset="-122"/>
              </a:rPr>
              <a:t>线，这些引脚线用来输出或接收各种信号：</a:t>
            </a:r>
            <a:r>
              <a:rPr kumimoji="1" lang="zh-CN" altLang="en-US" b="1" smtClean="0">
                <a:solidFill>
                  <a:srgbClr val="008000"/>
                </a:solidFill>
                <a:latin typeface="宋体" panose="02010600030101010101" pitchFamily="2" charset="-122"/>
              </a:rPr>
              <a:t>地址线，数据线，控</a:t>
            </a:r>
          </a:p>
          <a:p>
            <a:pPr eaLnBrk="1" hangingPunct="1">
              <a:lnSpc>
                <a:spcPct val="115000"/>
              </a:lnSpc>
              <a:spcBef>
                <a:spcPct val="40000"/>
              </a:spcBef>
              <a:buFont typeface="Wingdings" panose="05000000000000000000" pitchFamily="2" charset="2"/>
              <a:buNone/>
            </a:pPr>
            <a:r>
              <a:rPr kumimoji="1" lang="zh-CN" altLang="en-US" b="1" smtClean="0">
                <a:solidFill>
                  <a:srgbClr val="008000"/>
                </a:solidFill>
                <a:latin typeface="宋体" panose="02010600030101010101" pitchFamily="2" charset="-122"/>
              </a:rPr>
              <a:t>制线和状态线，电源线和定时线</a:t>
            </a:r>
            <a:r>
              <a:rPr kumimoji="1" lang="zh-CN" altLang="en-US" b="1" smtClean="0">
                <a:latin typeface="宋体" panose="02010600030101010101" pitchFamily="2" charset="-122"/>
              </a:rPr>
              <a:t>。</a:t>
            </a:r>
          </a:p>
          <a:p>
            <a:pPr eaLnBrk="1" hangingPunct="1">
              <a:lnSpc>
                <a:spcPct val="115000"/>
              </a:lnSpc>
              <a:spcBef>
                <a:spcPct val="40000"/>
              </a:spcBef>
              <a:buFont typeface="Wingdings" panose="05000000000000000000" pitchFamily="2" charset="2"/>
              <a:buNone/>
            </a:pPr>
            <a:r>
              <a:rPr kumimoji="1" lang="zh-CN" altLang="en-US" b="1" smtClean="0">
                <a:latin typeface="宋体" panose="02010600030101010101" pitchFamily="2" charset="-122"/>
              </a:rPr>
              <a:t>    由于</a:t>
            </a:r>
            <a:r>
              <a:rPr kumimoji="1" lang="en-US" altLang="zh-CN" b="1" smtClean="0">
                <a:latin typeface="宋体" panose="02010600030101010101" pitchFamily="2" charset="-122"/>
              </a:rPr>
              <a:t>8088</a:t>
            </a:r>
            <a:r>
              <a:rPr kumimoji="1" lang="zh-CN" altLang="en-US" b="1" smtClean="0">
                <a:latin typeface="宋体" panose="02010600030101010101" pitchFamily="2" charset="-122"/>
              </a:rPr>
              <a:t>微处理器是一种准</a:t>
            </a:r>
            <a:r>
              <a:rPr kumimoji="1" lang="en-US" altLang="zh-CN" b="1" smtClean="0">
                <a:latin typeface="宋体" panose="02010600030101010101" pitchFamily="2" charset="-122"/>
              </a:rPr>
              <a:t>16</a:t>
            </a:r>
            <a:r>
              <a:rPr kumimoji="1" lang="zh-CN" altLang="en-US" b="1" smtClean="0">
                <a:latin typeface="宋体" panose="02010600030101010101" pitchFamily="2" charset="-122"/>
              </a:rPr>
              <a:t>位机。其内部结构基本上与</a:t>
            </a:r>
            <a:r>
              <a:rPr kumimoji="1" lang="en-US" altLang="zh-CN" b="1" smtClean="0">
                <a:latin typeface="宋体" panose="02010600030101010101" pitchFamily="2" charset="-122"/>
              </a:rPr>
              <a:t>8086</a:t>
            </a:r>
            <a:r>
              <a:rPr kumimoji="1" lang="zh-CN" altLang="en-US" b="1" smtClean="0">
                <a:latin typeface="宋体" panose="02010600030101010101" pitchFamily="2" charset="-122"/>
              </a:rPr>
              <a:t>相</a:t>
            </a:r>
          </a:p>
          <a:p>
            <a:pPr eaLnBrk="1" hangingPunct="1">
              <a:lnSpc>
                <a:spcPct val="115000"/>
              </a:lnSpc>
              <a:spcBef>
                <a:spcPct val="40000"/>
              </a:spcBef>
              <a:buFont typeface="Wingdings" panose="05000000000000000000" pitchFamily="2" charset="2"/>
              <a:buNone/>
            </a:pPr>
            <a:r>
              <a:rPr kumimoji="1" lang="zh-CN" altLang="en-US" b="1" smtClean="0">
                <a:latin typeface="宋体" panose="02010600030101010101" pitchFamily="2" charset="-122"/>
              </a:rPr>
              <a:t>同，其信号也与</a:t>
            </a:r>
            <a:r>
              <a:rPr kumimoji="1" lang="en-US" altLang="zh-CN" b="1" smtClean="0">
                <a:latin typeface="宋体" panose="02010600030101010101" pitchFamily="2" charset="-122"/>
              </a:rPr>
              <a:t>8086</a:t>
            </a:r>
            <a:r>
              <a:rPr kumimoji="1" lang="zh-CN" altLang="en-US" b="1" smtClean="0">
                <a:latin typeface="宋体" panose="02010600030101010101" pitchFamily="2" charset="-122"/>
              </a:rPr>
              <a:t>基本相同，只是有一些引脚的功能有所不同</a:t>
            </a:r>
            <a:r>
              <a:rPr kumimoji="1" lang="en-US" altLang="zh-CN" b="1" smtClean="0">
                <a:latin typeface="宋体" panose="02010600030101010101" pitchFamily="2" charset="-122"/>
              </a:rPr>
              <a:t>.</a:t>
            </a:r>
          </a:p>
          <a:p>
            <a:pPr eaLnBrk="1" hangingPunct="1">
              <a:lnSpc>
                <a:spcPct val="115000"/>
              </a:lnSpc>
              <a:spcBef>
                <a:spcPct val="40000"/>
              </a:spcBef>
              <a:buFont typeface="Wingdings" panose="05000000000000000000" pitchFamily="2" charset="2"/>
              <a:buNone/>
            </a:pPr>
            <a:r>
              <a:rPr kumimoji="1" lang="en-US" altLang="zh-CN" b="1" smtClean="0">
                <a:latin typeface="宋体" panose="02010600030101010101" pitchFamily="2" charset="-122"/>
              </a:rPr>
              <a:t>    </a:t>
            </a:r>
            <a:r>
              <a:rPr kumimoji="1" lang="zh-CN" altLang="en-US" b="1" smtClean="0">
                <a:latin typeface="宋体" panose="02010600030101010101" pitchFamily="2" charset="-122"/>
              </a:rPr>
              <a:t>在这里，我们将以</a:t>
            </a:r>
            <a:r>
              <a:rPr kumimoji="1" lang="en-US" altLang="zh-CN" b="1" smtClean="0">
                <a:latin typeface="宋体" panose="02010600030101010101" pitchFamily="2" charset="-122"/>
              </a:rPr>
              <a:t>8086</a:t>
            </a:r>
            <a:r>
              <a:rPr kumimoji="1" lang="zh-CN" altLang="en-US" b="1" smtClean="0">
                <a:latin typeface="宋体" panose="02010600030101010101" pitchFamily="2" charset="-122"/>
              </a:rPr>
              <a:t>为例，具体介绍一下最小模式下和最大模</a:t>
            </a:r>
          </a:p>
          <a:p>
            <a:pPr eaLnBrk="1" hangingPunct="1">
              <a:lnSpc>
                <a:spcPct val="115000"/>
              </a:lnSpc>
              <a:spcBef>
                <a:spcPct val="40000"/>
              </a:spcBef>
              <a:buFont typeface="Wingdings" panose="05000000000000000000" pitchFamily="2" charset="2"/>
              <a:buNone/>
            </a:pPr>
            <a:r>
              <a:rPr kumimoji="1" lang="zh-CN" altLang="en-US" b="1" smtClean="0">
                <a:latin typeface="宋体" panose="02010600030101010101" pitchFamily="2" charset="-122"/>
              </a:rPr>
              <a:t>式下各位引脚功能，如出现功能不同的引脚再具体讲解 。</a:t>
            </a:r>
          </a:p>
          <a:p>
            <a:pPr eaLnBrk="1" hangingPunct="1">
              <a:lnSpc>
                <a:spcPct val="90000"/>
              </a:lnSpc>
              <a:buFont typeface="Wingdings" panose="05000000000000000000" pitchFamily="2" charset="2"/>
              <a:buNone/>
            </a:pPr>
            <a:endParaRPr kumimoji="1" lang="en-US" altLang="zh-CN" b="1" smtClean="0">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169</a:t>
            </a:fld>
            <a:endParaRPr lang="en-US" altLang="zh-CN" dirty="0"/>
          </a:p>
        </p:txBody>
      </p:sp>
    </p:spTree>
    <p:extLst>
      <p:ext uri="{BB962C8B-B14F-4D97-AF65-F5344CB8AC3E}">
        <p14:creationId xmlns:p14="http://schemas.microsoft.com/office/powerpoint/2010/main" val="173702064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1024" y="1975943"/>
            <a:ext cx="8259216" cy="1446550"/>
          </a:xfrm>
          <a:prstGeom prst="rect">
            <a:avLst/>
          </a:prstGeom>
        </p:spPr>
        <p:txBody>
          <a:bodyPr wrap="square">
            <a:spAutoFit/>
          </a:bodyPr>
          <a:lstStyle/>
          <a:p>
            <a:pPr marL="457200" lvl="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期末</a:t>
            </a:r>
            <a:r>
              <a:rPr lang="zh-CN" altLang="en-US" sz="2800" b="1" kern="100" dirty="0">
                <a:solidFill>
                  <a:srgbClr val="C00000"/>
                </a:solidFill>
                <a:latin typeface="华文楷体" panose="02010600040101010101" pitchFamily="2" charset="-122"/>
                <a:ea typeface="华文楷体" panose="02010600040101010101" pitchFamily="2" charset="-122"/>
              </a:rPr>
              <a:t>表现</a:t>
            </a:r>
            <a:r>
              <a:rPr lang="zh-CN" altLang="en-US" sz="2800" b="1" kern="100" dirty="0" smtClean="0">
                <a:solidFill>
                  <a:srgbClr val="C00000"/>
                </a:solidFill>
                <a:latin typeface="华文楷体" panose="02010600040101010101" pitchFamily="2" charset="-122"/>
                <a:ea typeface="华文楷体" panose="02010600040101010101" pitchFamily="2" charset="-122"/>
              </a:rPr>
              <a:t>成绩 </a:t>
            </a:r>
            <a:r>
              <a:rPr lang="en-US" altLang="zh-CN" sz="2800" b="1" kern="100" dirty="0" smtClean="0">
                <a:solidFill>
                  <a:srgbClr val="C00000"/>
                </a:solidFill>
                <a:latin typeface="华文楷体" panose="02010600040101010101" pitchFamily="2" charset="-122"/>
                <a:ea typeface="华文楷体" panose="02010600040101010101" pitchFamily="2" charset="-122"/>
              </a:rPr>
              <a:t>= </a:t>
            </a:r>
            <a:r>
              <a:rPr lang="zh-CN" altLang="en-US" sz="2800" b="1" kern="100" dirty="0" smtClean="0">
                <a:solidFill>
                  <a:srgbClr val="C00000"/>
                </a:solidFill>
                <a:latin typeface="华文楷体" panose="02010600040101010101" pitchFamily="2" charset="-122"/>
                <a:ea typeface="华文楷体" panose="02010600040101010101" pitchFamily="2" charset="-122"/>
              </a:rPr>
              <a:t>闭卷</a:t>
            </a:r>
            <a:r>
              <a:rPr lang="zh-CN" altLang="en-US" sz="2800" b="1" kern="100" dirty="0">
                <a:solidFill>
                  <a:srgbClr val="C00000"/>
                </a:solidFill>
                <a:latin typeface="华文楷体" panose="02010600040101010101" pitchFamily="2" charset="-122"/>
                <a:ea typeface="华文楷体" panose="02010600040101010101" pitchFamily="2" charset="-122"/>
              </a:rPr>
              <a:t>考试</a:t>
            </a:r>
            <a:r>
              <a:rPr lang="zh-CN" altLang="en-US"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×70%</a:t>
            </a:r>
          </a:p>
          <a:p>
            <a:pPr marL="457200" lvl="0" indent="-457200" algn="just">
              <a:spcAft>
                <a:spcPts val="0"/>
              </a:spcAft>
              <a:buFont typeface="Wingdings" panose="05000000000000000000" pitchFamily="2" charset="2"/>
              <a:buChar char="u"/>
            </a:pPr>
            <a:endParaRPr kumimoji="0" lang="en-US" altLang="zh-CN" sz="2800" b="1" i="0" u="none" strike="noStrike" kern="1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lvl="0" algn="just">
              <a:spcAft>
                <a:spcPts val="0"/>
              </a:spcAft>
            </a:pPr>
            <a:r>
              <a:rPr lang="zh-CN" altLang="en-US" sz="2400" kern="100" dirty="0" smtClean="0">
                <a:solidFill>
                  <a:srgbClr val="000000"/>
                </a:solidFill>
                <a:latin typeface="华文楷体" panose="02010600040101010101" pitchFamily="2" charset="-122"/>
                <a:ea typeface="华文楷体" panose="02010600040101010101" pitchFamily="2" charset="-122"/>
              </a:rPr>
              <a:t>作弊抄袭者</a:t>
            </a:r>
            <a:r>
              <a:rPr lang="en-US" altLang="zh-CN" sz="3200" u="sng" kern="100" dirty="0" smtClean="0">
                <a:solidFill>
                  <a:srgbClr val="0000FF"/>
                </a:solidFill>
                <a:latin typeface="华文楷体" panose="02010600040101010101" pitchFamily="2" charset="-122"/>
                <a:ea typeface="华文楷体" panose="02010600040101010101" pitchFamily="2" charset="-122"/>
              </a:rPr>
              <a:t>0</a:t>
            </a:r>
            <a:r>
              <a:rPr lang="zh-CN" altLang="en-US" sz="2400" kern="100" dirty="0" smtClean="0">
                <a:solidFill>
                  <a:srgbClr val="000000"/>
                </a:solidFill>
                <a:latin typeface="华文楷体" panose="02010600040101010101" pitchFamily="2" charset="-122"/>
                <a:ea typeface="华文楷体" panose="02010600040101010101" pitchFamily="2" charset="-122"/>
              </a:rPr>
              <a:t>分</a:t>
            </a:r>
            <a:r>
              <a:rPr lang="zh-CN" altLang="en-US" sz="2400" b="1" kern="100" dirty="0" smtClean="0">
                <a:solidFill>
                  <a:srgbClr val="000000"/>
                </a:solidFill>
                <a:latin typeface="华文楷体" panose="02010600040101010101" pitchFamily="2" charset="-122"/>
                <a:ea typeface="华文楷体" panose="02010600040101010101" pitchFamily="2" charset="-122"/>
              </a:rPr>
              <a:t>。</a:t>
            </a:r>
            <a:endParaRPr kumimoji="0" lang="zh-CN" altLang="zh-CN" sz="2400" b="1" i="0" u="none" strike="noStrike" kern="1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9" name="矩形 8"/>
          <p:cNvSpPr/>
          <p:nvPr/>
        </p:nvSpPr>
        <p:spPr>
          <a:xfrm>
            <a:off x="457413" y="3646971"/>
            <a:ext cx="7633716" cy="2062103"/>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zh-CN" sz="2800" b="1" kern="100" dirty="0">
                <a:solidFill>
                  <a:srgbClr val="C00000"/>
                </a:solidFill>
                <a:latin typeface="华文楷体" panose="02010600040101010101" pitchFamily="2" charset="-122"/>
                <a:ea typeface="华文楷体" panose="02010600040101010101" pitchFamily="2" charset="-122"/>
              </a:rPr>
              <a:t>奖励得分</a:t>
            </a:r>
          </a:p>
          <a:p>
            <a:pPr marL="457200" indent="-457200" algn="just">
              <a:spcAft>
                <a:spcPts val="0"/>
              </a:spcAft>
              <a:buFont typeface="+mj-lt"/>
              <a:buAutoNum type="arabicPeriod"/>
            </a:pPr>
            <a:endParaRPr lang="en-US" altLang="zh-CN" sz="2000" b="1" kern="100" dirty="0" smtClean="0">
              <a:solidFill>
                <a:schemeClr val="tx1">
                  <a:lumMod val="95000"/>
                  <a:lumOff val="5000"/>
                </a:schemeClr>
              </a:solidFill>
              <a:latin typeface="华文楷体" panose="02010600040101010101" pitchFamily="2" charset="-122"/>
              <a:ea typeface="华文楷体" panose="02010600040101010101" pitchFamily="2" charset="-122"/>
            </a:endParaRPr>
          </a:p>
          <a:p>
            <a:pPr algn="just">
              <a:spcAft>
                <a:spcPts val="0"/>
              </a:spcAft>
            </a:pP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最多</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加总成绩</a:t>
            </a:r>
            <a:r>
              <a:rPr lang="en-US" altLang="zh-CN" sz="3200" b="1" u="sng" kern="100" dirty="0" smtClean="0">
                <a:solidFill>
                  <a:srgbClr val="0000FF"/>
                </a:solidFill>
                <a:latin typeface="华文楷体" panose="02010600040101010101" pitchFamily="2" charset="-122"/>
                <a:ea typeface="华文楷体" panose="02010600040101010101" pitchFamily="2" charset="-122"/>
              </a:rPr>
              <a:t>5</a:t>
            </a:r>
            <a:r>
              <a:rPr lang="zh-CN" altLang="zh-CN" sz="3200" b="1" u="sng" kern="100" dirty="0" smtClean="0">
                <a:solidFill>
                  <a:srgbClr val="0000FF"/>
                </a:solidFill>
                <a:latin typeface="华文楷体" panose="02010600040101010101" pitchFamily="2" charset="-122"/>
                <a:ea typeface="华文楷体" panose="02010600040101010101" pitchFamily="2" charset="-122"/>
              </a:rPr>
              <a:t>分</a:t>
            </a: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，如</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课程</a:t>
            </a:r>
            <a:r>
              <a:rPr lang="zh-CN" altLang="zh-CN" sz="2400" kern="100" dirty="0">
                <a:solidFill>
                  <a:schemeClr val="tx1">
                    <a:lumMod val="95000"/>
                    <a:lumOff val="5000"/>
                  </a:schemeClr>
                </a:solidFill>
                <a:latin typeface="华文楷体" panose="02010600040101010101" pitchFamily="2" charset="-122"/>
                <a:ea typeface="华文楷体" panose="02010600040101010101" pitchFamily="2" charset="-122"/>
              </a:rPr>
              <a:t>作业被评为优秀</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作业</a:t>
            </a: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，课堂活动积极参与等。原则上不累计加分，需要加分者需要提出书面申请说明理由</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a:t>
            </a:r>
            <a:endParaRPr lang="zh-CN" altLang="zh-CN" sz="2400" kern="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47537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2209800" y="228600"/>
            <a:ext cx="1676400" cy="6248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defRPr/>
            </a:pPr>
            <a:endParaRPr lang="zh-CN" altLang="en-US" sz="2000" smtClean="0">
              <a:solidFill>
                <a:schemeClr val="tx1">
                  <a:lumMod val="95000"/>
                  <a:lumOff val="5000"/>
                </a:schemeClr>
              </a:solidFill>
            </a:endParaRPr>
          </a:p>
        </p:txBody>
      </p:sp>
      <p:sp>
        <p:nvSpPr>
          <p:cNvPr id="112643" name="Line 3"/>
          <p:cNvSpPr>
            <a:spLocks noChangeShapeType="1"/>
          </p:cNvSpPr>
          <p:nvPr/>
        </p:nvSpPr>
        <p:spPr bwMode="auto">
          <a:xfrm flipH="1">
            <a:off x="1828800" y="8382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4" name="Line 4"/>
          <p:cNvSpPr>
            <a:spLocks noChangeShapeType="1"/>
          </p:cNvSpPr>
          <p:nvPr/>
        </p:nvSpPr>
        <p:spPr bwMode="auto">
          <a:xfrm flipH="1">
            <a:off x="1828800" y="11430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5" name="Line 5"/>
          <p:cNvSpPr>
            <a:spLocks noChangeShapeType="1"/>
          </p:cNvSpPr>
          <p:nvPr/>
        </p:nvSpPr>
        <p:spPr bwMode="auto">
          <a:xfrm flipH="1">
            <a:off x="1828800" y="14478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6" name="Line 6"/>
          <p:cNvSpPr>
            <a:spLocks noChangeShapeType="1"/>
          </p:cNvSpPr>
          <p:nvPr/>
        </p:nvSpPr>
        <p:spPr bwMode="auto">
          <a:xfrm flipH="1">
            <a:off x="1828800" y="17526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7" name="Line 7"/>
          <p:cNvSpPr>
            <a:spLocks noChangeShapeType="1"/>
          </p:cNvSpPr>
          <p:nvPr/>
        </p:nvSpPr>
        <p:spPr bwMode="auto">
          <a:xfrm flipH="1">
            <a:off x="1828800" y="20574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8" name="Line 8"/>
          <p:cNvSpPr>
            <a:spLocks noChangeShapeType="1"/>
          </p:cNvSpPr>
          <p:nvPr/>
        </p:nvSpPr>
        <p:spPr bwMode="auto">
          <a:xfrm flipH="1">
            <a:off x="1828800" y="23622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49" name="Line 9"/>
          <p:cNvSpPr>
            <a:spLocks noChangeShapeType="1"/>
          </p:cNvSpPr>
          <p:nvPr/>
        </p:nvSpPr>
        <p:spPr bwMode="auto">
          <a:xfrm flipH="1">
            <a:off x="1828800" y="26670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0" name="Line 10"/>
          <p:cNvSpPr>
            <a:spLocks noChangeShapeType="1"/>
          </p:cNvSpPr>
          <p:nvPr/>
        </p:nvSpPr>
        <p:spPr bwMode="auto">
          <a:xfrm flipH="1">
            <a:off x="1828800" y="29718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1" name="Line 11"/>
          <p:cNvSpPr>
            <a:spLocks noChangeShapeType="1"/>
          </p:cNvSpPr>
          <p:nvPr/>
        </p:nvSpPr>
        <p:spPr bwMode="auto">
          <a:xfrm flipH="1">
            <a:off x="1828800" y="32766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2" name="Line 12"/>
          <p:cNvSpPr>
            <a:spLocks noChangeShapeType="1"/>
          </p:cNvSpPr>
          <p:nvPr/>
        </p:nvSpPr>
        <p:spPr bwMode="auto">
          <a:xfrm flipH="1">
            <a:off x="1828800" y="35814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3" name="Line 13"/>
          <p:cNvSpPr>
            <a:spLocks noChangeShapeType="1"/>
          </p:cNvSpPr>
          <p:nvPr/>
        </p:nvSpPr>
        <p:spPr bwMode="auto">
          <a:xfrm flipH="1">
            <a:off x="1828800" y="38862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4" name="Line 14"/>
          <p:cNvSpPr>
            <a:spLocks noChangeShapeType="1"/>
          </p:cNvSpPr>
          <p:nvPr/>
        </p:nvSpPr>
        <p:spPr bwMode="auto">
          <a:xfrm flipH="1">
            <a:off x="1828800" y="41910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5" name="Line 15"/>
          <p:cNvSpPr>
            <a:spLocks noChangeShapeType="1"/>
          </p:cNvSpPr>
          <p:nvPr/>
        </p:nvSpPr>
        <p:spPr bwMode="auto">
          <a:xfrm flipH="1">
            <a:off x="1828800" y="44958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6" name="Line 16"/>
          <p:cNvSpPr>
            <a:spLocks noChangeShapeType="1"/>
          </p:cNvSpPr>
          <p:nvPr/>
        </p:nvSpPr>
        <p:spPr bwMode="auto">
          <a:xfrm flipH="1">
            <a:off x="1828800" y="48006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7" name="Line 17"/>
          <p:cNvSpPr>
            <a:spLocks noChangeShapeType="1"/>
          </p:cNvSpPr>
          <p:nvPr/>
        </p:nvSpPr>
        <p:spPr bwMode="auto">
          <a:xfrm flipH="1">
            <a:off x="1828800" y="51054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8" name="Line 18"/>
          <p:cNvSpPr>
            <a:spLocks noChangeShapeType="1"/>
          </p:cNvSpPr>
          <p:nvPr/>
        </p:nvSpPr>
        <p:spPr bwMode="auto">
          <a:xfrm flipH="1">
            <a:off x="1828800" y="54102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59" name="Line 19"/>
          <p:cNvSpPr>
            <a:spLocks noChangeShapeType="1"/>
          </p:cNvSpPr>
          <p:nvPr/>
        </p:nvSpPr>
        <p:spPr bwMode="auto">
          <a:xfrm flipH="1">
            <a:off x="1828800" y="57150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0" name="Line 20"/>
          <p:cNvSpPr>
            <a:spLocks noChangeShapeType="1"/>
          </p:cNvSpPr>
          <p:nvPr/>
        </p:nvSpPr>
        <p:spPr bwMode="auto">
          <a:xfrm flipH="1">
            <a:off x="1828800" y="60198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1" name="Line 21"/>
          <p:cNvSpPr>
            <a:spLocks noChangeShapeType="1"/>
          </p:cNvSpPr>
          <p:nvPr/>
        </p:nvSpPr>
        <p:spPr bwMode="auto">
          <a:xfrm flipH="1">
            <a:off x="1828800" y="5334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2" name="Line 22"/>
          <p:cNvSpPr>
            <a:spLocks noChangeShapeType="1"/>
          </p:cNvSpPr>
          <p:nvPr/>
        </p:nvSpPr>
        <p:spPr bwMode="auto">
          <a:xfrm flipH="1">
            <a:off x="1828800" y="6324600"/>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3" name="Text Box 23"/>
          <p:cNvSpPr txBox="1">
            <a:spLocks noChangeArrowheads="1"/>
          </p:cNvSpPr>
          <p:nvPr/>
        </p:nvSpPr>
        <p:spPr bwMode="auto">
          <a:xfrm>
            <a:off x="2209800" y="352425"/>
            <a:ext cx="4572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10000"/>
              </a:lnSpc>
              <a:spcBef>
                <a:spcPct val="50000"/>
              </a:spcBef>
              <a:buFontTx/>
              <a:buNone/>
              <a:defRPr/>
            </a:pPr>
            <a:r>
              <a:rPr kumimoji="1" lang="en-US" altLang="zh-CN" sz="1800" b="1" smtClean="0">
                <a:solidFill>
                  <a:schemeClr val="tx1">
                    <a:lumMod val="95000"/>
                    <a:lumOff val="5000"/>
                  </a:schemeClr>
                </a:solidFill>
              </a:rPr>
              <a:t>0102030405060708091011121314151617181920</a:t>
            </a:r>
          </a:p>
        </p:txBody>
      </p:sp>
      <p:sp>
        <p:nvSpPr>
          <p:cNvPr id="112664" name="Line 24"/>
          <p:cNvSpPr>
            <a:spLocks noChangeShapeType="1"/>
          </p:cNvSpPr>
          <p:nvPr/>
        </p:nvSpPr>
        <p:spPr bwMode="auto">
          <a:xfrm flipH="1">
            <a:off x="3886200" y="7905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5" name="Line 25"/>
          <p:cNvSpPr>
            <a:spLocks noChangeShapeType="1"/>
          </p:cNvSpPr>
          <p:nvPr/>
        </p:nvSpPr>
        <p:spPr bwMode="auto">
          <a:xfrm flipH="1">
            <a:off x="3886200" y="10953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6" name="Line 26"/>
          <p:cNvSpPr>
            <a:spLocks noChangeShapeType="1"/>
          </p:cNvSpPr>
          <p:nvPr/>
        </p:nvSpPr>
        <p:spPr bwMode="auto">
          <a:xfrm flipH="1">
            <a:off x="3886200" y="14001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7" name="Line 27"/>
          <p:cNvSpPr>
            <a:spLocks noChangeShapeType="1"/>
          </p:cNvSpPr>
          <p:nvPr/>
        </p:nvSpPr>
        <p:spPr bwMode="auto">
          <a:xfrm flipH="1">
            <a:off x="3886200" y="17049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8" name="Line 28"/>
          <p:cNvSpPr>
            <a:spLocks noChangeShapeType="1"/>
          </p:cNvSpPr>
          <p:nvPr/>
        </p:nvSpPr>
        <p:spPr bwMode="auto">
          <a:xfrm flipH="1">
            <a:off x="3886200" y="20097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69" name="Line 29"/>
          <p:cNvSpPr>
            <a:spLocks noChangeShapeType="1"/>
          </p:cNvSpPr>
          <p:nvPr/>
        </p:nvSpPr>
        <p:spPr bwMode="auto">
          <a:xfrm flipH="1">
            <a:off x="3886200" y="23145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0" name="Line 30"/>
          <p:cNvSpPr>
            <a:spLocks noChangeShapeType="1"/>
          </p:cNvSpPr>
          <p:nvPr/>
        </p:nvSpPr>
        <p:spPr bwMode="auto">
          <a:xfrm flipH="1">
            <a:off x="3886200" y="26193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1" name="Line 31"/>
          <p:cNvSpPr>
            <a:spLocks noChangeShapeType="1"/>
          </p:cNvSpPr>
          <p:nvPr/>
        </p:nvSpPr>
        <p:spPr bwMode="auto">
          <a:xfrm flipH="1">
            <a:off x="3886200" y="29241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2" name="Line 32"/>
          <p:cNvSpPr>
            <a:spLocks noChangeShapeType="1"/>
          </p:cNvSpPr>
          <p:nvPr/>
        </p:nvSpPr>
        <p:spPr bwMode="auto">
          <a:xfrm flipH="1">
            <a:off x="3886200" y="32289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3" name="Line 33"/>
          <p:cNvSpPr>
            <a:spLocks noChangeShapeType="1"/>
          </p:cNvSpPr>
          <p:nvPr/>
        </p:nvSpPr>
        <p:spPr bwMode="auto">
          <a:xfrm flipH="1">
            <a:off x="3886200" y="35337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4" name="Line 34"/>
          <p:cNvSpPr>
            <a:spLocks noChangeShapeType="1"/>
          </p:cNvSpPr>
          <p:nvPr/>
        </p:nvSpPr>
        <p:spPr bwMode="auto">
          <a:xfrm flipH="1">
            <a:off x="3886200" y="38385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5" name="Line 35"/>
          <p:cNvSpPr>
            <a:spLocks noChangeShapeType="1"/>
          </p:cNvSpPr>
          <p:nvPr/>
        </p:nvSpPr>
        <p:spPr bwMode="auto">
          <a:xfrm flipH="1">
            <a:off x="3886200" y="41433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6" name="Line 36"/>
          <p:cNvSpPr>
            <a:spLocks noChangeShapeType="1"/>
          </p:cNvSpPr>
          <p:nvPr/>
        </p:nvSpPr>
        <p:spPr bwMode="auto">
          <a:xfrm flipH="1">
            <a:off x="3886200" y="44481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7" name="Line 37"/>
          <p:cNvSpPr>
            <a:spLocks noChangeShapeType="1"/>
          </p:cNvSpPr>
          <p:nvPr/>
        </p:nvSpPr>
        <p:spPr bwMode="auto">
          <a:xfrm flipH="1">
            <a:off x="3886200" y="47529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8" name="Line 38"/>
          <p:cNvSpPr>
            <a:spLocks noChangeShapeType="1"/>
          </p:cNvSpPr>
          <p:nvPr/>
        </p:nvSpPr>
        <p:spPr bwMode="auto">
          <a:xfrm flipH="1">
            <a:off x="3886200" y="50577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79" name="Line 39"/>
          <p:cNvSpPr>
            <a:spLocks noChangeShapeType="1"/>
          </p:cNvSpPr>
          <p:nvPr/>
        </p:nvSpPr>
        <p:spPr bwMode="auto">
          <a:xfrm flipH="1">
            <a:off x="3886200" y="53625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80" name="Line 40"/>
          <p:cNvSpPr>
            <a:spLocks noChangeShapeType="1"/>
          </p:cNvSpPr>
          <p:nvPr/>
        </p:nvSpPr>
        <p:spPr bwMode="auto">
          <a:xfrm flipH="1">
            <a:off x="3886200" y="56673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81" name="Line 41"/>
          <p:cNvSpPr>
            <a:spLocks noChangeShapeType="1"/>
          </p:cNvSpPr>
          <p:nvPr/>
        </p:nvSpPr>
        <p:spPr bwMode="auto">
          <a:xfrm flipH="1">
            <a:off x="3886200" y="59721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82" name="Line 42"/>
          <p:cNvSpPr>
            <a:spLocks noChangeShapeType="1"/>
          </p:cNvSpPr>
          <p:nvPr/>
        </p:nvSpPr>
        <p:spPr bwMode="auto">
          <a:xfrm flipH="1">
            <a:off x="3886200" y="4857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83" name="Line 43"/>
          <p:cNvSpPr>
            <a:spLocks noChangeShapeType="1"/>
          </p:cNvSpPr>
          <p:nvPr/>
        </p:nvSpPr>
        <p:spPr bwMode="auto">
          <a:xfrm flipH="1">
            <a:off x="3886200" y="6276975"/>
            <a:ext cx="381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tx1">
                  <a:lumMod val="95000"/>
                  <a:lumOff val="5000"/>
                </a:schemeClr>
              </a:solidFill>
            </a:endParaRPr>
          </a:p>
        </p:txBody>
      </p:sp>
      <p:sp>
        <p:nvSpPr>
          <p:cNvPr id="112684" name="Text Box 44"/>
          <p:cNvSpPr txBox="1">
            <a:spLocks noChangeArrowheads="1"/>
          </p:cNvSpPr>
          <p:nvPr/>
        </p:nvSpPr>
        <p:spPr bwMode="auto">
          <a:xfrm>
            <a:off x="3505200" y="304800"/>
            <a:ext cx="4572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10000"/>
              </a:lnSpc>
              <a:spcBef>
                <a:spcPct val="50000"/>
              </a:spcBef>
              <a:buFontTx/>
              <a:buNone/>
              <a:defRPr/>
            </a:pPr>
            <a:r>
              <a:rPr kumimoji="1" lang="en-US" altLang="zh-CN" sz="1800" b="1" smtClean="0">
                <a:solidFill>
                  <a:schemeClr val="tx1">
                    <a:lumMod val="95000"/>
                    <a:lumOff val="5000"/>
                  </a:schemeClr>
                </a:solidFill>
              </a:rPr>
              <a:t>4039383736353433323130292827262524232221</a:t>
            </a:r>
          </a:p>
        </p:txBody>
      </p:sp>
      <p:sp>
        <p:nvSpPr>
          <p:cNvPr id="112685" name="Text Box 45"/>
          <p:cNvSpPr txBox="1">
            <a:spLocks noChangeArrowheads="1"/>
          </p:cNvSpPr>
          <p:nvPr/>
        </p:nvSpPr>
        <p:spPr bwMode="auto">
          <a:xfrm>
            <a:off x="1066800" y="3190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GND</a:t>
            </a:r>
          </a:p>
        </p:txBody>
      </p:sp>
      <p:sp>
        <p:nvSpPr>
          <p:cNvPr id="112686" name="Text Box 46"/>
          <p:cNvSpPr txBox="1">
            <a:spLocks noChangeArrowheads="1"/>
          </p:cNvSpPr>
          <p:nvPr/>
        </p:nvSpPr>
        <p:spPr bwMode="auto">
          <a:xfrm>
            <a:off x="611188" y="623888"/>
            <a:ext cx="1370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AD14/A14</a:t>
            </a:r>
          </a:p>
        </p:txBody>
      </p:sp>
      <p:sp>
        <p:nvSpPr>
          <p:cNvPr id="112687" name="Text Box 47"/>
          <p:cNvSpPr txBox="1">
            <a:spLocks noChangeArrowheads="1"/>
          </p:cNvSpPr>
          <p:nvPr/>
        </p:nvSpPr>
        <p:spPr bwMode="auto">
          <a:xfrm>
            <a:off x="611188" y="928688"/>
            <a:ext cx="1522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AD13/A13</a:t>
            </a:r>
          </a:p>
        </p:txBody>
      </p:sp>
      <p:sp>
        <p:nvSpPr>
          <p:cNvPr id="112688" name="Text Box 48"/>
          <p:cNvSpPr txBox="1">
            <a:spLocks noChangeArrowheads="1"/>
          </p:cNvSpPr>
          <p:nvPr/>
        </p:nvSpPr>
        <p:spPr bwMode="auto">
          <a:xfrm>
            <a:off x="611188" y="1268413"/>
            <a:ext cx="1512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AD12/A12</a:t>
            </a:r>
          </a:p>
        </p:txBody>
      </p:sp>
      <p:sp>
        <p:nvSpPr>
          <p:cNvPr id="112689" name="Text Box 49"/>
          <p:cNvSpPr txBox="1">
            <a:spLocks noChangeArrowheads="1"/>
          </p:cNvSpPr>
          <p:nvPr/>
        </p:nvSpPr>
        <p:spPr bwMode="auto">
          <a:xfrm>
            <a:off x="611188" y="1538288"/>
            <a:ext cx="1446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AD11/A11</a:t>
            </a:r>
          </a:p>
        </p:txBody>
      </p:sp>
      <p:sp>
        <p:nvSpPr>
          <p:cNvPr id="112690" name="Text Box 50"/>
          <p:cNvSpPr txBox="1">
            <a:spLocks noChangeArrowheads="1"/>
          </p:cNvSpPr>
          <p:nvPr/>
        </p:nvSpPr>
        <p:spPr bwMode="auto">
          <a:xfrm>
            <a:off x="611188" y="1828800"/>
            <a:ext cx="1446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AD10/A10</a:t>
            </a:r>
          </a:p>
        </p:txBody>
      </p:sp>
      <p:sp>
        <p:nvSpPr>
          <p:cNvPr id="112691" name="Text Box 51"/>
          <p:cNvSpPr txBox="1">
            <a:spLocks noChangeArrowheads="1"/>
          </p:cNvSpPr>
          <p:nvPr/>
        </p:nvSpPr>
        <p:spPr bwMode="auto">
          <a:xfrm>
            <a:off x="838200" y="21478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AD9/A9</a:t>
            </a:r>
          </a:p>
        </p:txBody>
      </p:sp>
      <p:sp>
        <p:nvSpPr>
          <p:cNvPr id="112692" name="Text Box 52"/>
          <p:cNvSpPr txBox="1">
            <a:spLocks noChangeArrowheads="1"/>
          </p:cNvSpPr>
          <p:nvPr/>
        </p:nvSpPr>
        <p:spPr bwMode="auto">
          <a:xfrm>
            <a:off x="838200" y="24526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AD8/A8</a:t>
            </a:r>
          </a:p>
        </p:txBody>
      </p:sp>
      <p:sp>
        <p:nvSpPr>
          <p:cNvPr id="112693" name="Text Box 53"/>
          <p:cNvSpPr txBox="1">
            <a:spLocks noChangeArrowheads="1"/>
          </p:cNvSpPr>
          <p:nvPr/>
        </p:nvSpPr>
        <p:spPr bwMode="auto">
          <a:xfrm>
            <a:off x="1066800" y="2757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AD7</a:t>
            </a:r>
          </a:p>
        </p:txBody>
      </p:sp>
      <p:sp>
        <p:nvSpPr>
          <p:cNvPr id="112694" name="Text Box 54"/>
          <p:cNvSpPr txBox="1">
            <a:spLocks noChangeArrowheads="1"/>
          </p:cNvSpPr>
          <p:nvPr/>
        </p:nvSpPr>
        <p:spPr bwMode="auto">
          <a:xfrm>
            <a:off x="1066800" y="30622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AD6</a:t>
            </a:r>
          </a:p>
        </p:txBody>
      </p:sp>
      <p:sp>
        <p:nvSpPr>
          <p:cNvPr id="112695" name="Text Box 55"/>
          <p:cNvSpPr txBox="1">
            <a:spLocks noChangeArrowheads="1"/>
          </p:cNvSpPr>
          <p:nvPr/>
        </p:nvSpPr>
        <p:spPr bwMode="auto">
          <a:xfrm>
            <a:off x="1066800" y="3352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AD5</a:t>
            </a:r>
          </a:p>
        </p:txBody>
      </p:sp>
      <p:sp>
        <p:nvSpPr>
          <p:cNvPr id="112696" name="Text Box 56"/>
          <p:cNvSpPr txBox="1">
            <a:spLocks noChangeArrowheads="1"/>
          </p:cNvSpPr>
          <p:nvPr/>
        </p:nvSpPr>
        <p:spPr bwMode="auto">
          <a:xfrm>
            <a:off x="1066800" y="36718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AD4</a:t>
            </a:r>
          </a:p>
        </p:txBody>
      </p:sp>
      <p:sp>
        <p:nvSpPr>
          <p:cNvPr id="112697" name="Text Box 57"/>
          <p:cNvSpPr txBox="1">
            <a:spLocks noChangeArrowheads="1"/>
          </p:cNvSpPr>
          <p:nvPr/>
        </p:nvSpPr>
        <p:spPr bwMode="auto">
          <a:xfrm>
            <a:off x="1066800" y="39766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AD3</a:t>
            </a:r>
          </a:p>
        </p:txBody>
      </p:sp>
      <p:sp>
        <p:nvSpPr>
          <p:cNvPr id="112698" name="Text Box 58"/>
          <p:cNvSpPr txBox="1">
            <a:spLocks noChangeArrowheads="1"/>
          </p:cNvSpPr>
          <p:nvPr/>
        </p:nvSpPr>
        <p:spPr bwMode="auto">
          <a:xfrm>
            <a:off x="1066800" y="4281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AD2</a:t>
            </a:r>
          </a:p>
        </p:txBody>
      </p:sp>
      <p:sp>
        <p:nvSpPr>
          <p:cNvPr id="112699" name="Text Box 59"/>
          <p:cNvSpPr txBox="1">
            <a:spLocks noChangeArrowheads="1"/>
          </p:cNvSpPr>
          <p:nvPr/>
        </p:nvSpPr>
        <p:spPr bwMode="auto">
          <a:xfrm>
            <a:off x="1066800" y="45862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a:t>
            </a:r>
          </a:p>
        </p:txBody>
      </p:sp>
      <p:sp>
        <p:nvSpPr>
          <p:cNvPr id="112700" name="Text Box 60"/>
          <p:cNvSpPr txBox="1">
            <a:spLocks noChangeArrowheads="1"/>
          </p:cNvSpPr>
          <p:nvPr/>
        </p:nvSpPr>
        <p:spPr bwMode="auto">
          <a:xfrm>
            <a:off x="1066800" y="48910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AD0</a:t>
            </a:r>
          </a:p>
        </p:txBody>
      </p:sp>
      <p:sp>
        <p:nvSpPr>
          <p:cNvPr id="112701" name="Text Box 61"/>
          <p:cNvSpPr txBox="1">
            <a:spLocks noChangeArrowheads="1"/>
          </p:cNvSpPr>
          <p:nvPr/>
        </p:nvSpPr>
        <p:spPr bwMode="auto">
          <a:xfrm>
            <a:off x="1066800" y="51958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NMI</a:t>
            </a:r>
          </a:p>
        </p:txBody>
      </p:sp>
      <p:sp>
        <p:nvSpPr>
          <p:cNvPr id="112702" name="Text Box 62"/>
          <p:cNvSpPr txBox="1">
            <a:spLocks noChangeArrowheads="1"/>
          </p:cNvSpPr>
          <p:nvPr/>
        </p:nvSpPr>
        <p:spPr bwMode="auto">
          <a:xfrm>
            <a:off x="1066800" y="55006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INTR</a:t>
            </a:r>
          </a:p>
        </p:txBody>
      </p:sp>
      <p:sp>
        <p:nvSpPr>
          <p:cNvPr id="112703" name="Text Box 63"/>
          <p:cNvSpPr txBox="1">
            <a:spLocks noChangeArrowheads="1"/>
          </p:cNvSpPr>
          <p:nvPr/>
        </p:nvSpPr>
        <p:spPr bwMode="auto">
          <a:xfrm>
            <a:off x="1066800" y="5805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CLK</a:t>
            </a:r>
          </a:p>
        </p:txBody>
      </p:sp>
      <p:sp>
        <p:nvSpPr>
          <p:cNvPr id="112704" name="Text Box 64"/>
          <p:cNvSpPr txBox="1">
            <a:spLocks noChangeArrowheads="1"/>
          </p:cNvSpPr>
          <p:nvPr/>
        </p:nvSpPr>
        <p:spPr bwMode="auto">
          <a:xfrm>
            <a:off x="1066800" y="61102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GND</a:t>
            </a:r>
          </a:p>
        </p:txBody>
      </p:sp>
      <p:sp>
        <p:nvSpPr>
          <p:cNvPr id="112705" name="Text Box 65"/>
          <p:cNvSpPr txBox="1">
            <a:spLocks noChangeArrowheads="1"/>
          </p:cNvSpPr>
          <p:nvPr/>
        </p:nvSpPr>
        <p:spPr bwMode="auto">
          <a:xfrm>
            <a:off x="4267200" y="304800"/>
            <a:ext cx="1673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VCC</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5V</a:t>
            </a:r>
            <a:r>
              <a:rPr kumimoji="1" lang="zh-CN" altLang="en-US" sz="1800" b="1" smtClean="0">
                <a:solidFill>
                  <a:schemeClr val="tx1">
                    <a:lumMod val="95000"/>
                    <a:lumOff val="5000"/>
                  </a:schemeClr>
                </a:solidFill>
              </a:rPr>
              <a:t>）</a:t>
            </a:r>
          </a:p>
        </p:txBody>
      </p:sp>
      <p:sp>
        <p:nvSpPr>
          <p:cNvPr id="112706" name="Text Box 66"/>
          <p:cNvSpPr txBox="1">
            <a:spLocks noChangeArrowheads="1"/>
          </p:cNvSpPr>
          <p:nvPr/>
        </p:nvSpPr>
        <p:spPr bwMode="auto">
          <a:xfrm>
            <a:off x="4267200" y="609600"/>
            <a:ext cx="1528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AD15/A15</a:t>
            </a:r>
          </a:p>
        </p:txBody>
      </p:sp>
      <p:sp>
        <p:nvSpPr>
          <p:cNvPr id="112707" name="Text Box 67"/>
          <p:cNvSpPr txBox="1">
            <a:spLocks noChangeArrowheads="1"/>
          </p:cNvSpPr>
          <p:nvPr/>
        </p:nvSpPr>
        <p:spPr bwMode="auto">
          <a:xfrm>
            <a:off x="4267200" y="914400"/>
            <a:ext cx="1241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A16/S3</a:t>
            </a:r>
          </a:p>
        </p:txBody>
      </p:sp>
      <p:sp>
        <p:nvSpPr>
          <p:cNvPr id="112708" name="Text Box 68"/>
          <p:cNvSpPr txBox="1">
            <a:spLocks noChangeArrowheads="1"/>
          </p:cNvSpPr>
          <p:nvPr/>
        </p:nvSpPr>
        <p:spPr bwMode="auto">
          <a:xfrm>
            <a:off x="4267200" y="1219200"/>
            <a:ext cx="1384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A17/S4</a:t>
            </a:r>
          </a:p>
        </p:txBody>
      </p:sp>
      <p:sp>
        <p:nvSpPr>
          <p:cNvPr id="112709" name="Text Box 69"/>
          <p:cNvSpPr txBox="1">
            <a:spLocks noChangeArrowheads="1"/>
          </p:cNvSpPr>
          <p:nvPr/>
        </p:nvSpPr>
        <p:spPr bwMode="auto">
          <a:xfrm>
            <a:off x="4267200" y="1524000"/>
            <a:ext cx="1384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A18/S5</a:t>
            </a:r>
          </a:p>
        </p:txBody>
      </p:sp>
      <p:sp>
        <p:nvSpPr>
          <p:cNvPr id="112710" name="Text Box 70"/>
          <p:cNvSpPr txBox="1">
            <a:spLocks noChangeArrowheads="1"/>
          </p:cNvSpPr>
          <p:nvPr/>
        </p:nvSpPr>
        <p:spPr bwMode="auto">
          <a:xfrm>
            <a:off x="4267200" y="1828800"/>
            <a:ext cx="131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A19/S6</a:t>
            </a:r>
          </a:p>
        </p:txBody>
      </p:sp>
      <p:sp>
        <p:nvSpPr>
          <p:cNvPr id="112711" name="Text Box 71"/>
          <p:cNvSpPr txBox="1">
            <a:spLocks noChangeArrowheads="1"/>
          </p:cNvSpPr>
          <p:nvPr/>
        </p:nvSpPr>
        <p:spPr bwMode="auto">
          <a:xfrm>
            <a:off x="4267200" y="2133600"/>
            <a:ext cx="3400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/BHE/S7     /SS0 </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HIGH</a:t>
            </a:r>
            <a:r>
              <a:rPr kumimoji="1" lang="zh-CN" altLang="en-US" sz="1800" b="1" smtClean="0">
                <a:solidFill>
                  <a:schemeClr val="tx1">
                    <a:lumMod val="95000"/>
                    <a:lumOff val="5000"/>
                  </a:schemeClr>
                </a:solidFill>
              </a:rPr>
              <a:t>）</a:t>
            </a:r>
          </a:p>
        </p:txBody>
      </p:sp>
      <p:sp>
        <p:nvSpPr>
          <p:cNvPr id="112712" name="Text Box 72"/>
          <p:cNvSpPr txBox="1">
            <a:spLocks noChangeArrowheads="1"/>
          </p:cNvSpPr>
          <p:nvPr/>
        </p:nvSpPr>
        <p:spPr bwMode="auto">
          <a:xfrm>
            <a:off x="4284663" y="242093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MN//MX</a:t>
            </a:r>
          </a:p>
        </p:txBody>
      </p:sp>
      <p:sp>
        <p:nvSpPr>
          <p:cNvPr id="112713" name="Text Box 73"/>
          <p:cNvSpPr txBox="1">
            <a:spLocks noChangeArrowheads="1"/>
          </p:cNvSpPr>
          <p:nvPr/>
        </p:nvSpPr>
        <p:spPr bwMode="auto">
          <a:xfrm>
            <a:off x="4267200" y="27432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/RD</a:t>
            </a:r>
          </a:p>
        </p:txBody>
      </p:sp>
      <p:sp>
        <p:nvSpPr>
          <p:cNvPr id="112714" name="Text Box 74"/>
          <p:cNvSpPr txBox="1">
            <a:spLocks noChangeArrowheads="1"/>
          </p:cNvSpPr>
          <p:nvPr/>
        </p:nvSpPr>
        <p:spPr bwMode="auto">
          <a:xfrm>
            <a:off x="4267200" y="3048000"/>
            <a:ext cx="2609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HOLD</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/RQ//GT0</a:t>
            </a:r>
            <a:r>
              <a:rPr kumimoji="1" lang="zh-CN" altLang="en-US" sz="1800" b="1" smtClean="0">
                <a:solidFill>
                  <a:schemeClr val="tx1">
                    <a:lumMod val="95000"/>
                    <a:lumOff val="5000"/>
                  </a:schemeClr>
                </a:solidFill>
              </a:rPr>
              <a:t>）</a:t>
            </a:r>
          </a:p>
        </p:txBody>
      </p:sp>
      <p:sp>
        <p:nvSpPr>
          <p:cNvPr id="112715" name="Text Box 75"/>
          <p:cNvSpPr txBox="1">
            <a:spLocks noChangeArrowheads="1"/>
          </p:cNvSpPr>
          <p:nvPr/>
        </p:nvSpPr>
        <p:spPr bwMode="auto">
          <a:xfrm>
            <a:off x="4211638" y="3357563"/>
            <a:ext cx="282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 HLDA</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/RQ//GT1</a:t>
            </a:r>
            <a:r>
              <a:rPr kumimoji="1" lang="zh-CN" altLang="en-US" sz="1800" b="1" smtClean="0">
                <a:solidFill>
                  <a:schemeClr val="tx1">
                    <a:lumMod val="95000"/>
                    <a:lumOff val="5000"/>
                  </a:schemeClr>
                </a:solidFill>
              </a:rPr>
              <a:t>）</a:t>
            </a:r>
          </a:p>
        </p:txBody>
      </p:sp>
      <p:sp>
        <p:nvSpPr>
          <p:cNvPr id="112716" name="Text Box 76"/>
          <p:cNvSpPr txBox="1">
            <a:spLocks noChangeArrowheads="1"/>
          </p:cNvSpPr>
          <p:nvPr/>
        </p:nvSpPr>
        <p:spPr bwMode="auto">
          <a:xfrm>
            <a:off x="4284663" y="36449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/WR</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/LOCK</a:t>
            </a:r>
            <a:r>
              <a:rPr kumimoji="1" lang="zh-CN" altLang="en-US" sz="1800" b="1" smtClean="0">
                <a:solidFill>
                  <a:schemeClr val="tx1">
                    <a:lumMod val="95000"/>
                    <a:lumOff val="5000"/>
                  </a:schemeClr>
                </a:solidFill>
              </a:rPr>
              <a:t>）</a:t>
            </a:r>
          </a:p>
        </p:txBody>
      </p:sp>
      <p:sp>
        <p:nvSpPr>
          <p:cNvPr id="112717" name="Text Box 77"/>
          <p:cNvSpPr txBox="1">
            <a:spLocks noChangeArrowheads="1"/>
          </p:cNvSpPr>
          <p:nvPr/>
        </p:nvSpPr>
        <p:spPr bwMode="auto">
          <a:xfrm>
            <a:off x="4267200" y="3962400"/>
            <a:ext cx="325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M//IO /M/IO </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/S2</a:t>
            </a:r>
            <a:r>
              <a:rPr kumimoji="1" lang="zh-CN" altLang="en-US" sz="1800" b="1" smtClean="0">
                <a:solidFill>
                  <a:schemeClr val="tx1">
                    <a:lumMod val="95000"/>
                    <a:lumOff val="5000"/>
                  </a:schemeClr>
                </a:solidFill>
              </a:rPr>
              <a:t>）</a:t>
            </a:r>
          </a:p>
        </p:txBody>
      </p:sp>
      <p:sp>
        <p:nvSpPr>
          <p:cNvPr id="112718" name="Text Box 78"/>
          <p:cNvSpPr txBox="1">
            <a:spLocks noChangeArrowheads="1"/>
          </p:cNvSpPr>
          <p:nvPr/>
        </p:nvSpPr>
        <p:spPr bwMode="auto">
          <a:xfrm>
            <a:off x="4284663" y="42926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DT//R</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/S1</a:t>
            </a:r>
            <a:r>
              <a:rPr kumimoji="1" lang="zh-CN" altLang="en-US" sz="1800" b="1" smtClean="0">
                <a:solidFill>
                  <a:schemeClr val="tx1">
                    <a:lumMod val="95000"/>
                    <a:lumOff val="5000"/>
                  </a:schemeClr>
                </a:solidFill>
              </a:rPr>
              <a:t>）</a:t>
            </a:r>
          </a:p>
        </p:txBody>
      </p:sp>
      <p:sp>
        <p:nvSpPr>
          <p:cNvPr id="112719" name="Text Box 79"/>
          <p:cNvSpPr txBox="1">
            <a:spLocks noChangeArrowheads="1"/>
          </p:cNvSpPr>
          <p:nvPr/>
        </p:nvSpPr>
        <p:spPr bwMode="auto">
          <a:xfrm>
            <a:off x="4267200" y="45720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/DEN</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/S0</a:t>
            </a:r>
            <a:r>
              <a:rPr kumimoji="1" lang="zh-CN" altLang="en-US" sz="1800" b="1" smtClean="0">
                <a:solidFill>
                  <a:schemeClr val="tx1">
                    <a:lumMod val="95000"/>
                    <a:lumOff val="5000"/>
                  </a:schemeClr>
                </a:solidFill>
              </a:rPr>
              <a:t>）</a:t>
            </a:r>
          </a:p>
        </p:txBody>
      </p:sp>
      <p:sp>
        <p:nvSpPr>
          <p:cNvPr id="112720" name="Text Box 80"/>
          <p:cNvSpPr txBox="1">
            <a:spLocks noChangeArrowheads="1"/>
          </p:cNvSpPr>
          <p:nvPr/>
        </p:nvSpPr>
        <p:spPr bwMode="auto">
          <a:xfrm>
            <a:off x="4267200" y="48768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ALE</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QS0</a:t>
            </a:r>
            <a:r>
              <a:rPr kumimoji="1" lang="zh-CN" altLang="en-US" sz="1800" b="1" smtClean="0">
                <a:solidFill>
                  <a:schemeClr val="tx1">
                    <a:lumMod val="95000"/>
                    <a:lumOff val="5000"/>
                  </a:schemeClr>
                </a:solidFill>
              </a:rPr>
              <a:t>）</a:t>
            </a:r>
          </a:p>
        </p:txBody>
      </p:sp>
      <p:sp>
        <p:nvSpPr>
          <p:cNvPr id="112721" name="Text Box 81"/>
          <p:cNvSpPr txBox="1">
            <a:spLocks noChangeArrowheads="1"/>
          </p:cNvSpPr>
          <p:nvPr/>
        </p:nvSpPr>
        <p:spPr bwMode="auto">
          <a:xfrm>
            <a:off x="4267200" y="51816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/INTA</a:t>
            </a:r>
            <a:r>
              <a:rPr kumimoji="1" lang="zh-CN" altLang="en-US" sz="1800" b="1" smtClean="0">
                <a:solidFill>
                  <a:schemeClr val="tx1">
                    <a:lumMod val="95000"/>
                    <a:lumOff val="5000"/>
                  </a:schemeClr>
                </a:solidFill>
              </a:rPr>
              <a:t>（</a:t>
            </a:r>
            <a:r>
              <a:rPr kumimoji="1" lang="en-US" altLang="zh-CN" sz="1800" b="1" smtClean="0">
                <a:solidFill>
                  <a:schemeClr val="tx1">
                    <a:lumMod val="95000"/>
                    <a:lumOff val="5000"/>
                  </a:schemeClr>
                </a:solidFill>
              </a:rPr>
              <a:t>QS1</a:t>
            </a:r>
            <a:r>
              <a:rPr kumimoji="1" lang="zh-CN" altLang="en-US" sz="1800" b="1" smtClean="0">
                <a:solidFill>
                  <a:schemeClr val="tx1">
                    <a:lumMod val="95000"/>
                    <a:lumOff val="5000"/>
                  </a:schemeClr>
                </a:solidFill>
              </a:rPr>
              <a:t>）</a:t>
            </a:r>
          </a:p>
        </p:txBody>
      </p:sp>
      <p:sp>
        <p:nvSpPr>
          <p:cNvPr id="112722" name="Text Box 82"/>
          <p:cNvSpPr txBox="1">
            <a:spLocks noChangeArrowheads="1"/>
          </p:cNvSpPr>
          <p:nvPr/>
        </p:nvSpPr>
        <p:spPr bwMode="auto">
          <a:xfrm>
            <a:off x="4267200" y="5486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/TEST</a:t>
            </a:r>
          </a:p>
        </p:txBody>
      </p:sp>
      <p:sp>
        <p:nvSpPr>
          <p:cNvPr id="112723" name="Text Box 83"/>
          <p:cNvSpPr txBox="1">
            <a:spLocks noChangeArrowheads="1"/>
          </p:cNvSpPr>
          <p:nvPr/>
        </p:nvSpPr>
        <p:spPr bwMode="auto">
          <a:xfrm>
            <a:off x="4267200" y="57912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READY</a:t>
            </a:r>
          </a:p>
        </p:txBody>
      </p:sp>
      <p:sp>
        <p:nvSpPr>
          <p:cNvPr id="112724" name="Text Box 84"/>
          <p:cNvSpPr txBox="1">
            <a:spLocks noChangeArrowheads="1"/>
          </p:cNvSpPr>
          <p:nvPr/>
        </p:nvSpPr>
        <p:spPr bwMode="auto">
          <a:xfrm>
            <a:off x="4267200" y="6096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RESET</a:t>
            </a:r>
          </a:p>
        </p:txBody>
      </p:sp>
      <p:sp>
        <p:nvSpPr>
          <p:cNvPr id="112725" name="Text Box 85"/>
          <p:cNvSpPr txBox="1">
            <a:spLocks noChangeArrowheads="1"/>
          </p:cNvSpPr>
          <p:nvPr/>
        </p:nvSpPr>
        <p:spPr bwMode="auto">
          <a:xfrm>
            <a:off x="2438400" y="228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defRPr/>
            </a:pPr>
            <a:r>
              <a:rPr kumimoji="1" lang="en-US" altLang="zh-CN" sz="1800" b="1" smtClean="0">
                <a:solidFill>
                  <a:schemeClr val="tx1">
                    <a:lumMod val="95000"/>
                    <a:lumOff val="5000"/>
                  </a:schemeClr>
                </a:solidFill>
              </a:rPr>
              <a:t>8086/8088</a:t>
            </a:r>
          </a:p>
        </p:txBody>
      </p:sp>
      <p:sp>
        <p:nvSpPr>
          <p:cNvPr id="112726" name="Text Box 86"/>
          <p:cNvSpPr txBox="1">
            <a:spLocks noChangeArrowheads="1"/>
          </p:cNvSpPr>
          <p:nvPr/>
        </p:nvSpPr>
        <p:spPr bwMode="auto">
          <a:xfrm>
            <a:off x="5148263" y="6324600"/>
            <a:ext cx="3995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defRPr/>
            </a:pPr>
            <a:r>
              <a:rPr lang="en-US" altLang="zh-CN" sz="2400" dirty="0" smtClean="0">
                <a:solidFill>
                  <a:schemeClr val="tx1">
                    <a:lumMod val="95000"/>
                    <a:lumOff val="5000"/>
                  </a:schemeClr>
                </a:solidFill>
              </a:rPr>
              <a:t>8086/8088</a:t>
            </a:r>
            <a:r>
              <a:rPr lang="zh-CN" altLang="en-US" sz="2400" dirty="0" smtClean="0">
                <a:solidFill>
                  <a:schemeClr val="tx1">
                    <a:lumMod val="95000"/>
                    <a:lumOff val="5000"/>
                  </a:schemeClr>
                </a:solidFill>
              </a:rPr>
              <a:t>的引脚信号图</a:t>
            </a:r>
            <a:r>
              <a:rPr lang="en-US" altLang="zh-CN" sz="2400" b="1" baseline="-25000" dirty="0" smtClean="0">
                <a:solidFill>
                  <a:schemeClr val="tx1">
                    <a:lumMod val="95000"/>
                    <a:lumOff val="5000"/>
                  </a:schemeClr>
                </a:solidFill>
              </a:rPr>
              <a:t>【</a:t>
            </a:r>
            <a:r>
              <a:rPr lang="zh-CN" altLang="en-US" sz="2400" b="1" baseline="-25000" dirty="0" smtClean="0">
                <a:solidFill>
                  <a:schemeClr val="tx1">
                    <a:lumMod val="95000"/>
                    <a:lumOff val="5000"/>
                  </a:schemeClr>
                </a:solidFill>
              </a:rPr>
              <a:t>注</a:t>
            </a:r>
            <a:r>
              <a:rPr lang="en-US" altLang="zh-CN" sz="2400" b="1" baseline="-25000" dirty="0" smtClean="0">
                <a:solidFill>
                  <a:schemeClr val="tx1">
                    <a:lumMod val="95000"/>
                    <a:lumOff val="5000"/>
                  </a:schemeClr>
                </a:solidFill>
              </a:rPr>
              <a:t>】</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170</a:t>
            </a:fld>
            <a:endParaRPr lang="en-US" altLang="zh-CN"/>
          </a:p>
        </p:txBody>
      </p:sp>
    </p:spTree>
    <p:extLst>
      <p:ext uri="{BB962C8B-B14F-4D97-AF65-F5344CB8AC3E}">
        <p14:creationId xmlns:p14="http://schemas.microsoft.com/office/powerpoint/2010/main" val="3059001657"/>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endParaRPr lang="zh-CN" altLang="zh-CN" smtClean="0"/>
          </a:p>
        </p:txBody>
      </p:sp>
      <p:sp>
        <p:nvSpPr>
          <p:cNvPr id="114691" name="Rectangle 3"/>
          <p:cNvSpPr>
            <a:spLocks noGrp="1" noChangeArrowheads="1"/>
          </p:cNvSpPr>
          <p:nvPr>
            <p:ph type="body" idx="1"/>
          </p:nvPr>
        </p:nvSpPr>
        <p:spPr/>
        <p:txBody>
          <a:bodyPr/>
          <a:lstStyle/>
          <a:p>
            <a:pPr eaLnBrk="1" hangingPunct="1"/>
            <a:endParaRPr lang="zh-CN" altLang="zh-CN" smtClean="0"/>
          </a:p>
        </p:txBody>
      </p:sp>
      <p:pic>
        <p:nvPicPr>
          <p:cNvPr id="114692" name="Picture 4" descr="23-15-24-40-79025638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4313"/>
            <a:ext cx="4176712"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2_2"/>
          <p:cNvPicPr>
            <a:picLocks noChangeAspect="1" noChangeArrowheads="1"/>
          </p:cNvPicPr>
          <p:nvPr/>
        </p:nvPicPr>
        <p:blipFill>
          <a:blip r:embed="rId4">
            <a:extLst>
              <a:ext uri="{28A0092B-C50C-407E-A947-70E740481C1C}">
                <a14:useLocalDpi xmlns:a14="http://schemas.microsoft.com/office/drawing/2010/main" val="0"/>
              </a:ext>
            </a:extLst>
          </a:blip>
          <a:srcRect r="49429"/>
          <a:stretch>
            <a:fillRect/>
          </a:stretch>
        </p:blipFill>
        <p:spPr bwMode="auto">
          <a:xfrm>
            <a:off x="4767263" y="692150"/>
            <a:ext cx="4376737"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55369B63-26C4-4EF6-BCFB-CE1634E6CE6E}" type="slidenum">
              <a:rPr lang="en-US" altLang="zh-CN" smtClean="0"/>
              <a:pPr>
                <a:defRPr/>
              </a:pPr>
              <a:t>171</a:t>
            </a:fld>
            <a:endParaRPr lang="en-US" altLang="zh-CN"/>
          </a:p>
        </p:txBody>
      </p:sp>
    </p:spTree>
    <p:extLst>
      <p:ext uri="{BB962C8B-B14F-4D97-AF65-F5344CB8AC3E}">
        <p14:creationId xmlns:p14="http://schemas.microsoft.com/office/powerpoint/2010/main" val="4211697176"/>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ChangeArrowheads="1"/>
          </p:cNvSpPr>
          <p:nvPr/>
        </p:nvSpPr>
        <p:spPr bwMode="auto">
          <a:xfrm>
            <a:off x="611188" y="0"/>
            <a:ext cx="247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Batang" pitchFamily="18" charset="-127"/>
              </a:rPr>
              <a:t>DIP</a:t>
            </a:r>
            <a:r>
              <a:rPr lang="zh-CN" altLang="en-US" sz="2000">
                <a:latin typeface="Batang" pitchFamily="18" charset="-127"/>
              </a:rPr>
              <a:t>双列直插式封装</a:t>
            </a:r>
            <a:r>
              <a:rPr lang="zh-CN" altLang="en-US" sz="2000" b="1">
                <a:latin typeface="Batang" pitchFamily="18" charset="-127"/>
              </a:rPr>
              <a:t> </a:t>
            </a:r>
          </a:p>
        </p:txBody>
      </p:sp>
      <p:pic>
        <p:nvPicPr>
          <p:cNvPr id="396295" name="Picture 7" descr="050513-js-ljf-20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38893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296" name="Rectangle 8"/>
          <p:cNvSpPr>
            <a:spLocks noChangeArrowheads="1"/>
          </p:cNvSpPr>
          <p:nvPr/>
        </p:nvSpPr>
        <p:spPr bwMode="auto">
          <a:xfrm>
            <a:off x="5219700" y="0"/>
            <a:ext cx="297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Batang" pitchFamily="18" charset="-127"/>
              </a:rPr>
              <a:t>QFP</a:t>
            </a:r>
            <a:r>
              <a:rPr lang="zh-CN" altLang="en-US" sz="2000">
                <a:latin typeface="Batang" pitchFamily="18" charset="-127"/>
              </a:rPr>
              <a:t>塑料方型扁平式封装</a:t>
            </a:r>
            <a:r>
              <a:rPr lang="zh-CN" altLang="en-US" sz="2000" b="1">
                <a:latin typeface="Batang" pitchFamily="18" charset="-127"/>
              </a:rPr>
              <a:t> </a:t>
            </a:r>
          </a:p>
        </p:txBody>
      </p:sp>
      <p:pic>
        <p:nvPicPr>
          <p:cNvPr id="396298" name="Picture 10" descr="050513-js-ljf-20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04813"/>
            <a:ext cx="42576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6301" name="Picture 13" descr="2007126953486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644900"/>
            <a:ext cx="43211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302" name="Rectangle 14"/>
          <p:cNvSpPr>
            <a:spLocks noChangeArrowheads="1"/>
          </p:cNvSpPr>
          <p:nvPr/>
        </p:nvSpPr>
        <p:spPr bwMode="auto">
          <a:xfrm>
            <a:off x="5003800" y="6461125"/>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Batang" pitchFamily="18" charset="-127"/>
              </a:rPr>
              <a:t>支持</a:t>
            </a:r>
            <a:r>
              <a:rPr lang="en-US" altLang="zh-CN" sz="2000">
                <a:latin typeface="Batang" pitchFamily="18" charset="-127"/>
              </a:rPr>
              <a:t>LGA</a:t>
            </a:r>
            <a:r>
              <a:rPr lang="zh-CN" altLang="en-US" sz="2000">
                <a:latin typeface="Batang" pitchFamily="18" charset="-127"/>
              </a:rPr>
              <a:t>封装的主板配套</a:t>
            </a:r>
            <a:r>
              <a:rPr lang="en-US" altLang="zh-CN" sz="2000">
                <a:latin typeface="Batang" pitchFamily="18" charset="-127"/>
              </a:rPr>
              <a:t>CPU</a:t>
            </a:r>
            <a:r>
              <a:rPr lang="zh-CN" altLang="en-US" sz="2000">
                <a:latin typeface="Batang" pitchFamily="18" charset="-127"/>
              </a:rPr>
              <a:t>扣架</a:t>
            </a:r>
          </a:p>
        </p:txBody>
      </p:sp>
      <p:pic>
        <p:nvPicPr>
          <p:cNvPr id="396304" name="Picture 16" descr="040624_hd_lga775_3_p4x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667125"/>
            <a:ext cx="42576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305" name="Rectangle 17"/>
          <p:cNvSpPr>
            <a:spLocks noChangeArrowheads="1"/>
          </p:cNvSpPr>
          <p:nvPr/>
        </p:nvSpPr>
        <p:spPr bwMode="auto">
          <a:xfrm>
            <a:off x="250825" y="3357563"/>
            <a:ext cx="310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Batang" pitchFamily="18" charset="-127"/>
              </a:rPr>
              <a:t>Pentium4 3.2GHz LGA775</a:t>
            </a:r>
            <a:r>
              <a:rPr lang="en-US" altLang="zh-CN" sz="2000" b="1">
                <a:latin typeface="Batang" pitchFamily="18" charset="-127"/>
              </a:rPr>
              <a:t> </a:t>
            </a:r>
          </a:p>
        </p:txBody>
      </p:sp>
      <p:sp>
        <p:nvSpPr>
          <p:cNvPr id="396306" name="Rectangle 18"/>
          <p:cNvSpPr>
            <a:spLocks noChangeArrowheads="1"/>
          </p:cNvSpPr>
          <p:nvPr/>
        </p:nvSpPr>
        <p:spPr bwMode="auto">
          <a:xfrm>
            <a:off x="3635375" y="3284538"/>
            <a:ext cx="183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Batang" pitchFamily="18" charset="-127"/>
              </a:rPr>
              <a:t>栅格阵列封装</a:t>
            </a:r>
            <a:r>
              <a:rPr lang="zh-CN" altLang="en-US" sz="2000" b="1">
                <a:latin typeface="Batang" pitchFamily="18" charset="-127"/>
              </a:rPr>
              <a:t> </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810FDE30-C78C-4B0B-9453-1D70F1FEEC3B}" type="slidenum">
              <a:rPr lang="en-US" altLang="zh-CN" smtClean="0"/>
              <a:pPr>
                <a:defRPr/>
              </a:pPr>
              <a:t>172</a:t>
            </a:fld>
            <a:endParaRPr lang="en-US" altLang="zh-CN"/>
          </a:p>
        </p:txBody>
      </p:sp>
    </p:spTree>
    <p:extLst>
      <p:ext uri="{BB962C8B-B14F-4D97-AF65-F5344CB8AC3E}">
        <p14:creationId xmlns:p14="http://schemas.microsoft.com/office/powerpoint/2010/main" val="38401018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96295"/>
                                        </p:tgtEl>
                                        <p:attrNameLst>
                                          <p:attrName>style.visibility</p:attrName>
                                        </p:attrNameLst>
                                      </p:cBhvr>
                                      <p:to>
                                        <p:strVal val="visible"/>
                                      </p:to>
                                    </p:set>
                                    <p:anim calcmode="lin" valueType="num">
                                      <p:cBhvr>
                                        <p:cTn id="7" dur="1000" fill="hold"/>
                                        <p:tgtEl>
                                          <p:spTgt spid="396295"/>
                                        </p:tgtEl>
                                        <p:attrNameLst>
                                          <p:attrName>ppt_w</p:attrName>
                                        </p:attrNameLst>
                                      </p:cBhvr>
                                      <p:tavLst>
                                        <p:tav tm="0">
                                          <p:val>
                                            <p:strVal val="#ppt_w*0.70"/>
                                          </p:val>
                                        </p:tav>
                                        <p:tav tm="100000">
                                          <p:val>
                                            <p:strVal val="#ppt_w"/>
                                          </p:val>
                                        </p:tav>
                                      </p:tavLst>
                                    </p:anim>
                                    <p:anim calcmode="lin" valueType="num">
                                      <p:cBhvr>
                                        <p:cTn id="8" dur="1000" fill="hold"/>
                                        <p:tgtEl>
                                          <p:spTgt spid="396295"/>
                                        </p:tgtEl>
                                        <p:attrNameLst>
                                          <p:attrName>ppt_h</p:attrName>
                                        </p:attrNameLst>
                                      </p:cBhvr>
                                      <p:tavLst>
                                        <p:tav tm="0">
                                          <p:val>
                                            <p:strVal val="#ppt_h"/>
                                          </p:val>
                                        </p:tav>
                                        <p:tav tm="100000">
                                          <p:val>
                                            <p:strVal val="#ppt_h"/>
                                          </p:val>
                                        </p:tav>
                                      </p:tavLst>
                                    </p:anim>
                                    <p:animEffect transition="in" filter="fade">
                                      <p:cBhvr>
                                        <p:cTn id="9" dur="1000"/>
                                        <p:tgtEl>
                                          <p:spTgt spid="39629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9629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396298"/>
                                        </p:tgtEl>
                                        <p:attrNameLst>
                                          <p:attrName>style.visibility</p:attrName>
                                        </p:attrNameLst>
                                      </p:cBhvr>
                                      <p:to>
                                        <p:strVal val="visible"/>
                                      </p:to>
                                    </p:set>
                                    <p:anim calcmode="lin" valueType="num">
                                      <p:cBhvr>
                                        <p:cTn id="18" dur="500" fill="hold"/>
                                        <p:tgtEl>
                                          <p:spTgt spid="396298"/>
                                        </p:tgtEl>
                                        <p:attrNameLst>
                                          <p:attrName>ppt_w</p:attrName>
                                        </p:attrNameLst>
                                      </p:cBhvr>
                                      <p:tavLst>
                                        <p:tav tm="0">
                                          <p:val>
                                            <p:fltVal val="0"/>
                                          </p:val>
                                        </p:tav>
                                        <p:tav tm="100000">
                                          <p:val>
                                            <p:strVal val="#ppt_w"/>
                                          </p:val>
                                        </p:tav>
                                      </p:tavLst>
                                    </p:anim>
                                    <p:anim calcmode="lin" valueType="num">
                                      <p:cBhvr>
                                        <p:cTn id="19" dur="500" fill="hold"/>
                                        <p:tgtEl>
                                          <p:spTgt spid="396298"/>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9630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9630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6304"/>
                                        </p:tgtEl>
                                        <p:attrNameLst>
                                          <p:attrName>style.visibility</p:attrName>
                                        </p:attrNameLst>
                                      </p:cBhvr>
                                      <p:to>
                                        <p:strVal val="visible"/>
                                      </p:to>
                                    </p:set>
                                    <p:animEffect transition="in" filter="dissolve">
                                      <p:cBhvr>
                                        <p:cTn id="32" dur="500"/>
                                        <p:tgtEl>
                                          <p:spTgt spid="3963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630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9" presetClass="entr" presetSubtype="0" fill="hold" nodeType="clickEffect">
                                  <p:stCondLst>
                                    <p:cond delay="0"/>
                                  </p:stCondLst>
                                  <p:childTnLst>
                                    <p:set>
                                      <p:cBhvr>
                                        <p:cTn id="40" dur="1" fill="hold">
                                          <p:stCondLst>
                                            <p:cond delay="0"/>
                                          </p:stCondLst>
                                        </p:cTn>
                                        <p:tgtEl>
                                          <p:spTgt spid="396301"/>
                                        </p:tgtEl>
                                        <p:attrNameLst>
                                          <p:attrName>style.visibility</p:attrName>
                                        </p:attrNameLst>
                                      </p:cBhvr>
                                      <p:to>
                                        <p:strVal val="visible"/>
                                      </p:to>
                                    </p:set>
                                    <p:anim calcmode="lin" valueType="num">
                                      <p:cBhvr>
                                        <p:cTn id="41" dur="1000" fill="hold"/>
                                        <p:tgtEl>
                                          <p:spTgt spid="396301"/>
                                        </p:tgtEl>
                                        <p:attrNameLst>
                                          <p:attrName>ppt_x</p:attrName>
                                        </p:attrNameLst>
                                      </p:cBhvr>
                                      <p:tavLst>
                                        <p:tav tm="0">
                                          <p:val>
                                            <p:strVal val="#ppt_x-.2"/>
                                          </p:val>
                                        </p:tav>
                                        <p:tav tm="100000">
                                          <p:val>
                                            <p:strVal val="#ppt_x"/>
                                          </p:val>
                                        </p:tav>
                                      </p:tavLst>
                                    </p:anim>
                                    <p:anim calcmode="lin" valueType="num">
                                      <p:cBhvr>
                                        <p:cTn id="42" dur="1000" fill="hold"/>
                                        <p:tgtEl>
                                          <p:spTgt spid="396301"/>
                                        </p:tgtEl>
                                        <p:attrNameLst>
                                          <p:attrName>ppt_y</p:attrName>
                                        </p:attrNameLst>
                                      </p:cBhvr>
                                      <p:tavLst>
                                        <p:tav tm="0">
                                          <p:val>
                                            <p:strVal val="#ppt_y"/>
                                          </p:val>
                                        </p:tav>
                                        <p:tav tm="100000">
                                          <p:val>
                                            <p:strVal val="#ppt_y"/>
                                          </p:val>
                                        </p:tav>
                                      </p:tavLst>
                                    </p:anim>
                                    <p:animEffect transition="in" filter="wipe(right)" prLst="gradientSize: 0.1">
                                      <p:cBhvr>
                                        <p:cTn id="43" dur="1000"/>
                                        <p:tgtEl>
                                          <p:spTgt spid="39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6" grpId="0"/>
      <p:bldP spid="396302" grpId="0"/>
      <p:bldP spid="396305" grpId="0"/>
      <p:bldP spid="39630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50825" y="476250"/>
            <a:ext cx="8763000" cy="51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10000"/>
              </a:lnSpc>
              <a:spcBef>
                <a:spcPct val="0"/>
              </a:spcBef>
              <a:buFontTx/>
              <a:buNone/>
              <a:defRPr/>
            </a:pPr>
            <a:r>
              <a:rPr kumimoji="1" lang="en-US" altLang="zh-CN" sz="2800" b="1" i="1" u="sng" dirty="0" smtClean="0">
                <a:solidFill>
                  <a:srgbClr val="FF3300"/>
                </a:solidFill>
              </a:rPr>
              <a:t>1</a:t>
            </a:r>
            <a:r>
              <a:rPr kumimoji="1" lang="zh-CN" altLang="en-US" sz="2800" b="1" i="1" u="sng" dirty="0" smtClean="0">
                <a:solidFill>
                  <a:srgbClr val="FF3300"/>
                </a:solidFill>
              </a:rPr>
              <a:t>、地址</a:t>
            </a:r>
            <a:r>
              <a:rPr kumimoji="1" lang="en-US" altLang="zh-CN" sz="2800" b="1" i="1" u="sng" dirty="0" smtClean="0">
                <a:solidFill>
                  <a:srgbClr val="FF3300"/>
                </a:solidFill>
              </a:rPr>
              <a:t>/</a:t>
            </a:r>
            <a:r>
              <a:rPr kumimoji="1" lang="zh-CN" altLang="en-US" sz="2800" b="1" i="1" u="sng" dirty="0" smtClean="0">
                <a:solidFill>
                  <a:srgbClr val="FF3300"/>
                </a:solidFill>
              </a:rPr>
              <a:t>数据总线</a:t>
            </a:r>
          </a:p>
          <a:p>
            <a:pPr eaLnBrk="1" hangingPunct="1">
              <a:spcBef>
                <a:spcPct val="35000"/>
              </a:spcBef>
              <a:buFontTx/>
              <a:buNone/>
              <a:defRPr/>
            </a:pPr>
            <a:r>
              <a:rPr kumimoji="1" lang="en-US" altLang="zh-CN" sz="2400" b="1" dirty="0" err="1" smtClean="0">
                <a:solidFill>
                  <a:schemeClr val="bg1"/>
                </a:solidFill>
              </a:rPr>
              <a:t>AD15-AD0</a:t>
            </a:r>
            <a:r>
              <a:rPr kumimoji="1" lang="zh-CN" altLang="en-US" sz="2400" b="1" dirty="0" smtClean="0">
                <a:solidFill>
                  <a:schemeClr val="bg1"/>
                </a:solidFill>
              </a:rPr>
              <a:t>：地址</a:t>
            </a:r>
            <a:r>
              <a:rPr kumimoji="1" lang="en-US" altLang="zh-CN" sz="2400" b="1" dirty="0" smtClean="0">
                <a:solidFill>
                  <a:schemeClr val="bg1"/>
                </a:solidFill>
              </a:rPr>
              <a:t>/</a:t>
            </a:r>
            <a:r>
              <a:rPr kumimoji="1" lang="zh-CN" altLang="en-US" sz="2400" b="1" dirty="0" smtClean="0">
                <a:solidFill>
                  <a:schemeClr val="bg1"/>
                </a:solidFill>
              </a:rPr>
              <a:t>数据复用引脚，双向，三态。</a:t>
            </a:r>
          </a:p>
          <a:p>
            <a:pPr eaLnBrk="1" hangingPunct="1">
              <a:spcBef>
                <a:spcPct val="35000"/>
              </a:spcBef>
              <a:defRPr/>
            </a:pP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8086/8088</a:t>
            </a:r>
            <a:r>
              <a:rPr kumimoji="1" lang="zh-CN" altLang="en-US" sz="2400" b="1" dirty="0" smtClean="0">
                <a:solidFill>
                  <a:schemeClr val="tx1">
                    <a:lumMod val="95000"/>
                    <a:lumOff val="5000"/>
                  </a:schemeClr>
                </a:solidFill>
              </a:rPr>
              <a:t>）</a:t>
            </a:r>
            <a:r>
              <a:rPr kumimoji="1" lang="en-US" altLang="zh-CN" sz="2400" b="1" dirty="0" err="1" smtClean="0">
                <a:solidFill>
                  <a:schemeClr val="tx1">
                    <a:lumMod val="95000"/>
                    <a:lumOff val="5000"/>
                  </a:schemeClr>
                </a:solidFill>
              </a:rPr>
              <a:t>AD15-AD0</a:t>
            </a: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16</a:t>
            </a:r>
            <a:r>
              <a:rPr kumimoji="1" lang="zh-CN" altLang="en-US" sz="2400" b="1" dirty="0" smtClean="0">
                <a:solidFill>
                  <a:schemeClr val="tx1">
                    <a:lumMod val="95000"/>
                    <a:lumOff val="5000"/>
                  </a:schemeClr>
                </a:solidFill>
              </a:rPr>
              <a:t>位地址总线</a:t>
            </a:r>
            <a:r>
              <a:rPr kumimoji="1" lang="en-US" altLang="zh-CN" sz="2400" b="1" dirty="0" err="1" smtClean="0">
                <a:solidFill>
                  <a:schemeClr val="tx1">
                    <a:lumMod val="95000"/>
                    <a:lumOff val="5000"/>
                  </a:schemeClr>
                </a:solidFill>
              </a:rPr>
              <a:t>A15-A0</a:t>
            </a:r>
            <a:r>
              <a:rPr kumimoji="1" lang="zh-CN" altLang="en-US" sz="2400" b="1" dirty="0" smtClean="0">
                <a:solidFill>
                  <a:schemeClr val="tx1">
                    <a:lumMod val="95000"/>
                    <a:lumOff val="5000"/>
                  </a:schemeClr>
                </a:solidFill>
              </a:rPr>
              <a:t>，输出访问存储器 或 </a:t>
            </a:r>
            <a:r>
              <a:rPr kumimoji="1" lang="en-US" altLang="zh-CN" sz="2400" b="1" dirty="0" smtClean="0">
                <a:solidFill>
                  <a:schemeClr val="tx1">
                    <a:lumMod val="95000"/>
                    <a:lumOff val="5000"/>
                  </a:schemeClr>
                </a:solidFill>
              </a:rPr>
              <a:t>I/O</a:t>
            </a:r>
            <a:r>
              <a:rPr kumimoji="1" lang="zh-CN" altLang="en-US" sz="2400" b="1" dirty="0" smtClean="0">
                <a:solidFill>
                  <a:schemeClr val="tx1">
                    <a:lumMod val="95000"/>
                    <a:lumOff val="5000"/>
                  </a:schemeClr>
                </a:solidFill>
              </a:rPr>
              <a:t>的地址信息。</a:t>
            </a:r>
          </a:p>
          <a:p>
            <a:pPr eaLnBrk="1" hangingPunct="1">
              <a:spcBef>
                <a:spcPct val="35000"/>
              </a:spcBef>
              <a:defRPr/>
            </a:pP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8086</a:t>
            </a:r>
            <a:r>
              <a:rPr kumimoji="1" lang="zh-CN" altLang="en-US" sz="2400" b="1" dirty="0" smtClean="0">
                <a:solidFill>
                  <a:schemeClr val="tx1">
                    <a:lumMod val="95000"/>
                    <a:lumOff val="5000"/>
                  </a:schemeClr>
                </a:solidFill>
              </a:rPr>
              <a:t>）</a:t>
            </a:r>
            <a:r>
              <a:rPr kumimoji="1" lang="en-US" altLang="zh-CN" sz="2400" b="1" dirty="0" err="1" smtClean="0">
                <a:solidFill>
                  <a:schemeClr val="tx1">
                    <a:lumMod val="95000"/>
                    <a:lumOff val="5000"/>
                  </a:schemeClr>
                </a:solidFill>
              </a:rPr>
              <a:t>D15-D0</a:t>
            </a: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16</a:t>
            </a:r>
            <a:r>
              <a:rPr kumimoji="1" lang="zh-CN" altLang="en-US" sz="2400" b="1" dirty="0" smtClean="0">
                <a:solidFill>
                  <a:schemeClr val="tx1">
                    <a:lumMod val="95000"/>
                    <a:lumOff val="5000"/>
                  </a:schemeClr>
                </a:solidFill>
              </a:rPr>
              <a:t>位数据总线</a:t>
            </a:r>
            <a:r>
              <a:rPr kumimoji="1" lang="en-US" altLang="zh-CN" sz="2400" b="1" dirty="0" err="1" smtClean="0">
                <a:solidFill>
                  <a:schemeClr val="tx1">
                    <a:lumMod val="95000"/>
                    <a:lumOff val="5000"/>
                  </a:schemeClr>
                </a:solidFill>
              </a:rPr>
              <a:t>D15-D0</a:t>
            </a:r>
            <a:r>
              <a:rPr kumimoji="1" lang="zh-CN" altLang="en-US" sz="2400" b="1" dirty="0" smtClean="0">
                <a:solidFill>
                  <a:schemeClr val="tx1">
                    <a:lumMod val="95000"/>
                    <a:lumOff val="5000"/>
                  </a:schemeClr>
                </a:solidFill>
              </a:rPr>
              <a:t>，与存储器和</a:t>
            </a:r>
            <a:r>
              <a:rPr kumimoji="1" lang="en-US" altLang="zh-CN" sz="2400" b="1" dirty="0" smtClean="0">
                <a:solidFill>
                  <a:schemeClr val="tx1">
                    <a:lumMod val="95000"/>
                    <a:lumOff val="5000"/>
                  </a:schemeClr>
                </a:solidFill>
              </a:rPr>
              <a:t>I/O</a:t>
            </a:r>
            <a:r>
              <a:rPr kumimoji="1" lang="zh-CN" altLang="en-US" sz="2400" b="1" dirty="0" smtClean="0">
                <a:solidFill>
                  <a:schemeClr val="tx1">
                    <a:lumMod val="95000"/>
                    <a:lumOff val="5000"/>
                  </a:schemeClr>
                </a:solidFill>
              </a:rPr>
              <a:t>设备交换数据信息。</a:t>
            </a:r>
          </a:p>
          <a:p>
            <a:pPr eaLnBrk="1" hangingPunct="1">
              <a:spcBef>
                <a:spcPct val="35000"/>
              </a:spcBef>
              <a:defRPr/>
            </a:pP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8088</a:t>
            </a:r>
            <a:r>
              <a:rPr kumimoji="1" lang="zh-CN" altLang="en-US" sz="2400" b="1" dirty="0" smtClean="0">
                <a:solidFill>
                  <a:schemeClr val="tx1">
                    <a:lumMod val="95000"/>
                    <a:lumOff val="5000"/>
                  </a:schemeClr>
                </a:solidFill>
              </a:rPr>
              <a:t>）</a:t>
            </a:r>
            <a:r>
              <a:rPr kumimoji="1" lang="en-US" altLang="zh-CN" sz="2400" b="1" dirty="0" err="1" smtClean="0">
                <a:solidFill>
                  <a:schemeClr val="tx1">
                    <a:lumMod val="95000"/>
                    <a:lumOff val="5000"/>
                  </a:schemeClr>
                </a:solidFill>
              </a:rPr>
              <a:t>D7-D0</a:t>
            </a:r>
            <a:r>
              <a:rPr kumimoji="1" lang="zh-CN" altLang="en-US" sz="2400" b="1" dirty="0" smtClean="0">
                <a:solidFill>
                  <a:schemeClr val="tx1">
                    <a:lumMod val="95000"/>
                    <a:lumOff val="5000"/>
                  </a:schemeClr>
                </a:solidFill>
              </a:rPr>
              <a:t>：</a:t>
            </a:r>
            <a:r>
              <a:rPr kumimoji="1" lang="en-US" altLang="zh-CN" sz="2400" b="1" dirty="0" smtClean="0">
                <a:solidFill>
                  <a:schemeClr val="tx1">
                    <a:lumMod val="95000"/>
                    <a:lumOff val="5000"/>
                  </a:schemeClr>
                </a:solidFill>
              </a:rPr>
              <a:t>8</a:t>
            </a:r>
            <a:r>
              <a:rPr kumimoji="1" lang="zh-CN" altLang="en-US" sz="2400" b="1" dirty="0" smtClean="0">
                <a:solidFill>
                  <a:schemeClr val="tx1">
                    <a:lumMod val="95000"/>
                    <a:lumOff val="5000"/>
                  </a:schemeClr>
                </a:solidFill>
              </a:rPr>
              <a:t>位数据总线</a:t>
            </a:r>
            <a:r>
              <a:rPr kumimoji="1" lang="en-US" altLang="zh-CN" sz="2400" b="1" dirty="0" err="1" smtClean="0">
                <a:solidFill>
                  <a:schemeClr val="tx1">
                    <a:lumMod val="95000"/>
                    <a:lumOff val="5000"/>
                  </a:schemeClr>
                </a:solidFill>
              </a:rPr>
              <a:t>D7-D0</a:t>
            </a:r>
            <a:r>
              <a:rPr kumimoji="1" lang="zh-CN" altLang="en-US" sz="2400" b="1" dirty="0" smtClean="0">
                <a:solidFill>
                  <a:schemeClr val="tx1">
                    <a:lumMod val="95000"/>
                    <a:lumOff val="5000"/>
                  </a:schemeClr>
                </a:solidFill>
              </a:rPr>
              <a:t>，与存储器和</a:t>
            </a:r>
            <a:r>
              <a:rPr kumimoji="1" lang="en-US" altLang="zh-CN" sz="2400" b="1" dirty="0" smtClean="0">
                <a:solidFill>
                  <a:schemeClr val="tx1">
                    <a:lumMod val="95000"/>
                    <a:lumOff val="5000"/>
                  </a:schemeClr>
                </a:solidFill>
              </a:rPr>
              <a:t>I/O</a:t>
            </a:r>
            <a:r>
              <a:rPr kumimoji="1" lang="zh-CN" altLang="en-US" sz="2400" b="1" dirty="0" smtClean="0">
                <a:solidFill>
                  <a:schemeClr val="tx1">
                    <a:lumMod val="95000"/>
                    <a:lumOff val="5000"/>
                  </a:schemeClr>
                </a:solidFill>
              </a:rPr>
              <a:t>设备交换数据信息。</a:t>
            </a:r>
          </a:p>
          <a:p>
            <a:pPr eaLnBrk="1" hangingPunct="1">
              <a:spcBef>
                <a:spcPct val="35000"/>
              </a:spcBef>
              <a:buFontTx/>
              <a:buNone/>
              <a:defRPr/>
            </a:pPr>
            <a:r>
              <a:rPr kumimoji="1" lang="zh-CN" altLang="en-US" sz="2400" b="1" dirty="0" smtClean="0">
                <a:solidFill>
                  <a:schemeClr val="tx1">
                    <a:lumMod val="95000"/>
                    <a:lumOff val="5000"/>
                  </a:schemeClr>
                </a:solidFill>
              </a:rPr>
              <a:t>     高位地址线不做复用，只用来输出地址，地址</a:t>
            </a:r>
            <a:r>
              <a:rPr kumimoji="1" lang="en-US" altLang="zh-CN" sz="2400" b="1" dirty="0" smtClean="0">
                <a:solidFill>
                  <a:schemeClr val="tx1">
                    <a:lumMod val="95000"/>
                    <a:lumOff val="5000"/>
                  </a:schemeClr>
                </a:solidFill>
              </a:rPr>
              <a:t>/</a:t>
            </a:r>
            <a:r>
              <a:rPr kumimoji="1" lang="zh-CN" altLang="en-US" sz="2400" b="1" dirty="0" smtClean="0">
                <a:solidFill>
                  <a:schemeClr val="tx1">
                    <a:lumMod val="95000"/>
                    <a:lumOff val="5000"/>
                  </a:schemeClr>
                </a:solidFill>
              </a:rPr>
              <a:t>数据总线复用，分时工作。</a:t>
            </a:r>
          </a:p>
          <a:p>
            <a:pPr eaLnBrk="1" hangingPunct="1">
              <a:spcBef>
                <a:spcPct val="35000"/>
              </a:spcBef>
              <a:buClr>
                <a:schemeClr val="bg1"/>
              </a:buClr>
              <a:defRPr/>
            </a:pPr>
            <a:r>
              <a:rPr kumimoji="1" lang="en-US" altLang="zh-CN" sz="2400" b="1" dirty="0" err="1" smtClean="0">
                <a:solidFill>
                  <a:schemeClr val="bg1"/>
                </a:solidFill>
              </a:rPr>
              <a:t>AD0</a:t>
            </a:r>
            <a:r>
              <a:rPr kumimoji="1" lang="zh-CN" altLang="en-US" sz="2400" b="1" dirty="0" smtClean="0">
                <a:solidFill>
                  <a:schemeClr val="bg1"/>
                </a:solidFill>
              </a:rPr>
              <a:t>信号常作为低</a:t>
            </a:r>
            <a:r>
              <a:rPr kumimoji="1" lang="en-US" altLang="zh-CN" sz="2400" b="1" dirty="0" smtClean="0">
                <a:solidFill>
                  <a:schemeClr val="bg1"/>
                </a:solidFill>
              </a:rPr>
              <a:t>8</a:t>
            </a:r>
            <a:r>
              <a:rPr kumimoji="1" lang="zh-CN" altLang="en-US" sz="2400" b="1" dirty="0" smtClean="0">
                <a:solidFill>
                  <a:schemeClr val="bg1"/>
                </a:solidFill>
              </a:rPr>
              <a:t>位数据的选通信号</a:t>
            </a:r>
            <a:endParaRPr kumimoji="1" lang="zh-CN" altLang="en-US" sz="2400" b="1" baseline="-25000" dirty="0" smtClean="0">
              <a:solidFill>
                <a:srgbClr val="FF6600"/>
              </a:solidFill>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173</a:t>
            </a:fld>
            <a:endParaRPr lang="en-US" altLang="zh-CN"/>
          </a:p>
        </p:txBody>
      </p:sp>
    </p:spTree>
    <p:extLst>
      <p:ext uri="{BB962C8B-B14F-4D97-AF65-F5344CB8AC3E}">
        <p14:creationId xmlns:p14="http://schemas.microsoft.com/office/powerpoint/2010/main" val="6532725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7826">
                                            <p:txEl>
                                              <p:pRg st="3" end="3"/>
                                            </p:txEl>
                                          </p:spTgt>
                                        </p:tgtEl>
                                        <p:attrNameLst>
                                          <p:attrName>style.visibility</p:attrName>
                                        </p:attrNameLst>
                                      </p:cBhvr>
                                      <p:to>
                                        <p:strVal val="visible"/>
                                      </p:to>
                                    </p:set>
                                    <p:animEffect transition="in" filter="checkerboard(across)">
                                      <p:cBhvr>
                                        <p:cTn id="7" dur="500"/>
                                        <p:tgtEl>
                                          <p:spTgt spid="7782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7826">
                                            <p:txEl>
                                              <p:pRg st="4" end="4"/>
                                            </p:txEl>
                                          </p:spTgt>
                                        </p:tgtEl>
                                        <p:attrNameLst>
                                          <p:attrName>style.visibility</p:attrName>
                                        </p:attrNameLst>
                                      </p:cBhvr>
                                      <p:to>
                                        <p:strVal val="visible"/>
                                      </p:to>
                                    </p:set>
                                    <p:animEffect transition="in" filter="checkerboard(across)">
                                      <p:cBhvr>
                                        <p:cTn id="12" dur="500"/>
                                        <p:tgtEl>
                                          <p:spTgt spid="7782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7826">
                                            <p:txEl>
                                              <p:pRg st="5" end="5"/>
                                            </p:txEl>
                                          </p:spTgt>
                                        </p:tgtEl>
                                        <p:attrNameLst>
                                          <p:attrName>style.visibility</p:attrName>
                                        </p:attrNameLst>
                                      </p:cBhvr>
                                      <p:to>
                                        <p:strVal val="visible"/>
                                      </p:to>
                                    </p:set>
                                    <p:animEffect transition="in" filter="checkerboard(across)">
                                      <p:cBhvr>
                                        <p:cTn id="17" dur="500"/>
                                        <p:tgtEl>
                                          <p:spTgt spid="77826">
                                            <p:txEl>
                                              <p:pRg st="5" end="5"/>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77826">
                                            <p:txEl>
                                              <p:pRg st="6" end="6"/>
                                            </p:txEl>
                                          </p:spTgt>
                                        </p:tgtEl>
                                        <p:attrNameLst>
                                          <p:attrName>style.visibility</p:attrName>
                                        </p:attrNameLst>
                                      </p:cBhvr>
                                      <p:to>
                                        <p:strVal val="visible"/>
                                      </p:to>
                                    </p:set>
                                    <p:animEffect transition="in" filter="diamond(in)">
                                      <p:cBhvr>
                                        <p:cTn id="20" dur="2000"/>
                                        <p:tgtEl>
                                          <p:spTgt spid="778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28600" y="3048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endParaRPr kumimoji="1" lang="zh-CN" altLang="zh-CN" sz="2800" b="1"/>
          </a:p>
        </p:txBody>
      </p:sp>
      <p:sp>
        <p:nvSpPr>
          <p:cNvPr id="78851" name="Text Box 3"/>
          <p:cNvSpPr txBox="1">
            <a:spLocks noChangeArrowheads="1"/>
          </p:cNvSpPr>
          <p:nvPr/>
        </p:nvSpPr>
        <p:spPr bwMode="auto">
          <a:xfrm>
            <a:off x="250825" y="1268413"/>
            <a:ext cx="8686800"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400" b="1"/>
              <a:t>A19/S6-A16/S3</a:t>
            </a:r>
            <a:r>
              <a:rPr kumimoji="1" lang="zh-CN" altLang="en-US" sz="2400" b="1"/>
              <a:t>：分时工作，在总线周期的</a:t>
            </a:r>
            <a:r>
              <a:rPr kumimoji="1" lang="en-US" altLang="zh-CN" sz="2400" b="1"/>
              <a:t>T1</a:t>
            </a:r>
            <a:r>
              <a:rPr kumimoji="1" lang="zh-CN" altLang="en-US" sz="2400" b="1"/>
              <a:t>状态：输出地址的高</a:t>
            </a:r>
            <a:r>
              <a:rPr kumimoji="1" lang="en-US" altLang="zh-CN" sz="2400" b="1"/>
              <a:t>4</a:t>
            </a:r>
            <a:r>
              <a:rPr kumimoji="1" lang="zh-CN" altLang="en-US" sz="2400" b="1"/>
              <a:t>位信息；</a:t>
            </a:r>
            <a:r>
              <a:rPr kumimoji="1" lang="en-US" altLang="zh-CN" sz="2400" b="1"/>
              <a:t>T2</a:t>
            </a:r>
            <a:r>
              <a:rPr kumimoji="1" lang="zh-CN" altLang="en-US" sz="2400" b="1"/>
              <a:t>、</a:t>
            </a:r>
            <a:r>
              <a:rPr kumimoji="1" lang="en-US" altLang="zh-CN" sz="2400" b="1"/>
              <a:t>T3</a:t>
            </a:r>
            <a:r>
              <a:rPr kumimoji="1" lang="zh-CN" altLang="en-US" sz="2400" b="1"/>
              <a:t>、</a:t>
            </a:r>
            <a:r>
              <a:rPr kumimoji="1" lang="en-US" altLang="zh-CN" sz="2400" b="1"/>
              <a:t>Tw</a:t>
            </a:r>
            <a:r>
              <a:rPr kumimoji="1" lang="zh-CN" altLang="en-US" sz="2400" b="1"/>
              <a:t>、</a:t>
            </a:r>
            <a:r>
              <a:rPr kumimoji="1" lang="en-US" altLang="zh-CN" sz="2400" b="1"/>
              <a:t>T4</a:t>
            </a:r>
            <a:r>
              <a:rPr kumimoji="1" lang="zh-CN" altLang="en-US" sz="2400" b="1"/>
              <a:t>状态：输出状态信息。</a:t>
            </a:r>
          </a:p>
          <a:p>
            <a:pPr eaLnBrk="1" hangingPunct="1">
              <a:spcBef>
                <a:spcPct val="50000"/>
              </a:spcBef>
              <a:buFontTx/>
              <a:buNone/>
            </a:pPr>
            <a:r>
              <a:rPr kumimoji="1" lang="en-US" altLang="zh-CN" sz="2400" b="1"/>
              <a:t>A19-A16</a:t>
            </a:r>
            <a:r>
              <a:rPr kumimoji="1" lang="zh-CN" altLang="en-US" sz="2400" b="1"/>
              <a:t>：输出访问存储器的</a:t>
            </a:r>
            <a:r>
              <a:rPr kumimoji="1" lang="en-US" altLang="zh-CN" sz="2400" b="1"/>
              <a:t>20</a:t>
            </a:r>
            <a:r>
              <a:rPr kumimoji="1" lang="zh-CN" altLang="en-US" sz="2400" b="1"/>
              <a:t>位地址的高</a:t>
            </a:r>
            <a:r>
              <a:rPr kumimoji="1" lang="en-US" altLang="zh-CN" sz="2400" b="1"/>
              <a:t>4</a:t>
            </a:r>
            <a:r>
              <a:rPr kumimoji="1" lang="zh-CN" altLang="en-US" sz="2400" b="1"/>
              <a:t>位地址</a:t>
            </a:r>
            <a:r>
              <a:rPr kumimoji="1" lang="en-US" altLang="zh-CN" sz="2400" b="1"/>
              <a:t>A19-A16</a:t>
            </a:r>
            <a:r>
              <a:rPr kumimoji="1" lang="zh-CN" altLang="en-US" sz="2400" b="1"/>
              <a:t>。</a:t>
            </a:r>
          </a:p>
          <a:p>
            <a:pPr eaLnBrk="1" hangingPunct="1">
              <a:spcBef>
                <a:spcPct val="50000"/>
              </a:spcBef>
              <a:buFontTx/>
              <a:buNone/>
            </a:pPr>
            <a:r>
              <a:rPr kumimoji="1" lang="en-US" altLang="zh-CN" sz="2400" b="1"/>
              <a:t>S6-S3</a:t>
            </a:r>
            <a:r>
              <a:rPr kumimoji="1" lang="zh-CN" altLang="en-US" sz="2400" b="1"/>
              <a:t>：输出</a:t>
            </a:r>
            <a:r>
              <a:rPr kumimoji="1" lang="en-US" altLang="zh-CN" sz="2400" b="1"/>
              <a:t>CPU</a:t>
            </a:r>
            <a:r>
              <a:rPr kumimoji="1" lang="zh-CN" altLang="en-US" sz="2400" b="1"/>
              <a:t>的工作状态。</a:t>
            </a:r>
          </a:p>
          <a:p>
            <a:pPr eaLnBrk="1" hangingPunct="1">
              <a:spcBef>
                <a:spcPct val="5000"/>
              </a:spcBef>
              <a:buFontTx/>
              <a:buNone/>
            </a:pPr>
            <a:r>
              <a:rPr kumimoji="1" lang="zh-CN" altLang="en-US" sz="2400" b="1"/>
              <a:t>   </a:t>
            </a:r>
            <a:r>
              <a:rPr kumimoji="1" lang="en-US" altLang="zh-CN" sz="2400" b="1"/>
              <a:t>S6</a:t>
            </a:r>
            <a:r>
              <a:rPr kumimoji="1" lang="zh-CN" altLang="en-US" sz="2400" b="1"/>
              <a:t>：指示</a:t>
            </a:r>
            <a:r>
              <a:rPr kumimoji="1" lang="en-US" altLang="zh-CN" sz="2400" b="1"/>
              <a:t>8086/8088</a:t>
            </a:r>
            <a:r>
              <a:rPr kumimoji="1" lang="zh-CN" altLang="en-US" sz="2400" b="1"/>
              <a:t>当前是否与总线相连，</a:t>
            </a:r>
          </a:p>
          <a:p>
            <a:pPr eaLnBrk="1" hangingPunct="1">
              <a:spcBef>
                <a:spcPct val="5000"/>
              </a:spcBef>
              <a:buFontTx/>
              <a:buNone/>
            </a:pPr>
            <a:r>
              <a:rPr kumimoji="1" lang="zh-CN" altLang="en-US" sz="2400" b="1"/>
              <a:t>     </a:t>
            </a:r>
            <a:r>
              <a:rPr kumimoji="1" lang="en-US" altLang="zh-CN" sz="2400" b="1"/>
              <a:t>S6=0</a:t>
            </a:r>
            <a:r>
              <a:rPr kumimoji="1" lang="zh-CN" altLang="en-US" sz="2400" b="1"/>
              <a:t>，表示 </a:t>
            </a:r>
            <a:r>
              <a:rPr kumimoji="1" lang="en-US" altLang="zh-CN" sz="2400" b="1"/>
              <a:t>8086/8088</a:t>
            </a:r>
            <a:r>
              <a:rPr kumimoji="1" lang="zh-CN" altLang="en-US" sz="2400" b="1"/>
              <a:t>当前与总线相连。</a:t>
            </a:r>
          </a:p>
          <a:p>
            <a:pPr eaLnBrk="1" hangingPunct="1">
              <a:spcBef>
                <a:spcPct val="5000"/>
              </a:spcBef>
              <a:buFontTx/>
              <a:buNone/>
            </a:pPr>
            <a:r>
              <a:rPr kumimoji="1" lang="zh-CN" altLang="en-US" sz="2400" b="1"/>
              <a:t>   </a:t>
            </a:r>
            <a:r>
              <a:rPr kumimoji="1" lang="en-US" altLang="zh-CN" sz="2400" b="1"/>
              <a:t>S5</a:t>
            </a:r>
            <a:r>
              <a:rPr kumimoji="1" lang="zh-CN" altLang="en-US" sz="2400" b="1"/>
              <a:t>：表明中断允许标志当前的设置。</a:t>
            </a:r>
          </a:p>
          <a:p>
            <a:pPr eaLnBrk="1" hangingPunct="1">
              <a:spcBef>
                <a:spcPct val="5000"/>
              </a:spcBef>
              <a:buFontTx/>
              <a:buNone/>
            </a:pPr>
            <a:r>
              <a:rPr kumimoji="1" lang="zh-CN" altLang="en-US" sz="2400" b="1"/>
              <a:t>      </a:t>
            </a:r>
            <a:r>
              <a:rPr kumimoji="1" lang="en-US" altLang="zh-CN" sz="2400" b="1"/>
              <a:t>S5=0</a:t>
            </a:r>
            <a:r>
              <a:rPr kumimoji="1" lang="zh-CN" altLang="en-US" sz="2400" b="1"/>
              <a:t>，表示</a:t>
            </a:r>
            <a:r>
              <a:rPr kumimoji="1" lang="en-US" altLang="zh-CN" sz="2400" b="1"/>
              <a:t>CPU</a:t>
            </a:r>
            <a:r>
              <a:rPr kumimoji="1" lang="zh-CN" altLang="en-US" sz="2400" b="1"/>
              <a:t>中断是关闭的，禁止一切可屏蔽中断源的   </a:t>
            </a:r>
          </a:p>
          <a:p>
            <a:pPr eaLnBrk="1" hangingPunct="1">
              <a:spcBef>
                <a:spcPct val="5000"/>
              </a:spcBef>
              <a:buFontTx/>
              <a:buNone/>
            </a:pPr>
            <a:r>
              <a:rPr kumimoji="1" lang="zh-CN" altLang="en-US" sz="2400" b="1"/>
              <a:t>    中断请求；</a:t>
            </a:r>
            <a:r>
              <a:rPr kumimoji="1" lang="en-US" altLang="zh-CN" sz="2400" b="1"/>
              <a:t>S5=1</a:t>
            </a:r>
            <a:r>
              <a:rPr kumimoji="1" lang="zh-CN" altLang="en-US" sz="2400" b="1"/>
              <a:t>，表示</a:t>
            </a:r>
            <a:r>
              <a:rPr kumimoji="1" lang="en-US" altLang="zh-CN" sz="2400" b="1"/>
              <a:t>CPU</a:t>
            </a:r>
            <a:r>
              <a:rPr kumimoji="1" lang="zh-CN" altLang="en-US" sz="2400" b="1"/>
              <a:t>中断是开放的，允许一切可屏  </a:t>
            </a:r>
          </a:p>
          <a:p>
            <a:pPr eaLnBrk="1" hangingPunct="1">
              <a:spcBef>
                <a:spcPct val="5000"/>
              </a:spcBef>
              <a:buFontTx/>
              <a:buNone/>
            </a:pPr>
            <a:r>
              <a:rPr kumimoji="1" lang="zh-CN" altLang="en-US" sz="2400" b="1"/>
              <a:t>     蔽中断源的中断申请。</a:t>
            </a:r>
          </a:p>
          <a:p>
            <a:pPr eaLnBrk="1" hangingPunct="1">
              <a:spcBef>
                <a:spcPct val="50000"/>
              </a:spcBef>
              <a:buFontTx/>
              <a:buNone/>
            </a:pPr>
            <a:r>
              <a:rPr kumimoji="1" lang="zh-CN" altLang="en-US" sz="2000" b="1"/>
              <a:t>   </a:t>
            </a:r>
            <a:r>
              <a:rPr kumimoji="1" lang="en-US" altLang="zh-CN" sz="2400" b="1"/>
              <a:t>S4</a:t>
            </a:r>
            <a:r>
              <a:rPr kumimoji="1" lang="zh-CN" altLang="en-US" sz="2400" b="1"/>
              <a:t>、</a:t>
            </a:r>
            <a:r>
              <a:rPr kumimoji="1" lang="en-US" altLang="zh-CN" sz="2400" b="1"/>
              <a:t>S3</a:t>
            </a:r>
            <a:r>
              <a:rPr kumimoji="1" lang="zh-CN" altLang="en-US" sz="2400" b="1"/>
              <a:t>：指出当前使用段寄存器的情况。</a:t>
            </a:r>
          </a:p>
          <a:p>
            <a:pPr eaLnBrk="1" hangingPunct="1">
              <a:spcBef>
                <a:spcPct val="5000"/>
              </a:spcBef>
              <a:buFontTx/>
              <a:buNone/>
            </a:pPr>
            <a:endParaRPr kumimoji="1" lang="en-US" altLang="zh-CN" sz="2400" b="1">
              <a:solidFill>
                <a:srgbClr val="99FFCC"/>
              </a:solidFill>
            </a:endParaRPr>
          </a:p>
        </p:txBody>
      </p:sp>
      <p:sp>
        <p:nvSpPr>
          <p:cNvPr id="117764" name="Text Box 4"/>
          <p:cNvSpPr txBox="1">
            <a:spLocks noChangeArrowheads="1"/>
          </p:cNvSpPr>
          <p:nvPr/>
        </p:nvSpPr>
        <p:spPr bwMode="auto">
          <a:xfrm>
            <a:off x="381000" y="333375"/>
            <a:ext cx="87630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30000"/>
              </a:spcBef>
              <a:buFontTx/>
              <a:buNone/>
            </a:pPr>
            <a:r>
              <a:rPr kumimoji="1" lang="en-US" altLang="zh-CN" sz="2800" b="1" i="1" u="sng">
                <a:solidFill>
                  <a:srgbClr val="FF3300"/>
                </a:solidFill>
              </a:rPr>
              <a:t>2</a:t>
            </a:r>
            <a:r>
              <a:rPr kumimoji="1" lang="zh-CN" altLang="en-US" sz="2800" b="1" i="1" u="sng">
                <a:solidFill>
                  <a:srgbClr val="FF3300"/>
                </a:solidFill>
              </a:rPr>
              <a:t>、地址</a:t>
            </a:r>
            <a:r>
              <a:rPr kumimoji="1" lang="en-US" altLang="zh-CN" sz="2800" b="1" i="1" u="sng">
                <a:solidFill>
                  <a:srgbClr val="FF3300"/>
                </a:solidFill>
              </a:rPr>
              <a:t>/</a:t>
            </a:r>
            <a:r>
              <a:rPr kumimoji="1" lang="zh-CN" altLang="en-US" sz="2800" b="1" i="1" u="sng">
                <a:solidFill>
                  <a:srgbClr val="FF3300"/>
                </a:solidFill>
              </a:rPr>
              <a:t>状态总线</a:t>
            </a:r>
            <a:r>
              <a:rPr kumimoji="1" lang="en-US" altLang="zh-CN" sz="2800" b="1" i="1" u="sng">
                <a:solidFill>
                  <a:srgbClr val="FF3300"/>
                </a:solidFill>
              </a:rPr>
              <a:t>A19/S6-A16/S3</a:t>
            </a:r>
          </a:p>
          <a:p>
            <a:pPr eaLnBrk="1" hangingPunct="1">
              <a:spcBef>
                <a:spcPct val="30000"/>
              </a:spcBef>
              <a:buFontTx/>
              <a:buNone/>
            </a:pPr>
            <a:r>
              <a:rPr kumimoji="1" lang="en-US" altLang="zh-CN" sz="2400" b="1">
                <a:solidFill>
                  <a:schemeClr val="bg1"/>
                </a:solidFill>
              </a:rPr>
              <a:t>A19/S6-A16/S3</a:t>
            </a:r>
            <a:r>
              <a:rPr kumimoji="1" lang="zh-CN" altLang="en-US" sz="2400" b="1">
                <a:solidFill>
                  <a:schemeClr val="bg1"/>
                </a:solidFill>
              </a:rPr>
              <a:t>：</a:t>
            </a:r>
            <a:r>
              <a:rPr kumimoji="1" lang="zh-CN" altLang="en-US" sz="2400" b="1">
                <a:solidFill>
                  <a:srgbClr val="00FF00"/>
                </a:solidFill>
              </a:rPr>
              <a:t>地址</a:t>
            </a:r>
            <a:r>
              <a:rPr kumimoji="1" lang="en-US" altLang="zh-CN" sz="2400" b="1">
                <a:solidFill>
                  <a:srgbClr val="00FF00"/>
                </a:solidFill>
              </a:rPr>
              <a:t>/</a:t>
            </a:r>
            <a:r>
              <a:rPr kumimoji="1" lang="zh-CN" altLang="en-US" sz="2400" b="1">
                <a:solidFill>
                  <a:srgbClr val="00FF00"/>
                </a:solidFill>
              </a:rPr>
              <a:t>状态总线复用引脚，输出，三态。</a:t>
            </a:r>
            <a:endParaRPr kumimoji="1" lang="zh-CN" altLang="en-US" sz="2400" b="1">
              <a:solidFill>
                <a:schemeClr val="bg1"/>
              </a:solidFill>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174</a:t>
            </a:fld>
            <a:endParaRPr lang="en-US" altLang="zh-CN"/>
          </a:p>
        </p:txBody>
      </p:sp>
    </p:spTree>
    <p:extLst>
      <p:ext uri="{BB962C8B-B14F-4D97-AF65-F5344CB8AC3E}">
        <p14:creationId xmlns:p14="http://schemas.microsoft.com/office/powerpoint/2010/main" val="120264001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blinds(horizontal)">
                                      <p:cBhvr>
                                        <p:cTn id="7" dur="500"/>
                                        <p:tgtEl>
                                          <p:spTgt spid="78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checkerboard(across)">
                                      <p:cBhvr>
                                        <p:cTn id="12" dur="500"/>
                                        <p:tgtEl>
                                          <p:spTgt spid="788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checkerboard(across)">
                                      <p:cBhvr>
                                        <p:cTn id="17" dur="500"/>
                                        <p:tgtEl>
                                          <p:spTgt spid="788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slide(fromBottom)">
                                      <p:cBhvr>
                                        <p:cTn id="22" dur="500"/>
                                        <p:tgtEl>
                                          <p:spTgt spid="78851">
                                            <p:txEl>
                                              <p:pRg st="3" end="3"/>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78851">
                                            <p:txEl>
                                              <p:pRg st="4" end="4"/>
                                            </p:txEl>
                                          </p:spTgt>
                                        </p:tgtEl>
                                        <p:attrNameLst>
                                          <p:attrName>style.visibility</p:attrName>
                                        </p:attrNameLst>
                                      </p:cBhvr>
                                      <p:to>
                                        <p:strVal val="visible"/>
                                      </p:to>
                                    </p:set>
                                    <p:animEffect transition="in" filter="slide(fromBottom)">
                                      <p:cBhvr>
                                        <p:cTn id="25" dur="500"/>
                                        <p:tgtEl>
                                          <p:spTgt spid="78851">
                                            <p:txEl>
                                              <p:pRg st="4" end="4"/>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78851">
                                            <p:txEl>
                                              <p:pRg st="5" end="5"/>
                                            </p:txEl>
                                          </p:spTgt>
                                        </p:tgtEl>
                                        <p:attrNameLst>
                                          <p:attrName>style.visibility</p:attrName>
                                        </p:attrNameLst>
                                      </p:cBhvr>
                                      <p:to>
                                        <p:strVal val="visible"/>
                                      </p:to>
                                    </p:set>
                                    <p:animEffect transition="in" filter="slide(fromBottom)">
                                      <p:cBhvr>
                                        <p:cTn id="28" dur="500"/>
                                        <p:tgtEl>
                                          <p:spTgt spid="78851">
                                            <p:txEl>
                                              <p:pRg st="5" end="5"/>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78851">
                                            <p:txEl>
                                              <p:pRg st="6" end="6"/>
                                            </p:txEl>
                                          </p:spTgt>
                                        </p:tgtEl>
                                        <p:attrNameLst>
                                          <p:attrName>style.visibility</p:attrName>
                                        </p:attrNameLst>
                                      </p:cBhvr>
                                      <p:to>
                                        <p:strVal val="visible"/>
                                      </p:to>
                                    </p:set>
                                    <p:animEffect transition="in" filter="slide(fromBottom)">
                                      <p:cBhvr>
                                        <p:cTn id="31" dur="500"/>
                                        <p:tgtEl>
                                          <p:spTgt spid="78851">
                                            <p:txEl>
                                              <p:pRg st="6" end="6"/>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78851">
                                            <p:txEl>
                                              <p:pRg st="7" end="7"/>
                                            </p:txEl>
                                          </p:spTgt>
                                        </p:tgtEl>
                                        <p:attrNameLst>
                                          <p:attrName>style.visibility</p:attrName>
                                        </p:attrNameLst>
                                      </p:cBhvr>
                                      <p:to>
                                        <p:strVal val="visible"/>
                                      </p:to>
                                    </p:set>
                                    <p:animEffect transition="in" filter="slide(fromBottom)">
                                      <p:cBhvr>
                                        <p:cTn id="34" dur="500"/>
                                        <p:tgtEl>
                                          <p:spTgt spid="78851">
                                            <p:txEl>
                                              <p:pRg st="7" end="7"/>
                                            </p:txEl>
                                          </p:spTgt>
                                        </p:tgtEl>
                                      </p:cBhvr>
                                    </p:animEffect>
                                  </p:childTnLst>
                                </p:cTn>
                              </p:par>
                              <p:par>
                                <p:cTn id="35" presetID="12" presetClass="entr" presetSubtype="4" fill="hold" nodeType="withEffect">
                                  <p:stCondLst>
                                    <p:cond delay="0"/>
                                  </p:stCondLst>
                                  <p:childTnLst>
                                    <p:set>
                                      <p:cBhvr>
                                        <p:cTn id="36" dur="1" fill="hold">
                                          <p:stCondLst>
                                            <p:cond delay="0"/>
                                          </p:stCondLst>
                                        </p:cTn>
                                        <p:tgtEl>
                                          <p:spTgt spid="78851">
                                            <p:txEl>
                                              <p:pRg st="8" end="8"/>
                                            </p:txEl>
                                          </p:spTgt>
                                        </p:tgtEl>
                                        <p:attrNameLst>
                                          <p:attrName>style.visibility</p:attrName>
                                        </p:attrNameLst>
                                      </p:cBhvr>
                                      <p:to>
                                        <p:strVal val="visible"/>
                                      </p:to>
                                    </p:set>
                                    <p:animEffect transition="in" filter="slide(fromBottom)">
                                      <p:cBhvr>
                                        <p:cTn id="37" dur="500"/>
                                        <p:tgtEl>
                                          <p:spTgt spid="78851">
                                            <p:txEl>
                                              <p:pRg st="8" end="8"/>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78851">
                                            <p:txEl>
                                              <p:pRg st="9" end="9"/>
                                            </p:txEl>
                                          </p:spTgt>
                                        </p:tgtEl>
                                        <p:attrNameLst>
                                          <p:attrName>style.visibility</p:attrName>
                                        </p:attrNameLst>
                                      </p:cBhvr>
                                      <p:to>
                                        <p:strVal val="visible"/>
                                      </p:to>
                                    </p:set>
                                    <p:animEffect transition="in" filter="slide(fromBottom)">
                                      <p:cBhvr>
                                        <p:cTn id="40" dur="500"/>
                                        <p:tgtEl>
                                          <p:spTgt spid="78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381000" y="304800"/>
            <a:ext cx="83820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800" b="1">
                <a:solidFill>
                  <a:srgbClr val="3366FF"/>
                </a:solidFill>
              </a:rPr>
              <a:t>      S4</a:t>
            </a:r>
            <a:r>
              <a:rPr kumimoji="1" lang="zh-CN" altLang="en-US" sz="2800" b="1">
                <a:solidFill>
                  <a:srgbClr val="3366FF"/>
                </a:solidFill>
              </a:rPr>
              <a:t>、</a:t>
            </a:r>
            <a:r>
              <a:rPr kumimoji="1" lang="en-US" altLang="zh-CN" sz="2800" b="1">
                <a:solidFill>
                  <a:srgbClr val="3366FF"/>
                </a:solidFill>
              </a:rPr>
              <a:t>S3</a:t>
            </a:r>
            <a:r>
              <a:rPr kumimoji="1" lang="zh-CN" altLang="en-US" sz="2800" b="1">
                <a:solidFill>
                  <a:srgbClr val="3366FF"/>
                </a:solidFill>
              </a:rPr>
              <a:t>组合所对应的段寄存器情况</a:t>
            </a:r>
          </a:p>
          <a:p>
            <a:pPr eaLnBrk="1" hangingPunct="1">
              <a:spcBef>
                <a:spcPct val="50000"/>
              </a:spcBef>
              <a:buFontTx/>
              <a:buNone/>
            </a:pPr>
            <a:r>
              <a:rPr kumimoji="1" lang="zh-CN" altLang="en-US" sz="2800" b="1">
                <a:solidFill>
                  <a:srgbClr val="3366FF"/>
                </a:solidFill>
              </a:rPr>
              <a:t>     </a:t>
            </a:r>
            <a:r>
              <a:rPr kumimoji="1" lang="en-US" altLang="zh-CN" sz="2400" b="1">
                <a:solidFill>
                  <a:srgbClr val="3366FF"/>
                </a:solidFill>
              </a:rPr>
              <a:t>S4          S3                       </a:t>
            </a:r>
            <a:r>
              <a:rPr kumimoji="1" lang="zh-CN" altLang="en-US" sz="2400" b="1">
                <a:solidFill>
                  <a:srgbClr val="3366FF"/>
                </a:solidFill>
              </a:rPr>
              <a:t>段寄存器</a:t>
            </a:r>
          </a:p>
          <a:p>
            <a:pPr eaLnBrk="1" hangingPunct="1">
              <a:spcBef>
                <a:spcPct val="50000"/>
              </a:spcBef>
              <a:buFontTx/>
              <a:buNone/>
            </a:pPr>
            <a:r>
              <a:rPr kumimoji="1" lang="zh-CN" altLang="en-US" sz="2400" b="1">
                <a:solidFill>
                  <a:srgbClr val="3366FF"/>
                </a:solidFill>
              </a:rPr>
              <a:t>      </a:t>
            </a:r>
            <a:r>
              <a:rPr kumimoji="1" lang="en-US" altLang="zh-CN" sz="2400" b="1">
                <a:solidFill>
                  <a:srgbClr val="3366FF"/>
                </a:solidFill>
              </a:rPr>
              <a:t>0             0             </a:t>
            </a:r>
            <a:r>
              <a:rPr kumimoji="1" lang="zh-CN" altLang="en-US" sz="2400" b="1">
                <a:solidFill>
                  <a:srgbClr val="3366FF"/>
                </a:solidFill>
              </a:rPr>
              <a:t>当前正在使用</a:t>
            </a:r>
            <a:r>
              <a:rPr kumimoji="1" lang="en-US" altLang="zh-CN" sz="2400" b="1">
                <a:solidFill>
                  <a:srgbClr val="3366FF"/>
                </a:solidFill>
              </a:rPr>
              <a:t>ES</a:t>
            </a:r>
          </a:p>
          <a:p>
            <a:pPr eaLnBrk="1" hangingPunct="1">
              <a:spcBef>
                <a:spcPct val="50000"/>
              </a:spcBef>
              <a:buFontTx/>
              <a:buNone/>
            </a:pPr>
            <a:r>
              <a:rPr kumimoji="1" lang="en-US" altLang="zh-CN" sz="2400" b="1">
                <a:solidFill>
                  <a:srgbClr val="3366FF"/>
                </a:solidFill>
              </a:rPr>
              <a:t>      0             1             </a:t>
            </a:r>
            <a:r>
              <a:rPr kumimoji="1" lang="zh-CN" altLang="en-US" sz="2400" b="1">
                <a:solidFill>
                  <a:srgbClr val="3366FF"/>
                </a:solidFill>
              </a:rPr>
              <a:t>当前正在使用</a:t>
            </a:r>
            <a:r>
              <a:rPr kumimoji="1" lang="en-US" altLang="zh-CN" sz="2400" b="1">
                <a:solidFill>
                  <a:srgbClr val="3366FF"/>
                </a:solidFill>
              </a:rPr>
              <a:t>SS</a:t>
            </a:r>
          </a:p>
          <a:p>
            <a:pPr eaLnBrk="1" hangingPunct="1">
              <a:spcBef>
                <a:spcPct val="50000"/>
              </a:spcBef>
              <a:buFontTx/>
              <a:buNone/>
            </a:pPr>
            <a:r>
              <a:rPr kumimoji="1" lang="en-US" altLang="zh-CN" sz="2400" b="1">
                <a:solidFill>
                  <a:srgbClr val="3366FF"/>
                </a:solidFill>
              </a:rPr>
              <a:t>      1             0             </a:t>
            </a:r>
            <a:r>
              <a:rPr kumimoji="1" lang="zh-CN" altLang="en-US" sz="2400" b="1">
                <a:solidFill>
                  <a:srgbClr val="3366FF"/>
                </a:solidFill>
              </a:rPr>
              <a:t>当前正在使用</a:t>
            </a:r>
            <a:r>
              <a:rPr kumimoji="1" lang="en-US" altLang="zh-CN" sz="2400" b="1">
                <a:solidFill>
                  <a:srgbClr val="3366FF"/>
                </a:solidFill>
              </a:rPr>
              <a:t>CS</a:t>
            </a:r>
          </a:p>
          <a:p>
            <a:pPr eaLnBrk="1" hangingPunct="1">
              <a:spcBef>
                <a:spcPct val="50000"/>
              </a:spcBef>
              <a:buFontTx/>
              <a:buNone/>
            </a:pPr>
            <a:r>
              <a:rPr kumimoji="1" lang="en-US" altLang="zh-CN" sz="2400" b="1">
                <a:solidFill>
                  <a:srgbClr val="3366FF"/>
                </a:solidFill>
              </a:rPr>
              <a:t>      1             1             </a:t>
            </a:r>
            <a:r>
              <a:rPr kumimoji="1" lang="zh-CN" altLang="en-US" sz="2400" b="1">
                <a:solidFill>
                  <a:srgbClr val="3366FF"/>
                </a:solidFill>
              </a:rPr>
              <a:t>当前正在使用</a:t>
            </a:r>
            <a:r>
              <a:rPr kumimoji="1" lang="en-US" altLang="zh-CN" sz="2400" b="1">
                <a:solidFill>
                  <a:srgbClr val="3366FF"/>
                </a:solidFill>
              </a:rPr>
              <a:t>DS</a:t>
            </a:r>
          </a:p>
        </p:txBody>
      </p:sp>
      <p:sp>
        <p:nvSpPr>
          <p:cNvPr id="118787" name="Line 3"/>
          <p:cNvSpPr>
            <a:spLocks noChangeShapeType="1"/>
          </p:cNvSpPr>
          <p:nvPr/>
        </p:nvSpPr>
        <p:spPr bwMode="auto">
          <a:xfrm>
            <a:off x="1066800" y="838200"/>
            <a:ext cx="52578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788" name="Line 4"/>
          <p:cNvSpPr>
            <a:spLocks noChangeShapeType="1"/>
          </p:cNvSpPr>
          <p:nvPr/>
        </p:nvSpPr>
        <p:spPr bwMode="auto">
          <a:xfrm>
            <a:off x="762000" y="1524000"/>
            <a:ext cx="68580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789" name="Line 5"/>
          <p:cNvSpPr>
            <a:spLocks noChangeShapeType="1"/>
          </p:cNvSpPr>
          <p:nvPr/>
        </p:nvSpPr>
        <p:spPr bwMode="auto">
          <a:xfrm>
            <a:off x="684213" y="3716338"/>
            <a:ext cx="68580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175</a:t>
            </a:fld>
            <a:endParaRPr lang="en-US" altLang="zh-CN"/>
          </a:p>
        </p:txBody>
      </p:sp>
    </p:spTree>
    <p:extLst>
      <p:ext uri="{BB962C8B-B14F-4D97-AF65-F5344CB8AC3E}">
        <p14:creationId xmlns:p14="http://schemas.microsoft.com/office/powerpoint/2010/main" val="1206611664"/>
      </p:ext>
    </p:extLst>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9" name="Text Box 5"/>
          <p:cNvSpPr txBox="1">
            <a:spLocks noChangeArrowheads="1"/>
          </p:cNvSpPr>
          <p:nvPr/>
        </p:nvSpPr>
        <p:spPr bwMode="auto">
          <a:xfrm>
            <a:off x="250825" y="476250"/>
            <a:ext cx="8686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800" b="1" i="1" u="sng"/>
              <a:t>3</a:t>
            </a:r>
            <a:r>
              <a:rPr kumimoji="1" lang="zh-CN" altLang="en-US" sz="2800" b="1" i="1" u="sng"/>
              <a:t>、控制总线</a:t>
            </a:r>
          </a:p>
          <a:p>
            <a:pPr eaLnBrk="1" hangingPunct="1">
              <a:spcBef>
                <a:spcPct val="50000"/>
              </a:spcBef>
              <a:buFontTx/>
              <a:buNone/>
            </a:pPr>
            <a:r>
              <a:rPr kumimoji="1" lang="en-US" altLang="zh-CN" sz="2800" b="1"/>
              <a:t>(1) /BHE/S7</a:t>
            </a:r>
            <a:r>
              <a:rPr kumimoji="1" lang="zh-CN" altLang="en-US" sz="2800" b="1"/>
              <a:t>：</a:t>
            </a:r>
            <a:r>
              <a:rPr kumimoji="1" lang="en-US" altLang="zh-CN" sz="1800" b="1"/>
              <a:t>(bus high enable/status)</a:t>
            </a:r>
            <a:r>
              <a:rPr kumimoji="1" lang="zh-CN" altLang="en-US" sz="2800" b="1"/>
              <a:t>高</a:t>
            </a:r>
            <a:r>
              <a:rPr kumimoji="1" lang="en-US" altLang="zh-CN" sz="2800" b="1"/>
              <a:t>8</a:t>
            </a:r>
            <a:r>
              <a:rPr kumimoji="1" lang="zh-CN" altLang="en-US" sz="2800" b="1"/>
              <a:t>位数据总线允许</a:t>
            </a:r>
            <a:r>
              <a:rPr kumimoji="1" lang="en-US" altLang="zh-CN" sz="2800" b="1"/>
              <a:t>/</a:t>
            </a:r>
            <a:r>
              <a:rPr kumimoji="1" lang="zh-CN" altLang="en-US" sz="2800" b="1"/>
              <a:t>状态复用引脚。</a:t>
            </a:r>
          </a:p>
          <a:p>
            <a:pPr eaLnBrk="1" hangingPunct="1">
              <a:spcBef>
                <a:spcPct val="50000"/>
              </a:spcBef>
              <a:buFontTx/>
              <a:buNone/>
            </a:pPr>
            <a:r>
              <a:rPr kumimoji="1" lang="zh-CN" altLang="en-US" sz="2800" b="1"/>
              <a:t>   在总线周期的</a:t>
            </a:r>
            <a:r>
              <a:rPr kumimoji="1" lang="en-US" altLang="zh-CN" sz="2800" b="1"/>
              <a:t>T1</a:t>
            </a:r>
            <a:r>
              <a:rPr kumimoji="1" lang="zh-CN" altLang="en-US" sz="2800" b="1"/>
              <a:t>状态，此引脚输出</a:t>
            </a:r>
            <a:r>
              <a:rPr kumimoji="1" lang="en-US" altLang="zh-CN" sz="2800" b="1"/>
              <a:t>/BHE</a:t>
            </a:r>
            <a:r>
              <a:rPr kumimoji="1" lang="zh-CN" altLang="en-US" sz="2800" b="1"/>
              <a:t>信号，表示高</a:t>
            </a:r>
            <a:r>
              <a:rPr kumimoji="1" lang="en-US" altLang="zh-CN" sz="2800" b="1"/>
              <a:t>8</a:t>
            </a:r>
            <a:r>
              <a:rPr kumimoji="1" lang="zh-CN" altLang="en-US" sz="2800" b="1"/>
              <a:t>位数据线</a:t>
            </a:r>
            <a:r>
              <a:rPr kumimoji="1" lang="en-US" altLang="zh-CN" sz="2800" b="1"/>
              <a:t>D15-D8</a:t>
            </a:r>
            <a:r>
              <a:rPr kumimoji="1" lang="zh-CN" altLang="en-US" sz="2800" b="1"/>
              <a:t>上的数据有效。</a:t>
            </a:r>
          </a:p>
        </p:txBody>
      </p:sp>
      <p:sp>
        <p:nvSpPr>
          <p:cNvPr id="287750" name="Text Box 6"/>
          <p:cNvSpPr txBox="1">
            <a:spLocks noChangeArrowheads="1"/>
          </p:cNvSpPr>
          <p:nvPr/>
        </p:nvSpPr>
        <p:spPr bwMode="auto">
          <a:xfrm>
            <a:off x="0" y="3644900"/>
            <a:ext cx="914400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30000"/>
              </a:spcBef>
              <a:buFontTx/>
              <a:buNone/>
            </a:pPr>
            <a:r>
              <a:rPr kumimoji="1" lang="en-US" altLang="zh-CN" sz="2400" b="1"/>
              <a:t>/BHE</a:t>
            </a:r>
            <a:r>
              <a:rPr kumimoji="1" lang="zh-CN" altLang="en-US" sz="2400" b="1"/>
              <a:t>、</a:t>
            </a:r>
            <a:r>
              <a:rPr kumimoji="1" lang="en-US" altLang="zh-CN" sz="2400" b="1"/>
              <a:t>A0</a:t>
            </a:r>
            <a:r>
              <a:rPr kumimoji="1" lang="zh-CN" altLang="en-US" sz="2400" b="1"/>
              <a:t>组合：</a:t>
            </a:r>
          </a:p>
          <a:p>
            <a:pPr eaLnBrk="1" hangingPunct="1">
              <a:spcBef>
                <a:spcPct val="30000"/>
              </a:spcBef>
              <a:buFontTx/>
              <a:buNone/>
            </a:pPr>
            <a:r>
              <a:rPr kumimoji="1" lang="en-US" altLang="zh-CN" sz="2400" b="1"/>
              <a:t>/BHE   A0                     </a:t>
            </a:r>
            <a:r>
              <a:rPr kumimoji="1" lang="zh-CN" altLang="en-US" sz="2400" b="1"/>
              <a:t>总线使用情况</a:t>
            </a:r>
          </a:p>
          <a:p>
            <a:pPr eaLnBrk="1" hangingPunct="1">
              <a:spcBef>
                <a:spcPct val="50000"/>
              </a:spcBef>
              <a:buFontTx/>
              <a:buNone/>
            </a:pPr>
            <a:r>
              <a:rPr kumimoji="1" lang="en-US" altLang="zh-CN" sz="2400" b="1"/>
              <a:t>0        0   </a:t>
            </a:r>
            <a:r>
              <a:rPr kumimoji="1" lang="zh-CN" altLang="en-US" sz="2000" b="1"/>
              <a:t>从偶地址单元开始，在</a:t>
            </a:r>
            <a:r>
              <a:rPr kumimoji="1" lang="en-US" altLang="zh-CN" sz="2000" b="1"/>
              <a:t>16</a:t>
            </a:r>
            <a:r>
              <a:rPr kumimoji="1" lang="zh-CN" altLang="en-US" sz="2000" b="1"/>
              <a:t>位数据总线</a:t>
            </a:r>
            <a:r>
              <a:rPr kumimoji="1" lang="en-US" altLang="zh-CN" sz="2000" b="1"/>
              <a:t>AD15~AD0</a:t>
            </a:r>
            <a:r>
              <a:rPr kumimoji="1" lang="zh-CN" altLang="en-US" sz="2000" b="1"/>
              <a:t>上进行字传送</a:t>
            </a:r>
            <a:endParaRPr kumimoji="1" lang="zh-CN" altLang="en-US" sz="2400" b="1"/>
          </a:p>
          <a:p>
            <a:pPr eaLnBrk="1" hangingPunct="1">
              <a:spcBef>
                <a:spcPct val="50000"/>
              </a:spcBef>
              <a:buFontTx/>
              <a:buNone/>
            </a:pPr>
            <a:r>
              <a:rPr kumimoji="1" lang="en-US" altLang="zh-CN" sz="2400" b="1"/>
              <a:t>0        1   </a:t>
            </a:r>
            <a:r>
              <a:rPr kumimoji="1" lang="zh-CN" altLang="en-US" sz="2000" b="1"/>
              <a:t>从奇地址单元开始，在高</a:t>
            </a:r>
            <a:r>
              <a:rPr kumimoji="1" lang="en-US" altLang="zh-CN" sz="2000" b="1"/>
              <a:t>8</a:t>
            </a:r>
            <a:r>
              <a:rPr kumimoji="1" lang="zh-CN" altLang="en-US" sz="2000" b="1"/>
              <a:t>位数据总线</a:t>
            </a:r>
            <a:r>
              <a:rPr kumimoji="1" lang="en-US" altLang="zh-CN" sz="1800" b="1"/>
              <a:t>AD7~AD0</a:t>
            </a:r>
            <a:r>
              <a:rPr kumimoji="1" lang="zh-CN" altLang="en-US" sz="2000" b="1"/>
              <a:t>上进行字节传送</a:t>
            </a:r>
            <a:endParaRPr kumimoji="1" lang="zh-CN" altLang="en-US" sz="2400" b="1"/>
          </a:p>
          <a:p>
            <a:pPr eaLnBrk="1" hangingPunct="1">
              <a:spcBef>
                <a:spcPct val="50000"/>
              </a:spcBef>
              <a:buFontTx/>
              <a:buNone/>
            </a:pPr>
            <a:r>
              <a:rPr kumimoji="1" lang="en-US" altLang="zh-CN" sz="2400" b="1"/>
              <a:t>1        0   </a:t>
            </a:r>
            <a:r>
              <a:rPr kumimoji="1" lang="zh-CN" altLang="en-US" sz="2000" b="1"/>
              <a:t>从偶地址单元开始，在低</a:t>
            </a:r>
            <a:r>
              <a:rPr kumimoji="1" lang="en-US" altLang="zh-CN" sz="2000" b="1"/>
              <a:t>8</a:t>
            </a:r>
            <a:r>
              <a:rPr kumimoji="1" lang="zh-CN" altLang="en-US" sz="2000" b="1"/>
              <a:t>位数据总线上</a:t>
            </a:r>
            <a:r>
              <a:rPr kumimoji="1" lang="en-US" altLang="zh-CN" sz="1800" b="1"/>
              <a:t>AD15~AD8</a:t>
            </a:r>
            <a:r>
              <a:rPr kumimoji="1" lang="zh-CN" altLang="en-US" sz="2000" b="1"/>
              <a:t>进行字节传送</a:t>
            </a:r>
          </a:p>
          <a:p>
            <a:pPr eaLnBrk="1" hangingPunct="1">
              <a:spcBef>
                <a:spcPct val="50000"/>
              </a:spcBef>
              <a:buFontTx/>
              <a:buNone/>
            </a:pPr>
            <a:r>
              <a:rPr kumimoji="1" lang="en-US" altLang="zh-CN" sz="2000" b="1"/>
              <a:t>1          1         </a:t>
            </a:r>
            <a:r>
              <a:rPr kumimoji="1" lang="zh-CN" altLang="en-US" sz="2000" b="1"/>
              <a:t>无效</a:t>
            </a:r>
          </a:p>
        </p:txBody>
      </p:sp>
      <p:sp>
        <p:nvSpPr>
          <p:cNvPr id="119812" name="Line 7"/>
          <p:cNvSpPr>
            <a:spLocks noChangeShapeType="1"/>
          </p:cNvSpPr>
          <p:nvPr/>
        </p:nvSpPr>
        <p:spPr bwMode="auto">
          <a:xfrm>
            <a:off x="107950" y="4508500"/>
            <a:ext cx="8785225"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3" name="Line 8"/>
          <p:cNvSpPr>
            <a:spLocks noChangeShapeType="1"/>
          </p:cNvSpPr>
          <p:nvPr/>
        </p:nvSpPr>
        <p:spPr bwMode="auto">
          <a:xfrm>
            <a:off x="36513" y="6597650"/>
            <a:ext cx="89281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754" name="Rectangle 10"/>
          <p:cNvSpPr>
            <a:spLocks noChangeArrowheads="1"/>
          </p:cNvSpPr>
          <p:nvPr/>
        </p:nvSpPr>
        <p:spPr bwMode="auto">
          <a:xfrm>
            <a:off x="971550" y="3213100"/>
            <a:ext cx="758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30000"/>
              </a:spcBef>
              <a:buFontTx/>
              <a:buNone/>
            </a:pPr>
            <a:r>
              <a:rPr kumimoji="1" lang="zh-CN" altLang="en-US" sz="2400" b="1"/>
              <a:t>在</a:t>
            </a:r>
            <a:r>
              <a:rPr kumimoji="1" lang="en-US" altLang="zh-CN" sz="2400" b="1"/>
              <a:t>T2</a:t>
            </a:r>
            <a:r>
              <a:rPr kumimoji="1" lang="zh-CN" altLang="en-US" sz="2400" b="1"/>
              <a:t>、</a:t>
            </a:r>
            <a:r>
              <a:rPr kumimoji="1" lang="en-US" altLang="zh-CN" sz="2400" b="1"/>
              <a:t>T3</a:t>
            </a:r>
            <a:r>
              <a:rPr kumimoji="1" lang="zh-CN" altLang="en-US" sz="2400" b="1"/>
              <a:t>、</a:t>
            </a:r>
            <a:r>
              <a:rPr kumimoji="1" lang="en-US" altLang="zh-CN" sz="2400" b="1"/>
              <a:t>TW</a:t>
            </a:r>
            <a:r>
              <a:rPr kumimoji="1" lang="zh-CN" altLang="en-US" sz="2400" b="1"/>
              <a:t>和</a:t>
            </a:r>
            <a:r>
              <a:rPr kumimoji="1" lang="en-US" altLang="zh-CN" sz="2400" b="1"/>
              <a:t>T4</a:t>
            </a:r>
            <a:r>
              <a:rPr kumimoji="1" lang="zh-CN" altLang="en-US" sz="2400" b="1"/>
              <a:t>状态时，此引脚输出</a:t>
            </a:r>
            <a:r>
              <a:rPr kumimoji="1" lang="en-US" altLang="zh-CN" sz="2400" b="1"/>
              <a:t>S7</a:t>
            </a:r>
            <a:r>
              <a:rPr kumimoji="1" lang="zh-CN" altLang="en-US" sz="2400" b="1"/>
              <a:t>状态信号。</a:t>
            </a:r>
          </a:p>
        </p:txBody>
      </p:sp>
      <p:sp>
        <p:nvSpPr>
          <p:cNvPr id="2" name="灯片编号占位符 1"/>
          <p:cNvSpPr>
            <a:spLocks noGrp="1"/>
          </p:cNvSpPr>
          <p:nvPr>
            <p:ph type="sldNum" sz="quarter" idx="12"/>
          </p:nvPr>
        </p:nvSpPr>
        <p:spPr>
          <a:xfrm>
            <a:off x="8100392" y="6245225"/>
            <a:ext cx="474812" cy="476250"/>
          </a:xfrm>
        </p:spPr>
        <p:txBody>
          <a:bodyPr/>
          <a:lstStyle/>
          <a:p>
            <a:pPr>
              <a:defRPr/>
            </a:pPr>
            <a:fld id="{0CB13AAD-1E24-40A4-9879-7C398C2F1CF9}" type="slidenum">
              <a:rPr lang="en-US" altLang="zh-CN" smtClean="0"/>
              <a:pPr>
                <a:defRPr/>
              </a:pPr>
              <a:t>176</a:t>
            </a:fld>
            <a:endParaRPr lang="en-US" altLang="zh-CN"/>
          </a:p>
        </p:txBody>
      </p:sp>
    </p:spTree>
    <p:extLst>
      <p:ext uri="{BB962C8B-B14F-4D97-AF65-F5344CB8AC3E}">
        <p14:creationId xmlns:p14="http://schemas.microsoft.com/office/powerpoint/2010/main" val="54217456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87749">
                                            <p:txEl>
                                              <p:pRg st="2" end="2"/>
                                            </p:txEl>
                                          </p:spTgt>
                                        </p:tgtEl>
                                        <p:attrNameLst>
                                          <p:attrName>style.visibility</p:attrName>
                                        </p:attrNameLst>
                                      </p:cBhvr>
                                      <p:to>
                                        <p:strVal val="visible"/>
                                      </p:to>
                                    </p:set>
                                    <p:animEffect transition="in" filter="circle(in)">
                                      <p:cBhvr>
                                        <p:cTn id="7" dur="2000"/>
                                        <p:tgtEl>
                                          <p:spTgt spid="28774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7754"/>
                                        </p:tgtEl>
                                        <p:attrNameLst>
                                          <p:attrName>style.visibility</p:attrName>
                                        </p:attrNameLst>
                                      </p:cBhvr>
                                      <p:to>
                                        <p:strVal val="visible"/>
                                      </p:to>
                                    </p:set>
                                    <p:animEffect transition="in" filter="box(in)">
                                      <p:cBhvr>
                                        <p:cTn id="12" dur="500"/>
                                        <p:tgtEl>
                                          <p:spTgt spid="2877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87750"/>
                                        </p:tgtEl>
                                        <p:attrNameLst>
                                          <p:attrName>style.visibility</p:attrName>
                                        </p:attrNameLst>
                                      </p:cBhvr>
                                      <p:to>
                                        <p:strVal val="visible"/>
                                      </p:to>
                                    </p:set>
                                    <p:animEffect transition="in" filter="checkerboard(across)">
                                      <p:cBhvr>
                                        <p:cTn id="17" dur="500"/>
                                        <p:tgtEl>
                                          <p:spTgt spid="287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0" grpId="0"/>
      <p:bldP spid="287754"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5"/>
          <p:cNvSpPr txBox="1">
            <a:spLocks noChangeArrowheads="1"/>
          </p:cNvSpPr>
          <p:nvPr/>
        </p:nvSpPr>
        <p:spPr bwMode="auto">
          <a:xfrm>
            <a:off x="250825" y="1989138"/>
            <a:ext cx="8610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15000"/>
              </a:spcBef>
              <a:buFontTx/>
              <a:buNone/>
            </a:pPr>
            <a:r>
              <a:rPr kumimoji="1" lang="en-US" altLang="zh-CN" sz="2400" b="1">
                <a:solidFill>
                  <a:srgbClr val="3366FF"/>
                </a:solidFill>
              </a:rPr>
              <a:t>S7</a:t>
            </a:r>
            <a:r>
              <a:rPr kumimoji="1" lang="zh-CN" altLang="en-US" sz="2400" b="1">
                <a:solidFill>
                  <a:srgbClr val="3366FF"/>
                </a:solidFill>
              </a:rPr>
              <a:t>：</a:t>
            </a:r>
            <a:r>
              <a:rPr kumimoji="1" lang="en-US" altLang="zh-CN" sz="2400" b="1">
                <a:solidFill>
                  <a:srgbClr val="3366FF"/>
                </a:solidFill>
              </a:rPr>
              <a:t>8086</a:t>
            </a:r>
            <a:r>
              <a:rPr kumimoji="1" lang="zh-CN" altLang="en-US" sz="2400" b="1">
                <a:solidFill>
                  <a:srgbClr val="3366FF"/>
                </a:solidFill>
              </a:rPr>
              <a:t>中无定义。</a:t>
            </a:r>
          </a:p>
          <a:p>
            <a:pPr eaLnBrk="1" hangingPunct="1">
              <a:spcBef>
                <a:spcPct val="15000"/>
              </a:spcBef>
              <a:buFontTx/>
              <a:buNone/>
            </a:pPr>
            <a:r>
              <a:rPr kumimoji="1" lang="zh-CN" altLang="en-US" sz="2400" b="1">
                <a:solidFill>
                  <a:srgbClr val="3366FF"/>
                </a:solidFill>
              </a:rPr>
              <a:t>    </a:t>
            </a:r>
            <a:r>
              <a:rPr kumimoji="1" lang="en-US" altLang="zh-CN" sz="2400" b="1">
                <a:solidFill>
                  <a:srgbClr val="3366FF"/>
                </a:solidFill>
              </a:rPr>
              <a:t>8088</a:t>
            </a:r>
            <a:r>
              <a:rPr kumimoji="1" lang="zh-CN" altLang="en-US" sz="2400" b="1">
                <a:solidFill>
                  <a:srgbClr val="3366FF"/>
                </a:solidFill>
              </a:rPr>
              <a:t>中，在最大模式中，为高电平；在最小模式中，输出</a:t>
            </a:r>
            <a:r>
              <a:rPr kumimoji="1" lang="en-US" altLang="zh-CN" sz="2400" b="1">
                <a:solidFill>
                  <a:srgbClr val="3366FF"/>
                </a:solidFill>
              </a:rPr>
              <a:t>/SS</a:t>
            </a:r>
            <a:r>
              <a:rPr kumimoji="1" lang="en-US" altLang="zh-CN" sz="2400" b="1" baseline="-25000">
                <a:solidFill>
                  <a:srgbClr val="3366FF"/>
                </a:solidFill>
              </a:rPr>
              <a:t>0</a:t>
            </a:r>
            <a:r>
              <a:rPr kumimoji="1" lang="zh-CN" altLang="en-US" sz="2400" b="1">
                <a:solidFill>
                  <a:srgbClr val="3366FF"/>
                </a:solidFill>
              </a:rPr>
              <a:t>信号，此信号与其它信号 合作表示总线周期的读</a:t>
            </a:r>
            <a:r>
              <a:rPr kumimoji="1" lang="en-US" altLang="zh-CN" sz="2400" b="1">
                <a:solidFill>
                  <a:srgbClr val="3366FF"/>
                </a:solidFill>
              </a:rPr>
              <a:t>/</a:t>
            </a:r>
            <a:r>
              <a:rPr kumimoji="1" lang="zh-CN" altLang="en-US" sz="2400" b="1">
                <a:solidFill>
                  <a:srgbClr val="3366FF"/>
                </a:solidFill>
              </a:rPr>
              <a:t>写动作。</a:t>
            </a:r>
            <a:r>
              <a:rPr kumimoji="1" lang="zh-CN" altLang="en-US" sz="2800" b="1">
                <a:solidFill>
                  <a:srgbClr val="3366FF"/>
                </a:solidFill>
              </a:rPr>
              <a:t> </a:t>
            </a:r>
          </a:p>
        </p:txBody>
      </p:sp>
      <p:sp>
        <p:nvSpPr>
          <p:cNvPr id="120835" name="Text Box 7"/>
          <p:cNvSpPr txBox="1">
            <a:spLocks noChangeArrowheads="1"/>
          </p:cNvSpPr>
          <p:nvPr/>
        </p:nvSpPr>
        <p:spPr bwMode="auto">
          <a:xfrm>
            <a:off x="179388" y="549275"/>
            <a:ext cx="84597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35000"/>
              </a:lnSpc>
              <a:spcBef>
                <a:spcPct val="0"/>
              </a:spcBef>
              <a:buFontTx/>
              <a:buNone/>
            </a:pPr>
            <a:r>
              <a:rPr kumimoji="1" lang="en-US" altLang="zh-CN" sz="2000" b="1">
                <a:solidFill>
                  <a:srgbClr val="FF6600"/>
                </a:solidFill>
              </a:rPr>
              <a:t>8088</a:t>
            </a:r>
            <a:r>
              <a:rPr kumimoji="1" lang="zh-CN" altLang="en-US" sz="2000" b="1">
                <a:solidFill>
                  <a:srgbClr val="FF6600"/>
                </a:solidFill>
              </a:rPr>
              <a:t>只能进行</a:t>
            </a:r>
            <a:r>
              <a:rPr kumimoji="1" lang="en-US" altLang="zh-CN" sz="2000" b="1">
                <a:solidFill>
                  <a:srgbClr val="FF6600"/>
                </a:solidFill>
              </a:rPr>
              <a:t>8</a:t>
            </a:r>
            <a:r>
              <a:rPr kumimoji="1" lang="zh-CN" altLang="en-US" sz="2000" b="1">
                <a:solidFill>
                  <a:srgbClr val="FF6600"/>
                </a:solidFill>
              </a:rPr>
              <a:t>位传输，所以第</a:t>
            </a:r>
            <a:r>
              <a:rPr kumimoji="1" lang="en-US" altLang="zh-CN" sz="2000" b="1">
                <a:solidFill>
                  <a:srgbClr val="FF6600"/>
                </a:solidFill>
              </a:rPr>
              <a:t>34</a:t>
            </a:r>
            <a:r>
              <a:rPr kumimoji="1" lang="zh-CN" altLang="en-US" sz="2000" b="1">
                <a:solidFill>
                  <a:srgbClr val="FF6600"/>
                </a:solidFill>
              </a:rPr>
              <a:t>脚不作复用，只用来指出状态信号。</a:t>
            </a:r>
          </a:p>
          <a:p>
            <a:pPr eaLnBrk="1" hangingPunct="1">
              <a:lnSpc>
                <a:spcPct val="135000"/>
              </a:lnSpc>
              <a:spcBef>
                <a:spcPct val="0"/>
              </a:spcBef>
              <a:buFontTx/>
              <a:buNone/>
            </a:pPr>
            <a:r>
              <a:rPr kumimoji="1" lang="zh-CN" altLang="en-US" sz="2000" b="1">
                <a:solidFill>
                  <a:srgbClr val="FF6600"/>
                </a:solidFill>
              </a:rPr>
              <a:t>在</a:t>
            </a:r>
            <a:r>
              <a:rPr kumimoji="1" lang="en-US" altLang="zh-CN" sz="2000" b="1">
                <a:solidFill>
                  <a:srgbClr val="FF6600"/>
                </a:solidFill>
              </a:rPr>
              <a:t>8086</a:t>
            </a:r>
            <a:r>
              <a:rPr kumimoji="1" lang="zh-CN" altLang="en-US" sz="2000" b="1">
                <a:solidFill>
                  <a:srgbClr val="FF6600"/>
                </a:solidFill>
              </a:rPr>
              <a:t>系统中，如果要读写从奇地址单元开始的</a:t>
            </a:r>
            <a:r>
              <a:rPr kumimoji="1" lang="en-US" altLang="zh-CN" sz="2000" b="1">
                <a:solidFill>
                  <a:srgbClr val="FF6600"/>
                </a:solidFill>
              </a:rPr>
              <a:t>1</a:t>
            </a:r>
            <a:r>
              <a:rPr kumimoji="1" lang="zh-CN" altLang="en-US" sz="2000" b="1">
                <a:solidFill>
                  <a:srgbClr val="FF6600"/>
                </a:solidFill>
              </a:rPr>
              <a:t>个字，需要用</a:t>
            </a:r>
            <a:r>
              <a:rPr kumimoji="1" lang="en-US" altLang="zh-CN" sz="2000" b="1">
                <a:solidFill>
                  <a:srgbClr val="FF6600"/>
                </a:solidFill>
              </a:rPr>
              <a:t>2</a:t>
            </a:r>
            <a:r>
              <a:rPr kumimoji="1" lang="zh-CN" altLang="en-US" sz="2000" b="1">
                <a:solidFill>
                  <a:srgbClr val="FF6600"/>
                </a:solidFill>
              </a:rPr>
              <a:t>个总线周期。</a:t>
            </a:r>
            <a:endParaRPr kumimoji="1" lang="zh-CN" altLang="en-US" sz="2400" b="1" baseline="-25000">
              <a:solidFill>
                <a:srgbClr val="FF6600"/>
              </a:solidFill>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177</a:t>
            </a:fld>
            <a:endParaRPr lang="en-US" altLang="zh-CN"/>
          </a:p>
        </p:txBody>
      </p:sp>
    </p:spTree>
    <p:extLst>
      <p:ext uri="{BB962C8B-B14F-4D97-AF65-F5344CB8AC3E}">
        <p14:creationId xmlns:p14="http://schemas.microsoft.com/office/powerpoint/2010/main" val="3184670007"/>
      </p:ext>
    </p:extLst>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250825" y="404813"/>
            <a:ext cx="8569325"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20000"/>
              </a:lnSpc>
              <a:spcBef>
                <a:spcPct val="50000"/>
              </a:spcBef>
              <a:buFontTx/>
              <a:buNone/>
            </a:pPr>
            <a:r>
              <a:rPr kumimoji="1" lang="zh-CN" altLang="en-US" sz="2800" b="1"/>
              <a:t>（</a:t>
            </a:r>
            <a:r>
              <a:rPr kumimoji="1" lang="en-US" altLang="zh-CN" sz="2800" b="1"/>
              <a:t>2</a:t>
            </a:r>
            <a:r>
              <a:rPr kumimoji="1" lang="zh-CN" altLang="en-US" sz="2800" b="1"/>
              <a:t>）</a:t>
            </a:r>
            <a:r>
              <a:rPr kumimoji="1" lang="en-US" altLang="zh-CN" sz="2800" b="1"/>
              <a:t>/RD</a:t>
            </a:r>
            <a:r>
              <a:rPr kumimoji="1" lang="zh-CN" altLang="en-US" sz="2800" b="1"/>
              <a:t>：</a:t>
            </a:r>
            <a:r>
              <a:rPr kumimoji="1" lang="en-US" altLang="zh-CN" sz="2800" b="1"/>
              <a:t>(read)</a:t>
            </a:r>
            <a:r>
              <a:rPr kumimoji="1" lang="zh-CN" altLang="en-US" sz="2800" b="1"/>
              <a:t>读信号，三态输出，低电平有效。</a:t>
            </a:r>
          </a:p>
          <a:p>
            <a:pPr eaLnBrk="1" hangingPunct="1">
              <a:lnSpc>
                <a:spcPct val="120000"/>
              </a:lnSpc>
              <a:spcBef>
                <a:spcPct val="50000"/>
              </a:spcBef>
              <a:buFontTx/>
              <a:buNone/>
            </a:pPr>
            <a:r>
              <a:rPr kumimoji="1" lang="en-US" altLang="zh-CN" sz="2800" b="1"/>
              <a:t>/RD=0</a:t>
            </a:r>
            <a:r>
              <a:rPr kumimoji="1" lang="zh-CN" altLang="en-US" sz="2800" b="1"/>
              <a:t>，表示当前</a:t>
            </a:r>
            <a:r>
              <a:rPr kumimoji="1" lang="en-US" altLang="zh-CN" sz="2800" b="1"/>
              <a:t>CPU</a:t>
            </a:r>
            <a:r>
              <a:rPr kumimoji="1" lang="zh-CN" altLang="en-US" sz="2800" b="1"/>
              <a:t>正在对存储器或</a:t>
            </a:r>
            <a:r>
              <a:rPr kumimoji="1" lang="en-US" altLang="zh-CN" sz="2800" b="1"/>
              <a:t>I/O</a:t>
            </a:r>
            <a:r>
              <a:rPr kumimoji="1" lang="zh-CN" altLang="en-US" sz="2800" b="1"/>
              <a:t>端口进行读操作。</a:t>
            </a:r>
          </a:p>
          <a:p>
            <a:pPr eaLnBrk="1" hangingPunct="1">
              <a:lnSpc>
                <a:spcPct val="130000"/>
              </a:lnSpc>
              <a:spcBef>
                <a:spcPct val="55000"/>
              </a:spcBef>
              <a:spcAft>
                <a:spcPct val="55000"/>
              </a:spcAft>
              <a:buFontTx/>
              <a:buNone/>
            </a:pPr>
            <a:r>
              <a:rPr kumimoji="1" lang="zh-CN" altLang="en-US" sz="2800" b="1"/>
              <a:t>（</a:t>
            </a:r>
            <a:r>
              <a:rPr kumimoji="1" lang="en-US" altLang="zh-CN" sz="2800" b="1"/>
              <a:t>3</a:t>
            </a:r>
            <a:r>
              <a:rPr kumimoji="1" lang="zh-CN" altLang="en-US" sz="2800" b="1"/>
              <a:t>）</a:t>
            </a:r>
            <a:r>
              <a:rPr kumimoji="1" lang="en-US" altLang="zh-CN" sz="2800" b="1"/>
              <a:t>READY</a:t>
            </a:r>
            <a:r>
              <a:rPr kumimoji="1" lang="zh-CN" altLang="en-US" sz="2800" b="1"/>
              <a:t>：准备就绪信号，输入，高电平有效。</a:t>
            </a:r>
            <a:r>
              <a:rPr kumimoji="1" lang="en-US" altLang="zh-CN" sz="2800" b="1"/>
              <a:t>READY=1</a:t>
            </a:r>
            <a:r>
              <a:rPr kumimoji="1" lang="zh-CN" altLang="en-US" sz="2800" b="1"/>
              <a:t>，表示</a:t>
            </a:r>
            <a:r>
              <a:rPr kumimoji="1" lang="en-US" altLang="zh-CN" sz="2800" b="1"/>
              <a:t>CPU</a:t>
            </a:r>
            <a:r>
              <a:rPr kumimoji="1" lang="zh-CN" altLang="en-US" sz="2800" b="1"/>
              <a:t>访问的存储器或</a:t>
            </a:r>
            <a:r>
              <a:rPr kumimoji="1" lang="en-US" altLang="zh-CN" sz="2800" b="1"/>
              <a:t>IO</a:t>
            </a:r>
            <a:r>
              <a:rPr kumimoji="1" lang="zh-CN" altLang="en-US" sz="2800" b="1"/>
              <a:t>端口已准备好传送数据。在下一个时钟周期</a:t>
            </a:r>
            <a:r>
              <a:rPr kumimoji="1" lang="en-US" altLang="zh-CN" sz="2800" b="1"/>
              <a:t>T4</a:t>
            </a:r>
            <a:r>
              <a:rPr kumimoji="1" lang="zh-CN" altLang="en-US" sz="2800" b="1"/>
              <a:t>，完成从数据总线传送数据。若</a:t>
            </a:r>
            <a:r>
              <a:rPr kumimoji="1" lang="en-US" altLang="zh-CN" sz="2800" b="1"/>
              <a:t>CPU</a:t>
            </a:r>
            <a:r>
              <a:rPr kumimoji="1" lang="zh-CN" altLang="en-US" sz="2800" b="1"/>
              <a:t>在总线周期</a:t>
            </a:r>
            <a:r>
              <a:rPr kumimoji="1" lang="en-US" altLang="zh-CN" sz="2800" b="1"/>
              <a:t>T3</a:t>
            </a:r>
            <a:r>
              <a:rPr kumimoji="1" lang="zh-CN" altLang="en-US" sz="2800" b="1"/>
              <a:t>状态检测到</a:t>
            </a:r>
            <a:r>
              <a:rPr kumimoji="1" lang="en-US" altLang="zh-CN" sz="2800" b="1"/>
              <a:t>READY=0</a:t>
            </a:r>
            <a:r>
              <a:rPr kumimoji="1" lang="zh-CN" altLang="en-US" sz="2800" b="1"/>
              <a:t>，表示未准备好，</a:t>
            </a:r>
            <a:r>
              <a:rPr kumimoji="1" lang="en-US" altLang="zh-CN" sz="2800" b="1"/>
              <a:t>CPU</a:t>
            </a:r>
            <a:r>
              <a:rPr kumimoji="1" lang="zh-CN" altLang="en-US" sz="2800" b="1"/>
              <a:t>自动在</a:t>
            </a:r>
            <a:r>
              <a:rPr kumimoji="1" lang="en-US" altLang="zh-CN" sz="2800" b="1"/>
              <a:t>T3</a:t>
            </a:r>
            <a:r>
              <a:rPr kumimoji="1" lang="zh-CN" altLang="en-US" sz="2800" b="1"/>
              <a:t>状态后插入一个或多个等待状态</a:t>
            </a:r>
            <a:r>
              <a:rPr kumimoji="1" lang="en-US" altLang="zh-CN" sz="2800" b="1"/>
              <a:t>TW</a:t>
            </a:r>
            <a:r>
              <a:rPr kumimoji="1" lang="zh-CN" altLang="en-US" sz="2800" b="1"/>
              <a:t>，直到</a:t>
            </a:r>
            <a:r>
              <a:rPr kumimoji="1" lang="en-US" altLang="zh-CN" sz="2800" b="1"/>
              <a:t>READY=1</a:t>
            </a:r>
            <a:r>
              <a:rPr kumimoji="1" lang="zh-CN" altLang="en-US" sz="2800" b="1"/>
              <a:t>为止。</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178</a:t>
            </a:fld>
            <a:endParaRPr lang="en-US" altLang="zh-CN"/>
          </a:p>
        </p:txBody>
      </p:sp>
    </p:spTree>
    <p:extLst>
      <p:ext uri="{BB962C8B-B14F-4D97-AF65-F5344CB8AC3E}">
        <p14:creationId xmlns:p14="http://schemas.microsoft.com/office/powerpoint/2010/main" val="3505754072"/>
      </p:ext>
    </p:extLst>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250825" y="836613"/>
            <a:ext cx="85693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35000"/>
              </a:lnSpc>
              <a:spcBef>
                <a:spcPct val="5000"/>
              </a:spcBef>
              <a:spcAft>
                <a:spcPct val="50000"/>
              </a:spcAft>
              <a:buFontTx/>
              <a:buNone/>
            </a:pPr>
            <a:r>
              <a:rPr kumimoji="1" lang="zh-CN" altLang="en-US" sz="2400" b="1"/>
              <a:t>（</a:t>
            </a:r>
            <a:r>
              <a:rPr kumimoji="1" lang="en-US" altLang="zh-CN" sz="2400" b="1"/>
              <a:t>4</a:t>
            </a:r>
            <a:r>
              <a:rPr kumimoji="1" lang="zh-CN" altLang="en-US" sz="2400" b="1"/>
              <a:t>）</a:t>
            </a:r>
            <a:r>
              <a:rPr kumimoji="1" lang="en-US" altLang="zh-CN" sz="2400" b="1"/>
              <a:t>INTR</a:t>
            </a:r>
            <a:r>
              <a:rPr kumimoji="1" lang="zh-CN" altLang="en-US" sz="2400" b="1"/>
              <a:t>：</a:t>
            </a:r>
            <a:r>
              <a:rPr kumimoji="1" lang="en-US" altLang="zh-CN" sz="2400" b="1"/>
              <a:t>(interrupt request)</a:t>
            </a:r>
            <a:r>
              <a:rPr kumimoji="1" lang="zh-CN" altLang="en-US" sz="2400" b="1"/>
              <a:t>可屏蔽中断请求信号，输入，高电平有效。当</a:t>
            </a:r>
            <a:r>
              <a:rPr kumimoji="1" lang="en-US" altLang="zh-CN" sz="2400" b="1"/>
              <a:t>INTR=1</a:t>
            </a:r>
            <a:r>
              <a:rPr kumimoji="1" lang="zh-CN" altLang="en-US" sz="2400" b="1"/>
              <a:t>，表示外设向</a:t>
            </a:r>
            <a:r>
              <a:rPr kumimoji="1" lang="en-US" altLang="zh-CN" sz="2400" b="1"/>
              <a:t>CPU</a:t>
            </a:r>
            <a:r>
              <a:rPr kumimoji="1" lang="zh-CN" altLang="en-US" sz="2400" b="1"/>
              <a:t>发出中断请求，</a:t>
            </a:r>
            <a:r>
              <a:rPr kumimoji="1" lang="en-US" altLang="zh-CN" sz="2400" b="1"/>
              <a:t>CPU</a:t>
            </a:r>
            <a:r>
              <a:rPr kumimoji="1" lang="zh-CN" altLang="en-US" sz="2400" b="1"/>
              <a:t>在当前指令周期的</a:t>
            </a:r>
            <a:r>
              <a:rPr kumimoji="1" lang="en-US" altLang="zh-CN" sz="2400" b="1"/>
              <a:t>T4</a:t>
            </a:r>
            <a:r>
              <a:rPr kumimoji="1" lang="zh-CN" altLang="en-US" sz="2400" b="1"/>
              <a:t>去采样该信号，若此时，</a:t>
            </a:r>
            <a:r>
              <a:rPr kumimoji="1" lang="en-US" altLang="zh-CN" sz="2400" b="1"/>
              <a:t>IF=1</a:t>
            </a:r>
            <a:r>
              <a:rPr kumimoji="1" lang="zh-CN" altLang="en-US" sz="2400" b="1"/>
              <a:t>，并且又接受到</a:t>
            </a:r>
            <a:r>
              <a:rPr kumimoji="1" lang="en-US" altLang="zh-CN" sz="2400" b="1"/>
              <a:t>INTR</a:t>
            </a:r>
            <a:r>
              <a:rPr kumimoji="1" lang="zh-CN" altLang="en-US" sz="2400" b="1"/>
              <a:t>信号，那么</a:t>
            </a:r>
            <a:r>
              <a:rPr kumimoji="1" lang="en-US" altLang="zh-CN" sz="2400" b="1"/>
              <a:t>CPU</a:t>
            </a:r>
            <a:r>
              <a:rPr kumimoji="1" lang="zh-CN" altLang="en-US" sz="2400" b="1"/>
              <a:t>响应中断，执行中断服务程序。</a:t>
            </a:r>
          </a:p>
          <a:p>
            <a:pPr eaLnBrk="1" hangingPunct="1">
              <a:lnSpc>
                <a:spcPct val="135000"/>
              </a:lnSpc>
              <a:spcBef>
                <a:spcPct val="0"/>
              </a:spcBef>
              <a:buFontTx/>
              <a:buNone/>
            </a:pPr>
            <a:r>
              <a:rPr kumimoji="1" lang="zh-CN" altLang="en-US" sz="2400" b="1"/>
              <a:t>（</a:t>
            </a:r>
            <a:r>
              <a:rPr kumimoji="1" lang="en-US" altLang="zh-CN" sz="2400" b="1"/>
              <a:t>5</a:t>
            </a:r>
            <a:r>
              <a:rPr kumimoji="1" lang="zh-CN" altLang="en-US" sz="2400" b="1"/>
              <a:t>）</a:t>
            </a:r>
            <a:r>
              <a:rPr kumimoji="1" lang="en-US" altLang="zh-CN" sz="2400" b="1"/>
              <a:t>NMI</a:t>
            </a:r>
            <a:r>
              <a:rPr kumimoji="1" lang="zh-CN" altLang="en-US" sz="2400" b="1"/>
              <a:t>：</a:t>
            </a:r>
            <a:r>
              <a:rPr kumimoji="1" lang="en-US" altLang="zh-CN" sz="2400" b="1"/>
              <a:t>(non-maskable interrupt)</a:t>
            </a:r>
            <a:r>
              <a:rPr kumimoji="1" lang="zh-CN" altLang="en-US" sz="2400" b="1"/>
              <a:t>不可屏蔽中断请求信号，输入，上升沿触发。该请求信号不受</a:t>
            </a:r>
            <a:r>
              <a:rPr kumimoji="1" lang="en-US" altLang="zh-CN" sz="2400" b="1"/>
              <a:t>IF</a:t>
            </a:r>
            <a:r>
              <a:rPr kumimoji="1" lang="zh-CN" altLang="en-US" sz="2400" b="1"/>
              <a:t>状态的影响，也不能用软件屏蔽，一旦该信号有效，则执行完当前指令后立即响应中断，执行对应于中断类型号为</a:t>
            </a:r>
            <a:r>
              <a:rPr kumimoji="1" lang="en-US" altLang="zh-CN" sz="2400" b="1"/>
              <a:t>2</a:t>
            </a:r>
            <a:r>
              <a:rPr kumimoji="1" lang="zh-CN" altLang="en-US" sz="2400" b="1"/>
              <a:t>的不可屏蔽中断处理程序。</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179</a:t>
            </a:fld>
            <a:endParaRPr lang="en-US" altLang="zh-CN"/>
          </a:p>
        </p:txBody>
      </p:sp>
    </p:spTree>
    <p:extLst>
      <p:ext uri="{BB962C8B-B14F-4D97-AF65-F5344CB8AC3E}">
        <p14:creationId xmlns:p14="http://schemas.microsoft.com/office/powerpoint/2010/main" val="374326417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7240" y="1517149"/>
            <a:ext cx="7899176" cy="1769715"/>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惩罚</a:t>
            </a:r>
            <a:r>
              <a:rPr lang="zh-CN" altLang="en-US" sz="2800" b="1" kern="100" dirty="0">
                <a:solidFill>
                  <a:srgbClr val="C00000"/>
                </a:solidFill>
                <a:latin typeface="华文楷体" panose="02010600040101010101" pitchFamily="2" charset="-122"/>
                <a:ea typeface="华文楷体" panose="02010600040101010101" pitchFamily="2" charset="-122"/>
              </a:rPr>
              <a:t>扣分</a:t>
            </a:r>
          </a:p>
          <a:p>
            <a:pPr algn="just">
              <a:lnSpc>
                <a:spcPct val="150000"/>
              </a:lnSpc>
              <a:spcBef>
                <a:spcPts val="1800"/>
              </a:spcBef>
              <a:spcAft>
                <a:spcPts val="0"/>
              </a:spcAft>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        不良</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表现扣总成绩</a:t>
            </a:r>
            <a:r>
              <a:rPr lang="en-US" altLang="zh-CN" sz="2400" b="1" kern="100" dirty="0">
                <a:solidFill>
                  <a:srgbClr val="0033CC"/>
                </a:solidFill>
                <a:latin typeface="华文楷体" panose="02010600040101010101" pitchFamily="2" charset="-122"/>
                <a:ea typeface="华文楷体" panose="02010600040101010101" pitchFamily="2" charset="-122"/>
              </a:rPr>
              <a:t>5</a:t>
            </a:r>
            <a:r>
              <a:rPr lang="zh-CN" altLang="en-US" sz="2400" b="1" kern="100" dirty="0">
                <a:solidFill>
                  <a:srgbClr val="0033CC"/>
                </a:solidFill>
                <a:latin typeface="华文楷体" panose="02010600040101010101" pitchFamily="2" charset="-122"/>
                <a:ea typeface="华文楷体" panose="02010600040101010101" pitchFamily="2" charset="-122"/>
              </a:rPr>
              <a:t>分</a:t>
            </a:r>
            <a:r>
              <a:rPr lang="en-US" altLang="zh-CN" sz="2400" b="1" kern="100" dirty="0">
                <a:solidFill>
                  <a:srgbClr val="0033CC"/>
                </a:solidFill>
                <a:latin typeface="华文楷体" panose="02010600040101010101" pitchFamily="2" charset="-122"/>
                <a:ea typeface="华文楷体" panose="02010600040101010101" pitchFamily="2" charset="-122"/>
              </a:rPr>
              <a:t>/</a:t>
            </a:r>
            <a:r>
              <a:rPr lang="zh-CN" altLang="en-US" sz="2400" b="1" kern="100" dirty="0">
                <a:solidFill>
                  <a:srgbClr val="0033CC"/>
                </a:solidFill>
                <a:latin typeface="华文楷体" panose="02010600040101010101" pitchFamily="2" charset="-122"/>
                <a:ea typeface="华文楷体" panose="02010600040101010101" pitchFamily="2" charset="-122"/>
              </a:rPr>
              <a:t>次</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且累计扣分。如平台故意乱问乱</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答、做</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与课堂教学无关的</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活动、上课玩手机、上</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机时玩游戏等。</a:t>
            </a:r>
          </a:p>
        </p:txBody>
      </p:sp>
      <p:sp>
        <p:nvSpPr>
          <p:cNvPr id="12" name="矩形 11"/>
          <p:cNvSpPr/>
          <p:nvPr/>
        </p:nvSpPr>
        <p:spPr>
          <a:xfrm>
            <a:off x="417240" y="3666576"/>
            <a:ext cx="7899176" cy="1908215"/>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缺勤处理  </a:t>
            </a:r>
            <a:r>
              <a:rPr lang="en-US" altLang="zh-CN" sz="2000" kern="100" dirty="0" smtClean="0">
                <a:latin typeface="华文楷体" panose="02010600040101010101" pitchFamily="2" charset="-122"/>
                <a:ea typeface="华文楷体" panose="02010600040101010101" pitchFamily="2" charset="-122"/>
              </a:rPr>
              <a:t>(</a:t>
            </a:r>
            <a:r>
              <a:rPr lang="zh-CN" altLang="en-US" sz="2000" kern="100" dirty="0" smtClean="0">
                <a:latin typeface="华文楷体" panose="02010600040101010101" pitchFamily="2" charset="-122"/>
                <a:ea typeface="华文楷体" panose="02010600040101010101" pitchFamily="2" charset="-122"/>
              </a:rPr>
              <a:t>特殊情况持假条请假</a:t>
            </a:r>
            <a:r>
              <a:rPr lang="en-US" altLang="zh-CN" sz="2000" kern="100" dirty="0" smtClean="0">
                <a:latin typeface="华文楷体" panose="02010600040101010101" pitchFamily="2" charset="-122"/>
                <a:ea typeface="华文楷体" panose="02010600040101010101" pitchFamily="2" charset="-122"/>
              </a:rPr>
              <a:t>)</a:t>
            </a:r>
            <a:endParaRPr lang="zh-CN" altLang="en-US" sz="2000" kern="100" dirty="0">
              <a:latin typeface="华文楷体" panose="02010600040101010101" pitchFamily="2" charset="-122"/>
              <a:ea typeface="华文楷体" panose="02010600040101010101" pitchFamily="2" charset="-122"/>
            </a:endParaRP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缺勤第一次，缺勤扣分＝</a:t>
            </a:r>
            <a:r>
              <a:rPr lang="en-US" altLang="zh-CN" sz="2000" kern="100" dirty="0" smtClean="0">
                <a:solidFill>
                  <a:schemeClr val="tx1">
                    <a:lumMod val="95000"/>
                    <a:lumOff val="5000"/>
                  </a:schemeClr>
                </a:solidFill>
                <a:latin typeface="华文楷体" panose="02010600040101010101" pitchFamily="2" charset="-122"/>
                <a:ea typeface="华文楷体" panose="02010600040101010101" pitchFamily="2" charset="-122"/>
              </a:rPr>
              <a:t>10</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a:t>
            </a:r>
            <a:endPar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endParaRP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缺勤第二次，缺勤扣分＝</a:t>
            </a:r>
            <a:r>
              <a:rPr lang="en-US" altLang="zh-CN" sz="2000" kern="100" dirty="0">
                <a:solidFill>
                  <a:schemeClr val="tx1">
                    <a:lumMod val="95000"/>
                    <a:lumOff val="5000"/>
                  </a:schemeClr>
                </a:solidFill>
                <a:latin typeface="华文楷体" panose="02010600040101010101" pitchFamily="2" charset="-122"/>
                <a:ea typeface="华文楷体" panose="02010600040101010101" pitchFamily="2" charset="-122"/>
              </a:rPr>
              <a:t>30</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a:t>
            </a: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缺勤第三次，缺勤扣分＝</a:t>
            </a:r>
            <a:r>
              <a:rPr lang="en-US" altLang="zh-CN" sz="2000" kern="100" dirty="0">
                <a:solidFill>
                  <a:schemeClr val="tx1">
                    <a:lumMod val="95000"/>
                    <a:lumOff val="5000"/>
                  </a:schemeClr>
                </a:solidFill>
                <a:latin typeface="华文楷体" panose="02010600040101010101" pitchFamily="2" charset="-122"/>
                <a:ea typeface="华文楷体" panose="02010600040101010101" pitchFamily="2" charset="-122"/>
              </a:rPr>
              <a:t>60</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a:t>
            </a:r>
          </a:p>
        </p:txBody>
      </p:sp>
      <p:sp>
        <p:nvSpPr>
          <p:cNvPr id="7"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307142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201613" y="971550"/>
            <a:ext cx="87630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25000"/>
              </a:lnSpc>
              <a:spcBef>
                <a:spcPct val="70000"/>
              </a:spcBef>
              <a:buFontTx/>
              <a:buNone/>
            </a:pPr>
            <a:r>
              <a:rPr kumimoji="1" lang="zh-CN" altLang="en-US" sz="2400" b="1"/>
              <a:t>（</a:t>
            </a:r>
            <a:r>
              <a:rPr kumimoji="1" lang="en-US" altLang="zh-CN" sz="2400" b="1"/>
              <a:t>6</a:t>
            </a:r>
            <a:r>
              <a:rPr kumimoji="1" lang="zh-CN" altLang="en-US" sz="2400" b="1"/>
              <a:t>）</a:t>
            </a:r>
            <a:r>
              <a:rPr kumimoji="1" lang="en-US" altLang="zh-CN" sz="2400" b="1"/>
              <a:t>/TEST</a:t>
            </a:r>
            <a:r>
              <a:rPr kumimoji="1" lang="zh-CN" altLang="en-US" sz="2400" b="1"/>
              <a:t>：测试信号，输入，低电平有效。当</a:t>
            </a:r>
            <a:r>
              <a:rPr kumimoji="1" lang="en-US" altLang="zh-CN" sz="2400" b="1"/>
              <a:t>CPU</a:t>
            </a:r>
            <a:r>
              <a:rPr kumimoji="1" lang="zh-CN" altLang="en-US" sz="2400" b="1"/>
              <a:t>执行</a:t>
            </a:r>
            <a:r>
              <a:rPr kumimoji="1" lang="en-US" altLang="zh-CN" sz="2400" b="1"/>
              <a:t>WAIT</a:t>
            </a:r>
            <a:r>
              <a:rPr kumimoji="1" lang="zh-CN" altLang="en-US" sz="2400" b="1"/>
              <a:t>指令时，</a:t>
            </a:r>
            <a:r>
              <a:rPr kumimoji="1" lang="en-US" altLang="zh-CN" sz="2400" b="1"/>
              <a:t>CPU</a:t>
            </a:r>
            <a:r>
              <a:rPr kumimoji="1" lang="zh-CN" altLang="en-US" sz="2400" b="1"/>
              <a:t>处于空转状态进行等待，每隔</a:t>
            </a:r>
            <a:r>
              <a:rPr kumimoji="1" lang="en-US" altLang="zh-CN" sz="2400" b="1"/>
              <a:t>5</a:t>
            </a:r>
            <a:r>
              <a:rPr kumimoji="1" lang="zh-CN" altLang="en-US" sz="2400" b="1"/>
              <a:t>个时钟周期对</a:t>
            </a:r>
            <a:r>
              <a:rPr kumimoji="1" lang="en-US" altLang="zh-CN" sz="2400" b="1"/>
              <a:t>/TEST</a:t>
            </a:r>
            <a:r>
              <a:rPr kumimoji="1" lang="zh-CN" altLang="en-US" sz="2400" b="1"/>
              <a:t>进行一次测试，若</a:t>
            </a:r>
            <a:r>
              <a:rPr kumimoji="1" lang="en-US" altLang="zh-CN" sz="2400" b="1"/>
              <a:t>/TEST=1</a:t>
            </a:r>
            <a:r>
              <a:rPr kumimoji="1" lang="zh-CN" altLang="en-US" sz="2400" b="1"/>
              <a:t>，继续等待，直到</a:t>
            </a:r>
            <a:r>
              <a:rPr kumimoji="1" lang="en-US" altLang="zh-CN" sz="2400" b="1"/>
              <a:t>/TEST=0</a:t>
            </a:r>
            <a:r>
              <a:rPr kumimoji="1" lang="zh-CN" altLang="en-US" sz="2400" b="1"/>
              <a:t>。</a:t>
            </a:r>
            <a:r>
              <a:rPr kumimoji="1" lang="en-US" altLang="zh-CN" sz="2400" b="1"/>
              <a:t>CPU</a:t>
            </a:r>
            <a:r>
              <a:rPr kumimoji="1" lang="zh-CN" altLang="en-US" sz="2400" b="1"/>
              <a:t>停止等待，继续往下执行被暂停的指令。</a:t>
            </a:r>
          </a:p>
          <a:p>
            <a:pPr eaLnBrk="1" hangingPunct="1">
              <a:lnSpc>
                <a:spcPct val="125000"/>
              </a:lnSpc>
              <a:spcBef>
                <a:spcPct val="70000"/>
              </a:spcBef>
              <a:buFontTx/>
              <a:buNone/>
            </a:pPr>
            <a:r>
              <a:rPr kumimoji="1" lang="zh-CN" altLang="en-US" sz="2400" b="1"/>
              <a:t>（</a:t>
            </a:r>
            <a:r>
              <a:rPr kumimoji="1" lang="en-US" altLang="zh-CN" sz="2400" b="1"/>
              <a:t>7</a:t>
            </a:r>
            <a:r>
              <a:rPr kumimoji="1" lang="zh-CN" altLang="en-US" sz="2400" b="1"/>
              <a:t>）</a:t>
            </a:r>
            <a:r>
              <a:rPr kumimoji="1" lang="en-US" altLang="zh-CN" sz="2400" b="1"/>
              <a:t>CLK</a:t>
            </a:r>
            <a:r>
              <a:rPr kumimoji="1" lang="zh-CN" altLang="en-US" sz="2400" b="1"/>
              <a:t>：</a:t>
            </a:r>
            <a:r>
              <a:rPr kumimoji="1" lang="en-US" altLang="zh-CN" sz="2400" b="1"/>
              <a:t>(clock)</a:t>
            </a:r>
            <a:r>
              <a:rPr kumimoji="1" lang="zh-CN" altLang="en-US" sz="2400" b="1"/>
              <a:t>主时钟信号，输入。</a:t>
            </a:r>
            <a:r>
              <a:rPr kumimoji="1" lang="en-US" altLang="zh-CN" sz="2400" b="1"/>
              <a:t>8086/8088</a:t>
            </a:r>
            <a:r>
              <a:rPr kumimoji="1" lang="zh-CN" altLang="en-US" sz="2400" b="1"/>
              <a:t>的时钟频率为</a:t>
            </a:r>
            <a:r>
              <a:rPr kumimoji="1" lang="en-US" altLang="zh-CN" sz="2400" b="1"/>
              <a:t>5MHZ</a:t>
            </a:r>
            <a:r>
              <a:rPr kumimoji="1" lang="zh-CN" altLang="en-US" sz="2400" b="1"/>
              <a:t>。要求时钟信号的占空比为</a:t>
            </a:r>
            <a:r>
              <a:rPr kumimoji="1" lang="en-US" altLang="zh-CN" sz="2400" b="1"/>
              <a:t>33%</a:t>
            </a:r>
            <a:r>
              <a:rPr kumimoji="1" lang="zh-CN" altLang="en-US" sz="2400" b="1"/>
              <a:t>，即</a:t>
            </a:r>
            <a:r>
              <a:rPr kumimoji="1" lang="en-US" altLang="zh-CN" sz="2400" b="1"/>
              <a:t>1/3</a:t>
            </a:r>
            <a:r>
              <a:rPr kumimoji="1" lang="zh-CN" altLang="en-US" sz="2400" b="1"/>
              <a:t>周期为高电平，</a:t>
            </a:r>
            <a:r>
              <a:rPr kumimoji="1" lang="en-US" altLang="zh-CN" sz="2400" b="1"/>
              <a:t>2/3</a:t>
            </a:r>
            <a:r>
              <a:rPr kumimoji="1" lang="zh-CN" altLang="en-US" sz="2400" b="1"/>
              <a:t>周期为低电平。时钟信号为</a:t>
            </a:r>
            <a:r>
              <a:rPr kumimoji="1" lang="en-US" altLang="zh-CN" sz="2400" b="1"/>
              <a:t>CPU</a:t>
            </a:r>
            <a:r>
              <a:rPr kumimoji="1" lang="zh-CN" altLang="en-US" sz="2400" b="1"/>
              <a:t>和总线控制逻辑电路提供定时手段。</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180</a:t>
            </a:fld>
            <a:endParaRPr lang="en-US" altLang="zh-CN"/>
          </a:p>
        </p:txBody>
      </p:sp>
    </p:spTree>
    <p:extLst>
      <p:ext uri="{BB962C8B-B14F-4D97-AF65-F5344CB8AC3E}">
        <p14:creationId xmlns:p14="http://schemas.microsoft.com/office/powerpoint/2010/main" val="2393099885"/>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4"/>
          <p:cNvSpPr>
            <a:spLocks noChangeArrowheads="1"/>
          </p:cNvSpPr>
          <p:nvPr/>
        </p:nvSpPr>
        <p:spPr bwMode="auto">
          <a:xfrm>
            <a:off x="468313" y="549275"/>
            <a:ext cx="820737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30000"/>
              </a:lnSpc>
              <a:spcBef>
                <a:spcPct val="45000"/>
              </a:spcBef>
              <a:spcAft>
                <a:spcPct val="45000"/>
              </a:spcAft>
              <a:buFontTx/>
              <a:buNone/>
            </a:pPr>
            <a:r>
              <a:rPr kumimoji="1" lang="zh-CN" altLang="en-US" sz="2800" b="1"/>
              <a:t>（</a:t>
            </a:r>
            <a:r>
              <a:rPr kumimoji="1" lang="en-US" altLang="zh-CN" sz="2800" b="1"/>
              <a:t>8</a:t>
            </a:r>
            <a:r>
              <a:rPr kumimoji="1" lang="zh-CN" altLang="en-US" sz="2800" b="1"/>
              <a:t>）</a:t>
            </a:r>
            <a:r>
              <a:rPr kumimoji="1" lang="en-US" altLang="zh-CN" sz="2800" b="1"/>
              <a:t>RESET</a:t>
            </a:r>
            <a:r>
              <a:rPr kumimoji="1" lang="zh-CN" altLang="en-US" sz="2800" b="1"/>
              <a:t>：复位信号，输入，高电平有效。</a:t>
            </a:r>
            <a:r>
              <a:rPr kumimoji="1" lang="en-US" altLang="zh-CN" sz="2800" b="1"/>
              <a:t>RESET</a:t>
            </a:r>
            <a:r>
              <a:rPr kumimoji="1" lang="zh-CN" altLang="en-US" sz="2800" b="1"/>
              <a:t>信号至少要保持</a:t>
            </a:r>
            <a:r>
              <a:rPr kumimoji="1" lang="en-US" altLang="zh-CN" sz="2800" b="1"/>
              <a:t>4</a:t>
            </a:r>
            <a:r>
              <a:rPr kumimoji="1" lang="zh-CN" altLang="en-US" sz="2800" b="1"/>
              <a:t>个时钟周期。复位时：标志寄存器、</a:t>
            </a:r>
            <a:r>
              <a:rPr kumimoji="1" lang="en-US" altLang="zh-CN" sz="2800" b="1"/>
              <a:t>IP</a:t>
            </a:r>
            <a:r>
              <a:rPr kumimoji="1" lang="zh-CN" altLang="en-US" sz="2800" b="1"/>
              <a:t>、</a:t>
            </a:r>
            <a:r>
              <a:rPr kumimoji="1" lang="en-US" altLang="zh-CN" sz="2800" b="1"/>
              <a:t>DS</a:t>
            </a:r>
            <a:r>
              <a:rPr kumimoji="1" lang="zh-CN" altLang="en-US" sz="2800" b="1"/>
              <a:t>、</a:t>
            </a:r>
            <a:r>
              <a:rPr kumimoji="1" lang="en-US" altLang="zh-CN" sz="2800" b="1"/>
              <a:t>SS</a:t>
            </a:r>
            <a:r>
              <a:rPr kumimoji="1" lang="zh-CN" altLang="en-US" sz="2800" b="1"/>
              <a:t>、</a:t>
            </a:r>
            <a:r>
              <a:rPr kumimoji="1" lang="en-US" altLang="zh-CN" sz="2800" b="1"/>
              <a:t>ES</a:t>
            </a:r>
            <a:r>
              <a:rPr kumimoji="1" lang="zh-CN" altLang="en-US" sz="2800" b="1"/>
              <a:t>为</a:t>
            </a:r>
            <a:r>
              <a:rPr kumimoji="1" lang="en-US" altLang="zh-CN" sz="2800" b="1"/>
              <a:t>0</a:t>
            </a:r>
            <a:r>
              <a:rPr kumimoji="1" lang="zh-CN" altLang="en-US" sz="2800" b="1"/>
              <a:t>，指令队列被清空，而 </a:t>
            </a:r>
            <a:r>
              <a:rPr kumimoji="1" lang="en-US" altLang="zh-CN" sz="2800" b="1"/>
              <a:t>CS=FFFFH</a:t>
            </a:r>
            <a:r>
              <a:rPr kumimoji="1" lang="zh-CN" altLang="en-US" sz="2800" b="1"/>
              <a:t>，复位信号变为低电平时，</a:t>
            </a:r>
            <a:r>
              <a:rPr kumimoji="1" lang="en-US" altLang="zh-CN" sz="2800" b="1"/>
              <a:t>CPU</a:t>
            </a:r>
            <a:r>
              <a:rPr kumimoji="1" lang="zh-CN" altLang="en-US" sz="2800" b="1"/>
              <a:t>从</a:t>
            </a:r>
            <a:r>
              <a:rPr kumimoji="1" lang="en-US" altLang="zh-CN" sz="2800" b="1"/>
              <a:t>FFFF0H</a:t>
            </a:r>
            <a:r>
              <a:rPr kumimoji="1" lang="zh-CN" altLang="en-US" sz="2800" b="1"/>
              <a:t>处开始 执行程序。</a:t>
            </a:r>
          </a:p>
          <a:p>
            <a:pPr eaLnBrk="1" hangingPunct="1">
              <a:lnSpc>
                <a:spcPct val="130000"/>
              </a:lnSpc>
              <a:spcBef>
                <a:spcPct val="45000"/>
              </a:spcBef>
              <a:spcAft>
                <a:spcPct val="45000"/>
              </a:spcAft>
              <a:buFontTx/>
              <a:buNone/>
            </a:pPr>
            <a:r>
              <a:rPr kumimoji="1" lang="zh-CN" altLang="en-US" sz="2800" b="1"/>
              <a:t>（</a:t>
            </a:r>
            <a:r>
              <a:rPr kumimoji="1" lang="en-US" altLang="zh-CN" sz="2800" b="1"/>
              <a:t>9</a:t>
            </a:r>
            <a:r>
              <a:rPr kumimoji="1" lang="zh-CN" altLang="en-US" sz="2800" b="1"/>
              <a:t>）</a:t>
            </a:r>
            <a:r>
              <a:rPr kumimoji="1" lang="en-US" altLang="zh-CN" sz="2800" b="1"/>
              <a:t>MN//MX</a:t>
            </a:r>
            <a:r>
              <a:rPr kumimoji="1" lang="zh-CN" altLang="en-US" sz="2800" b="1"/>
              <a:t>：</a:t>
            </a:r>
            <a:r>
              <a:rPr kumimoji="1" lang="en-US" altLang="zh-CN" sz="2800" b="1"/>
              <a:t>(minimum/maximum mode control)</a:t>
            </a:r>
            <a:r>
              <a:rPr kumimoji="1" lang="zh-CN" altLang="en-US" sz="2800" b="1"/>
              <a:t>工作模式选择信号，输入。</a:t>
            </a:r>
            <a:r>
              <a:rPr kumimoji="1" lang="en-US" altLang="zh-CN" sz="2800" b="1"/>
              <a:t>MN//MX=1</a:t>
            </a:r>
            <a:r>
              <a:rPr kumimoji="1" lang="zh-CN" altLang="en-US" sz="2800" b="1"/>
              <a:t>，表示</a:t>
            </a:r>
            <a:r>
              <a:rPr kumimoji="1" lang="en-US" altLang="zh-CN" sz="2800" b="1"/>
              <a:t>CPU</a:t>
            </a:r>
            <a:r>
              <a:rPr kumimoji="1" lang="zh-CN" altLang="en-US" sz="2800" b="1"/>
              <a:t>工作在最小模式系统；</a:t>
            </a:r>
            <a:r>
              <a:rPr kumimoji="1" lang="en-US" altLang="zh-CN" sz="2800" b="1"/>
              <a:t>MN//MX=0</a:t>
            </a:r>
            <a:r>
              <a:rPr kumimoji="1" lang="zh-CN" altLang="en-US" sz="2800" b="1"/>
              <a:t>，表示</a:t>
            </a:r>
            <a:r>
              <a:rPr kumimoji="1" lang="en-US" altLang="zh-CN" sz="2800" b="1"/>
              <a:t>CPU</a:t>
            </a:r>
            <a:r>
              <a:rPr kumimoji="1" lang="zh-CN" altLang="en-US" sz="2800" b="1"/>
              <a:t>工作在最大模式系统。</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181</a:t>
            </a:fld>
            <a:endParaRPr lang="en-US" altLang="zh-CN"/>
          </a:p>
        </p:txBody>
      </p:sp>
    </p:spTree>
    <p:extLst>
      <p:ext uri="{BB962C8B-B14F-4D97-AF65-F5344CB8AC3E}">
        <p14:creationId xmlns:p14="http://schemas.microsoft.com/office/powerpoint/2010/main" val="1277464641"/>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323850" y="692150"/>
            <a:ext cx="82804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lnSpc>
                <a:spcPct val="120000"/>
              </a:lnSpc>
              <a:spcBef>
                <a:spcPct val="45000"/>
              </a:spcBef>
              <a:spcAft>
                <a:spcPct val="45000"/>
              </a:spcAft>
              <a:buFontTx/>
              <a:buNone/>
            </a:pPr>
            <a:r>
              <a:rPr kumimoji="1" lang="en-US" altLang="zh-CN" sz="2400" b="1"/>
              <a:t>4</a:t>
            </a:r>
            <a:r>
              <a:rPr kumimoji="1" lang="zh-CN" altLang="en-US" sz="2400" b="1"/>
              <a:t>、电源线和地线</a:t>
            </a:r>
          </a:p>
          <a:p>
            <a:pPr eaLnBrk="1" hangingPunct="1">
              <a:lnSpc>
                <a:spcPct val="120000"/>
              </a:lnSpc>
              <a:spcBef>
                <a:spcPct val="45000"/>
              </a:spcBef>
              <a:spcAft>
                <a:spcPct val="45000"/>
              </a:spcAft>
              <a:buFontTx/>
              <a:buNone/>
            </a:pPr>
            <a:r>
              <a:rPr kumimoji="1" lang="en-US" altLang="zh-CN" sz="2400" b="1"/>
              <a:t>8086/8088</a:t>
            </a:r>
            <a:r>
              <a:rPr kumimoji="1" lang="zh-CN" altLang="en-US" sz="2400" b="1"/>
              <a:t>采用单一的</a:t>
            </a:r>
            <a:r>
              <a:rPr kumimoji="1" lang="en-US" altLang="zh-CN" sz="2400" b="1"/>
              <a:t>+5V</a:t>
            </a:r>
            <a:r>
              <a:rPr kumimoji="1" lang="zh-CN" altLang="en-US" sz="2400" b="1"/>
              <a:t>电压（第</a:t>
            </a:r>
            <a:r>
              <a:rPr kumimoji="1" lang="en-US" altLang="zh-CN" sz="2400" b="1"/>
              <a:t>40</a:t>
            </a:r>
            <a:r>
              <a:rPr kumimoji="1" lang="zh-CN" altLang="en-US" sz="2400" b="1"/>
              <a:t>脚），</a:t>
            </a:r>
            <a:r>
              <a:rPr kumimoji="1" lang="en-US" altLang="zh-CN" sz="2400" b="1"/>
              <a:t>1</a:t>
            </a:r>
            <a:r>
              <a:rPr kumimoji="1" lang="zh-CN" altLang="en-US" sz="2400" b="1"/>
              <a:t>、</a:t>
            </a:r>
            <a:r>
              <a:rPr kumimoji="1" lang="en-US" altLang="zh-CN" sz="2400" b="1"/>
              <a:t>20</a:t>
            </a:r>
            <a:r>
              <a:rPr kumimoji="1" lang="zh-CN" altLang="en-US" sz="2400" b="1"/>
              <a:t>引脚为地线。</a:t>
            </a:r>
          </a:p>
          <a:p>
            <a:pPr eaLnBrk="1" hangingPunct="1">
              <a:lnSpc>
                <a:spcPct val="120000"/>
              </a:lnSpc>
              <a:spcBef>
                <a:spcPct val="45000"/>
              </a:spcBef>
              <a:spcAft>
                <a:spcPct val="45000"/>
              </a:spcAft>
              <a:buFontTx/>
              <a:buNone/>
            </a:pPr>
            <a:endParaRPr kumimoji="1" lang="zh-CN" altLang="en-US" sz="2400" b="1"/>
          </a:p>
          <a:p>
            <a:pPr eaLnBrk="1" hangingPunct="1">
              <a:lnSpc>
                <a:spcPct val="120000"/>
              </a:lnSpc>
              <a:spcBef>
                <a:spcPct val="45000"/>
              </a:spcBef>
              <a:spcAft>
                <a:spcPct val="45000"/>
              </a:spcAft>
              <a:buFontTx/>
              <a:buNone/>
            </a:pPr>
            <a:r>
              <a:rPr kumimoji="1" lang="zh-CN" altLang="en-US" sz="2400" b="1"/>
              <a:t>      上述信号是</a:t>
            </a:r>
            <a:r>
              <a:rPr kumimoji="1" lang="en-US" altLang="zh-CN" sz="2400" b="1"/>
              <a:t>8086/8088</a:t>
            </a:r>
            <a:r>
              <a:rPr kumimoji="1" lang="zh-CN" altLang="en-US" sz="2400" b="1"/>
              <a:t>工作在最小模式和最大模式时都要用到的，此外，</a:t>
            </a:r>
            <a:r>
              <a:rPr kumimoji="1" lang="en-US" altLang="zh-CN" sz="2400" b="1"/>
              <a:t>8086/8088</a:t>
            </a:r>
            <a:r>
              <a:rPr kumimoji="1" lang="zh-CN" altLang="en-US" sz="2400" b="1"/>
              <a:t>第</a:t>
            </a:r>
            <a:r>
              <a:rPr kumimoji="1" lang="en-US" altLang="zh-CN" sz="2400" b="1"/>
              <a:t>24~31</a:t>
            </a:r>
            <a:r>
              <a:rPr kumimoji="1" lang="zh-CN" altLang="en-US" sz="2400" b="1"/>
              <a:t>脚还有</a:t>
            </a:r>
            <a:r>
              <a:rPr kumimoji="1" lang="en-US" altLang="zh-CN" sz="2400" b="1"/>
              <a:t>8</a:t>
            </a:r>
            <a:r>
              <a:rPr kumimoji="1" lang="zh-CN" altLang="en-US" sz="2400" b="1"/>
              <a:t>个信号，它们在最小模式和最大模式下有不同的名称和定义。</a:t>
            </a:r>
          </a:p>
          <a:p>
            <a:pPr eaLnBrk="1" hangingPunct="1">
              <a:spcBef>
                <a:spcPct val="30000"/>
              </a:spcBef>
              <a:buFontTx/>
              <a:buNone/>
            </a:pPr>
            <a:endParaRPr kumimoji="1" lang="zh-CN" altLang="en-US" sz="2400" b="1"/>
          </a:p>
          <a:p>
            <a:pPr eaLnBrk="1" hangingPunct="1">
              <a:spcBef>
                <a:spcPct val="50000"/>
              </a:spcBef>
              <a:buFontTx/>
              <a:buNone/>
            </a:pPr>
            <a:endParaRPr kumimoji="1" lang="en-US" altLang="zh-CN" sz="2000" b="1" baseline="-25000"/>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182</a:t>
            </a:fld>
            <a:endParaRPr lang="en-US" altLang="zh-CN"/>
          </a:p>
        </p:txBody>
      </p:sp>
    </p:spTree>
    <p:extLst>
      <p:ext uri="{BB962C8B-B14F-4D97-AF65-F5344CB8AC3E}">
        <p14:creationId xmlns:p14="http://schemas.microsoft.com/office/powerpoint/2010/main" val="1047610631"/>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altLang="zh-CN" smtClean="0">
                <a:solidFill>
                  <a:srgbClr val="FF6600"/>
                </a:solidFill>
              </a:rPr>
              <a:t>3.</a:t>
            </a:r>
            <a:r>
              <a:rPr lang="zh-CN" altLang="en-US" smtClean="0">
                <a:solidFill>
                  <a:srgbClr val="FF6600"/>
                </a:solidFill>
              </a:rPr>
              <a:t>最小模式下的有关引脚</a:t>
            </a:r>
          </a:p>
        </p:txBody>
      </p:sp>
      <p:sp>
        <p:nvSpPr>
          <p:cNvPr id="126979" name="Rectangle 3"/>
          <p:cNvSpPr>
            <a:spLocks noGrp="1" noChangeArrowheads="1"/>
          </p:cNvSpPr>
          <p:nvPr>
            <p:ph type="body" idx="1"/>
          </p:nvPr>
        </p:nvSpPr>
        <p:spPr>
          <a:xfrm>
            <a:off x="539750" y="1700213"/>
            <a:ext cx="8353425" cy="4608512"/>
          </a:xfrm>
        </p:spPr>
        <p:txBody>
          <a:bodyPr/>
          <a:lstStyle/>
          <a:p>
            <a:pPr eaLnBrk="1" hangingPunct="1">
              <a:spcBef>
                <a:spcPct val="45000"/>
              </a:spcBef>
              <a:buFont typeface="Wingdings" panose="05000000000000000000" pitchFamily="2" charset="2"/>
              <a:buNone/>
            </a:pPr>
            <a:r>
              <a:rPr lang="zh-CN" altLang="en-US" smtClean="0"/>
              <a:t>当</a:t>
            </a:r>
            <a:r>
              <a:rPr kumimoji="1" lang="en-US" altLang="zh-CN" b="1" smtClean="0"/>
              <a:t>8086/8088</a:t>
            </a:r>
            <a:r>
              <a:rPr kumimoji="1" lang="zh-CN" altLang="en-US" b="1" smtClean="0"/>
              <a:t>的第</a:t>
            </a:r>
            <a:r>
              <a:rPr kumimoji="1" lang="en-US" altLang="zh-CN" b="1" smtClean="0"/>
              <a:t>33</a:t>
            </a:r>
            <a:r>
              <a:rPr kumimoji="1" lang="zh-CN" altLang="en-US" b="1" smtClean="0"/>
              <a:t>脚</a:t>
            </a:r>
            <a:r>
              <a:rPr kumimoji="1" lang="en-US" altLang="zh-CN" b="1" smtClean="0"/>
              <a:t>MN//MX</a:t>
            </a:r>
            <a:r>
              <a:rPr kumimoji="1" lang="zh-CN" altLang="en-US" b="1" smtClean="0"/>
              <a:t>固定接到＋</a:t>
            </a:r>
            <a:r>
              <a:rPr kumimoji="1" lang="en-US" altLang="zh-CN" b="1" smtClean="0"/>
              <a:t>5V</a:t>
            </a:r>
            <a:r>
              <a:rPr kumimoji="1" lang="zh-CN" altLang="en-US" b="1" smtClean="0"/>
              <a:t>时，就处于最小</a:t>
            </a:r>
          </a:p>
          <a:p>
            <a:pPr eaLnBrk="1" hangingPunct="1">
              <a:spcBef>
                <a:spcPct val="45000"/>
              </a:spcBef>
              <a:buFont typeface="Wingdings" panose="05000000000000000000" pitchFamily="2" charset="2"/>
              <a:buNone/>
            </a:pPr>
            <a:r>
              <a:rPr kumimoji="1" lang="zh-CN" altLang="en-US" b="1" smtClean="0"/>
              <a:t>工作模式。</a:t>
            </a:r>
            <a:endParaRPr kumimoji="1" lang="zh-CN" altLang="en-US"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183</a:t>
            </a:fld>
            <a:endParaRPr lang="en-US" altLang="zh-CN" dirty="0"/>
          </a:p>
        </p:txBody>
      </p:sp>
    </p:spTree>
    <p:extLst>
      <p:ext uri="{BB962C8B-B14F-4D97-AF65-F5344CB8AC3E}">
        <p14:creationId xmlns:p14="http://schemas.microsoft.com/office/powerpoint/2010/main" val="125333253"/>
      </p:ext>
    </p:extLst>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79388" y="260350"/>
            <a:ext cx="8001000" cy="395288"/>
          </a:xfrm>
        </p:spPr>
        <p:txBody>
          <a:bodyPr/>
          <a:lstStyle/>
          <a:p>
            <a:pPr eaLnBrk="1" hangingPunct="1"/>
            <a:r>
              <a:rPr lang="en-US" altLang="zh-CN" sz="2400" smtClean="0"/>
              <a:t>8086</a:t>
            </a:r>
            <a:r>
              <a:rPr lang="zh-CN" altLang="en-US" sz="2400" smtClean="0"/>
              <a:t>在最小模式下的典型配置 ：</a:t>
            </a:r>
          </a:p>
        </p:txBody>
      </p:sp>
      <p:pic>
        <p:nvPicPr>
          <p:cNvPr id="128003" name="Picture 4" descr="wx6"/>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611188" y="692150"/>
            <a:ext cx="5256212" cy="6165850"/>
          </a:xfrm>
          <a:noFill/>
        </p:spPr>
      </p:pic>
      <p:sp>
        <p:nvSpPr>
          <p:cNvPr id="128004" name="Text Box 5"/>
          <p:cNvSpPr txBox="1">
            <a:spLocks noChangeArrowheads="1"/>
          </p:cNvSpPr>
          <p:nvPr/>
        </p:nvSpPr>
        <p:spPr bwMode="auto">
          <a:xfrm>
            <a:off x="5292725" y="5084763"/>
            <a:ext cx="3592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en-US" altLang="zh-CN" b="1">
                <a:solidFill>
                  <a:srgbClr val="CC3300"/>
                </a:solidFill>
              </a:rPr>
              <a:t>8086</a:t>
            </a:r>
            <a:r>
              <a:rPr lang="zh-CN" altLang="en-US" b="1">
                <a:solidFill>
                  <a:srgbClr val="CC3300"/>
                </a:solidFill>
              </a:rPr>
              <a:t>在最小模式下的典型配置</a:t>
            </a:r>
          </a:p>
          <a:p>
            <a:pPr eaLnBrk="1" hangingPunct="1">
              <a:spcBef>
                <a:spcPct val="0"/>
              </a:spcBef>
              <a:buClrTx/>
              <a:buFontTx/>
              <a:buNone/>
            </a:pPr>
            <a:r>
              <a:rPr lang="zh-CN" altLang="en-US" sz="1800" b="1" baseline="-25000">
                <a:solidFill>
                  <a:srgbClr val="CC3300"/>
                </a:solidFill>
              </a:rPr>
              <a:t>                                             </a:t>
            </a:r>
            <a:r>
              <a:rPr lang="en-US" altLang="zh-CN" sz="1800" b="1" baseline="-25000">
                <a:solidFill>
                  <a:srgbClr val="CC3300"/>
                </a:solidFill>
              </a:rPr>
              <a:t>【</a:t>
            </a:r>
            <a:r>
              <a:rPr lang="zh-CN" altLang="en-US" sz="1800" b="1" baseline="-25000">
                <a:solidFill>
                  <a:srgbClr val="CC3300"/>
                </a:solidFill>
              </a:rPr>
              <a:t>注</a:t>
            </a:r>
            <a:r>
              <a:rPr lang="en-US" altLang="zh-CN" sz="1800" b="1" baseline="-25000">
                <a:solidFill>
                  <a:srgbClr val="CC3300"/>
                </a:solidFill>
              </a:rPr>
              <a:t>5</a:t>
            </a:r>
            <a:r>
              <a:rPr lang="zh-CN" altLang="en-US" sz="1800" b="1" baseline="-25000">
                <a:solidFill>
                  <a:srgbClr val="CC3300"/>
                </a:solidFill>
              </a:rPr>
              <a:t>配置特点</a:t>
            </a:r>
            <a:r>
              <a:rPr lang="en-US" altLang="zh-CN" sz="1800" b="1" baseline="-25000">
                <a:solidFill>
                  <a:srgbClr val="CC3300"/>
                </a:solidFill>
              </a:rPr>
              <a:t>】</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184</a:t>
            </a:fld>
            <a:endParaRPr lang="en-US" altLang="zh-CN" dirty="0"/>
          </a:p>
        </p:txBody>
      </p:sp>
    </p:spTree>
    <p:extLst>
      <p:ext uri="{BB962C8B-B14F-4D97-AF65-F5344CB8AC3E}">
        <p14:creationId xmlns:p14="http://schemas.microsoft.com/office/powerpoint/2010/main" val="973348027"/>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endParaRPr lang="zh-CN" altLang="zh-CN" smtClean="0"/>
          </a:p>
        </p:txBody>
      </p:sp>
      <p:sp>
        <p:nvSpPr>
          <p:cNvPr id="129027" name="Rectangle 3"/>
          <p:cNvSpPr>
            <a:spLocks noGrp="1" noChangeArrowheads="1"/>
          </p:cNvSpPr>
          <p:nvPr>
            <p:ph type="body" idx="1"/>
          </p:nvPr>
        </p:nvSpPr>
        <p:spPr/>
        <p:txBody>
          <a:bodyPr/>
          <a:lstStyle/>
          <a:p>
            <a:pPr eaLnBrk="1" hangingPunct="1">
              <a:spcBef>
                <a:spcPct val="45000"/>
              </a:spcBef>
              <a:buClr>
                <a:srgbClr val="CC0000"/>
              </a:buClr>
              <a:buFont typeface="Wingdings" panose="05000000000000000000" pitchFamily="2" charset="2"/>
              <a:buNone/>
            </a:pPr>
            <a:r>
              <a:rPr kumimoji="1" lang="zh-CN" altLang="en-US" b="1" smtClean="0">
                <a:solidFill>
                  <a:srgbClr val="000000"/>
                </a:solidFill>
              </a:rPr>
              <a:t>这时</a:t>
            </a:r>
            <a:r>
              <a:rPr kumimoji="1" lang="en-US" altLang="zh-CN" b="1" smtClean="0">
                <a:solidFill>
                  <a:srgbClr val="000000"/>
                </a:solidFill>
              </a:rPr>
              <a:t>24~31</a:t>
            </a:r>
            <a:r>
              <a:rPr kumimoji="1" lang="zh-CN" altLang="en-US" b="1" smtClean="0">
                <a:solidFill>
                  <a:srgbClr val="000000"/>
                </a:solidFill>
              </a:rPr>
              <a:t>引脚信号含义如下：</a:t>
            </a:r>
          </a:p>
          <a:p>
            <a:pPr eaLnBrk="1" hangingPunct="1">
              <a:spcBef>
                <a:spcPct val="45000"/>
              </a:spcBef>
              <a:buClrTx/>
              <a:buFont typeface="Wingdings" panose="05000000000000000000" pitchFamily="2" charset="2"/>
              <a:buNone/>
            </a:pPr>
            <a:r>
              <a:rPr kumimoji="1" lang="zh-CN" altLang="en-US" b="1" smtClean="0">
                <a:solidFill>
                  <a:srgbClr val="000000"/>
                </a:solidFill>
              </a:rPr>
              <a:t>（</a:t>
            </a:r>
            <a:r>
              <a:rPr kumimoji="1" lang="en-US" altLang="zh-CN" b="1" smtClean="0">
                <a:solidFill>
                  <a:srgbClr val="000000"/>
                </a:solidFill>
              </a:rPr>
              <a:t>1</a:t>
            </a:r>
            <a:r>
              <a:rPr kumimoji="1" lang="zh-CN" altLang="en-US" b="1" smtClean="0">
                <a:solidFill>
                  <a:srgbClr val="000000"/>
                </a:solidFill>
              </a:rPr>
              <a:t>）</a:t>
            </a:r>
            <a:r>
              <a:rPr kumimoji="1" lang="en-US" altLang="zh-CN" b="1" smtClean="0">
                <a:solidFill>
                  <a:srgbClr val="000000"/>
                </a:solidFill>
              </a:rPr>
              <a:t>/INTA</a:t>
            </a:r>
            <a:r>
              <a:rPr kumimoji="1" lang="zh-CN" altLang="en-US" b="1" smtClean="0">
                <a:solidFill>
                  <a:srgbClr val="000000"/>
                </a:solidFill>
              </a:rPr>
              <a:t>：</a:t>
            </a:r>
            <a:r>
              <a:rPr kumimoji="1" lang="en-US" altLang="zh-CN" sz="1800" b="1" smtClean="0">
                <a:solidFill>
                  <a:srgbClr val="000000"/>
                </a:solidFill>
              </a:rPr>
              <a:t>(interrupt acknowledge)</a:t>
            </a:r>
            <a:r>
              <a:rPr kumimoji="1" lang="zh-CN" altLang="en-US" b="1" smtClean="0">
                <a:solidFill>
                  <a:srgbClr val="008000"/>
                </a:solidFill>
              </a:rPr>
              <a:t>中断响应信号，输出，低电平有</a:t>
            </a:r>
          </a:p>
          <a:p>
            <a:pPr eaLnBrk="1" hangingPunct="1">
              <a:spcBef>
                <a:spcPct val="45000"/>
              </a:spcBef>
              <a:buClrTx/>
              <a:buFont typeface="Wingdings" panose="05000000000000000000" pitchFamily="2" charset="2"/>
              <a:buNone/>
            </a:pPr>
            <a:r>
              <a:rPr kumimoji="1" lang="zh-CN" altLang="en-US" b="1" smtClean="0">
                <a:solidFill>
                  <a:srgbClr val="008000"/>
                </a:solidFill>
              </a:rPr>
              <a:t>效。</a:t>
            </a:r>
            <a:r>
              <a:rPr kumimoji="1" lang="zh-CN" altLang="en-US" b="1" smtClean="0">
                <a:solidFill>
                  <a:srgbClr val="FF6600"/>
                </a:solidFill>
              </a:rPr>
              <a:t>表示</a:t>
            </a:r>
            <a:r>
              <a:rPr kumimoji="1" lang="en-US" altLang="zh-CN" b="1" smtClean="0">
                <a:solidFill>
                  <a:srgbClr val="FF6600"/>
                </a:solidFill>
              </a:rPr>
              <a:t>CPU</a:t>
            </a:r>
            <a:r>
              <a:rPr kumimoji="1" lang="zh-CN" altLang="en-US" b="1" smtClean="0">
                <a:solidFill>
                  <a:srgbClr val="FF6600"/>
                </a:solidFill>
              </a:rPr>
              <a:t>响应了外设发来的中断申请信号</a:t>
            </a:r>
            <a:r>
              <a:rPr kumimoji="1" lang="en-US" altLang="zh-CN" b="1" smtClean="0">
                <a:solidFill>
                  <a:srgbClr val="FF6600"/>
                </a:solidFill>
              </a:rPr>
              <a:t>INTR</a:t>
            </a:r>
            <a:r>
              <a:rPr kumimoji="1" lang="zh-CN" altLang="en-US" b="1" smtClean="0">
                <a:solidFill>
                  <a:srgbClr val="FF6600"/>
                </a:solidFill>
              </a:rPr>
              <a:t>。对</a:t>
            </a:r>
            <a:r>
              <a:rPr kumimoji="1" lang="en-US" altLang="zh-CN" b="1" smtClean="0">
                <a:solidFill>
                  <a:srgbClr val="FF6600"/>
                </a:solidFill>
              </a:rPr>
              <a:t>8086/8088</a:t>
            </a:r>
            <a:r>
              <a:rPr kumimoji="1" lang="zh-CN" altLang="en-US" b="1" smtClean="0">
                <a:solidFill>
                  <a:srgbClr val="FF6600"/>
                </a:solidFill>
              </a:rPr>
              <a:t>，</a:t>
            </a:r>
          </a:p>
          <a:p>
            <a:pPr eaLnBrk="1" hangingPunct="1">
              <a:spcBef>
                <a:spcPct val="45000"/>
              </a:spcBef>
              <a:buClrTx/>
              <a:buFont typeface="Wingdings" panose="05000000000000000000" pitchFamily="2" charset="2"/>
              <a:buNone/>
            </a:pPr>
            <a:r>
              <a:rPr kumimoji="1" lang="en-US" altLang="zh-CN" b="1" smtClean="0">
                <a:solidFill>
                  <a:srgbClr val="FF6600"/>
                </a:solidFill>
              </a:rPr>
              <a:t>/INTA</a:t>
            </a:r>
            <a:r>
              <a:rPr kumimoji="1" lang="zh-CN" altLang="en-US" b="1" smtClean="0">
                <a:solidFill>
                  <a:srgbClr val="FF6600"/>
                </a:solidFill>
              </a:rPr>
              <a:t>信号实际上是位于连续周期的两个负脉冲。</a:t>
            </a:r>
            <a:endParaRPr kumimoji="1" lang="en-US" altLang="zh-CN" sz="2400" b="1" smtClean="0"/>
          </a:p>
          <a:p>
            <a:pPr eaLnBrk="1" hangingPunct="1">
              <a:spcBef>
                <a:spcPct val="45000"/>
              </a:spcBef>
              <a:buFont typeface="Wingdings" panose="05000000000000000000" pitchFamily="2" charset="2"/>
              <a:buNone/>
            </a:pPr>
            <a:r>
              <a:rPr kumimoji="1" lang="zh-CN" altLang="en-US" sz="2400" b="1" smtClean="0"/>
              <a:t>（</a:t>
            </a:r>
            <a:r>
              <a:rPr kumimoji="1" lang="en-US" altLang="zh-CN" sz="2400" b="1" smtClean="0"/>
              <a:t>2</a:t>
            </a:r>
            <a:r>
              <a:rPr kumimoji="1" lang="zh-CN" altLang="en-US" sz="2400" b="1" smtClean="0"/>
              <a:t>）</a:t>
            </a:r>
            <a:r>
              <a:rPr kumimoji="1" lang="en-US" altLang="zh-CN" sz="2400" b="1" smtClean="0"/>
              <a:t>ALE</a:t>
            </a:r>
            <a:r>
              <a:rPr kumimoji="1" lang="zh-CN" altLang="en-US" sz="2400" b="1" smtClean="0"/>
              <a:t>： </a:t>
            </a:r>
            <a:r>
              <a:rPr kumimoji="1" lang="en-US" altLang="zh-CN" sz="2400" b="1" smtClean="0"/>
              <a:t>(address latch enable)</a:t>
            </a:r>
            <a:r>
              <a:rPr kumimoji="1" lang="zh-CN" altLang="en-US" sz="2400" b="1" smtClean="0">
                <a:solidFill>
                  <a:srgbClr val="008000"/>
                </a:solidFill>
                <a:latin typeface="宋体" panose="02010600030101010101" pitchFamily="2" charset="-122"/>
              </a:rPr>
              <a:t>地址锁存允许信号，输出，高电平有效。</a:t>
            </a:r>
          </a:p>
          <a:p>
            <a:pPr eaLnBrk="1" hangingPunct="1">
              <a:spcBef>
                <a:spcPct val="45000"/>
              </a:spcBef>
              <a:buFont typeface="Wingdings" panose="05000000000000000000" pitchFamily="2" charset="2"/>
              <a:buNone/>
            </a:pPr>
            <a:r>
              <a:rPr kumimoji="1" lang="zh-CN" altLang="en-US" sz="2400" b="1" smtClean="0">
                <a:solidFill>
                  <a:srgbClr val="008000"/>
                </a:solidFill>
                <a:latin typeface="宋体" panose="02010600030101010101" pitchFamily="2" charset="-122"/>
              </a:rPr>
              <a:t>    这是</a:t>
            </a:r>
            <a:r>
              <a:rPr kumimoji="1" lang="en-US" altLang="zh-CN" sz="2400" b="1" smtClean="0">
                <a:solidFill>
                  <a:srgbClr val="008000"/>
                </a:solidFill>
                <a:latin typeface="宋体" panose="02010600030101010101" pitchFamily="2" charset="-122"/>
              </a:rPr>
              <a:t>8086/8088</a:t>
            </a:r>
            <a:r>
              <a:rPr kumimoji="1" lang="zh-CN" altLang="en-US" sz="2400" b="1" smtClean="0">
                <a:solidFill>
                  <a:srgbClr val="008000"/>
                </a:solidFill>
                <a:latin typeface="宋体" panose="02010600030101010101" pitchFamily="2" charset="-122"/>
              </a:rPr>
              <a:t>提供给地址锁存器</a:t>
            </a:r>
            <a:r>
              <a:rPr kumimoji="1" lang="en-US" altLang="zh-CN" sz="2400" b="1" smtClean="0">
                <a:solidFill>
                  <a:srgbClr val="FF3300"/>
                </a:solidFill>
                <a:latin typeface="宋体" panose="02010600030101010101" pitchFamily="2" charset="-122"/>
              </a:rPr>
              <a:t>8282/8283</a:t>
            </a:r>
            <a:r>
              <a:rPr kumimoji="1" lang="zh-CN" altLang="en-US" sz="2400" b="1" smtClean="0">
                <a:solidFill>
                  <a:srgbClr val="008000"/>
                </a:solidFill>
                <a:latin typeface="宋体" panose="02010600030101010101" pitchFamily="2" charset="-122"/>
              </a:rPr>
              <a:t>的控制信</a:t>
            </a:r>
          </a:p>
          <a:p>
            <a:pPr eaLnBrk="1" hangingPunct="1">
              <a:spcBef>
                <a:spcPct val="45000"/>
              </a:spcBef>
              <a:buFont typeface="Wingdings" panose="05000000000000000000" pitchFamily="2" charset="2"/>
              <a:buNone/>
            </a:pPr>
            <a:r>
              <a:rPr kumimoji="1" lang="zh-CN" altLang="en-US" sz="2400" b="1" smtClean="0">
                <a:solidFill>
                  <a:srgbClr val="008000"/>
                </a:solidFill>
                <a:latin typeface="宋体" panose="02010600030101010101" pitchFamily="2" charset="-122"/>
              </a:rPr>
              <a:t>号。在总线周期的</a:t>
            </a:r>
            <a:r>
              <a:rPr kumimoji="1" lang="en-US" altLang="zh-CN" sz="2400" b="1" smtClean="0">
                <a:solidFill>
                  <a:srgbClr val="FF3300"/>
                </a:solidFill>
                <a:latin typeface="宋体" panose="02010600030101010101" pitchFamily="2" charset="-122"/>
              </a:rPr>
              <a:t>T1</a:t>
            </a:r>
            <a:r>
              <a:rPr kumimoji="1" lang="zh-CN" altLang="en-US" sz="2400" b="1" smtClean="0">
                <a:solidFill>
                  <a:srgbClr val="FF3300"/>
                </a:solidFill>
                <a:latin typeface="宋体" panose="02010600030101010101" pitchFamily="2" charset="-122"/>
              </a:rPr>
              <a:t>状态</a:t>
            </a:r>
            <a:r>
              <a:rPr kumimoji="1" lang="zh-CN" altLang="en-US" sz="2400" b="1" smtClean="0">
                <a:solidFill>
                  <a:srgbClr val="008000"/>
                </a:solidFill>
                <a:latin typeface="宋体" panose="02010600030101010101" pitchFamily="2" charset="-122"/>
              </a:rPr>
              <a:t>发出，表示在</a:t>
            </a:r>
            <a:r>
              <a:rPr kumimoji="1" lang="en-US" altLang="zh-CN" sz="2400" b="1" smtClean="0">
                <a:solidFill>
                  <a:srgbClr val="008000"/>
                </a:solidFill>
                <a:latin typeface="宋体" panose="02010600030101010101" pitchFamily="2" charset="-122"/>
              </a:rPr>
              <a:t>AD15-AD0</a:t>
            </a:r>
            <a:r>
              <a:rPr kumimoji="1" lang="zh-CN" altLang="en-US" sz="2400" b="1" smtClean="0">
                <a:solidFill>
                  <a:srgbClr val="008000"/>
                </a:solidFill>
                <a:latin typeface="宋体" panose="02010600030101010101" pitchFamily="2" charset="-122"/>
              </a:rPr>
              <a:t>地址</a:t>
            </a:r>
            <a:r>
              <a:rPr kumimoji="1" lang="en-US" altLang="zh-CN" sz="2400" b="1" smtClean="0">
                <a:solidFill>
                  <a:srgbClr val="008000"/>
                </a:solidFill>
                <a:latin typeface="宋体" panose="02010600030101010101" pitchFamily="2" charset="-122"/>
              </a:rPr>
              <a:t>/</a:t>
            </a:r>
            <a:r>
              <a:rPr kumimoji="1" lang="zh-CN" altLang="en-US" sz="2400" b="1" smtClean="0">
                <a:solidFill>
                  <a:srgbClr val="008000"/>
                </a:solidFill>
                <a:latin typeface="宋体" panose="02010600030101010101" pitchFamily="2" charset="-122"/>
              </a:rPr>
              <a:t>数</a:t>
            </a:r>
          </a:p>
          <a:p>
            <a:pPr eaLnBrk="1" hangingPunct="1">
              <a:spcBef>
                <a:spcPct val="45000"/>
              </a:spcBef>
              <a:buFont typeface="Wingdings" panose="05000000000000000000" pitchFamily="2" charset="2"/>
              <a:buNone/>
            </a:pPr>
            <a:r>
              <a:rPr kumimoji="1" lang="zh-CN" altLang="en-US" sz="2400" b="1" smtClean="0">
                <a:solidFill>
                  <a:srgbClr val="008000"/>
                </a:solidFill>
                <a:latin typeface="宋体" panose="02010600030101010101" pitchFamily="2" charset="-122"/>
              </a:rPr>
              <a:t>据总线上输出的是地址信息。用来锁存地址信号</a:t>
            </a:r>
            <a:r>
              <a:rPr kumimoji="1" lang="en-US" altLang="zh-CN" sz="2400" b="1" smtClean="0">
                <a:solidFill>
                  <a:srgbClr val="008000"/>
                </a:solidFill>
                <a:latin typeface="宋体" panose="02010600030101010101" pitchFamily="2" charset="-122"/>
              </a:rPr>
              <a:t>A15-A0</a:t>
            </a:r>
            <a:r>
              <a:rPr kumimoji="1" lang="zh-CN" altLang="en-US" sz="2400" b="1" smtClean="0">
                <a:solidFill>
                  <a:srgbClr val="008000"/>
                </a:solidFill>
                <a:latin typeface="宋体" panose="02010600030101010101" pitchFamily="2" charset="-122"/>
              </a:rPr>
              <a:t>。</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185</a:t>
            </a:fld>
            <a:endParaRPr lang="en-US" altLang="zh-CN" dirty="0"/>
          </a:p>
        </p:txBody>
      </p:sp>
    </p:spTree>
    <p:extLst>
      <p:ext uri="{BB962C8B-B14F-4D97-AF65-F5344CB8AC3E}">
        <p14:creationId xmlns:p14="http://schemas.microsoft.com/office/powerpoint/2010/main" val="1790761061"/>
      </p:ext>
    </p:extLst>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CN" smtClean="0">
                <a:solidFill>
                  <a:srgbClr val="FF6600"/>
                </a:solidFill>
              </a:rPr>
              <a:t>3.</a:t>
            </a:r>
            <a:r>
              <a:rPr lang="zh-CN" altLang="en-US" smtClean="0">
                <a:solidFill>
                  <a:srgbClr val="FF6600"/>
                </a:solidFill>
              </a:rPr>
              <a:t>最小模式下的有关引脚</a:t>
            </a:r>
          </a:p>
        </p:txBody>
      </p:sp>
      <p:sp>
        <p:nvSpPr>
          <p:cNvPr id="130051" name="Rectangle 3"/>
          <p:cNvSpPr>
            <a:spLocks noGrp="1" noChangeArrowheads="1"/>
          </p:cNvSpPr>
          <p:nvPr>
            <p:ph type="body" idx="1"/>
          </p:nvPr>
        </p:nvSpPr>
        <p:spPr>
          <a:xfrm>
            <a:off x="566738" y="1752600"/>
            <a:ext cx="8181975" cy="4916488"/>
          </a:xfrm>
        </p:spPr>
        <p:txBody>
          <a:bodyPr/>
          <a:lstStyle/>
          <a:p>
            <a:pPr eaLnBrk="1" hangingPunct="1">
              <a:buFont typeface="Wingdings" panose="05000000000000000000" pitchFamily="2" charset="2"/>
              <a:buNone/>
            </a:pPr>
            <a:r>
              <a:rPr kumimoji="1" lang="zh-CN" altLang="en-US" sz="2400" b="1" smtClean="0"/>
              <a:t>（</a:t>
            </a:r>
            <a:r>
              <a:rPr kumimoji="1" lang="en-US" altLang="zh-CN" sz="2400" b="1" smtClean="0"/>
              <a:t>3</a:t>
            </a:r>
            <a:r>
              <a:rPr kumimoji="1" lang="zh-CN" altLang="en-US" sz="2400" b="1" smtClean="0"/>
              <a:t>）</a:t>
            </a:r>
            <a:r>
              <a:rPr kumimoji="1" lang="en-US" altLang="zh-CN" sz="2400" b="1" smtClean="0"/>
              <a:t>/DEN</a:t>
            </a:r>
            <a:r>
              <a:rPr kumimoji="1" lang="zh-CN" altLang="en-US" sz="2400" b="1" smtClean="0"/>
              <a:t>：</a:t>
            </a:r>
            <a:r>
              <a:rPr kumimoji="1" lang="en-US" altLang="zh-CN" sz="2400" b="1" smtClean="0"/>
              <a:t>(data enable)</a:t>
            </a:r>
            <a:r>
              <a:rPr kumimoji="1" lang="zh-CN" altLang="en-US" sz="2400" b="1" smtClean="0">
                <a:solidFill>
                  <a:srgbClr val="008000"/>
                </a:solidFill>
              </a:rPr>
              <a:t>数据允许信号，三态输出，低电平有效。</a:t>
            </a:r>
          </a:p>
          <a:p>
            <a:pPr eaLnBrk="1" hangingPunct="1">
              <a:buFont typeface="Wingdings" panose="05000000000000000000" pitchFamily="2" charset="2"/>
              <a:buNone/>
            </a:pPr>
            <a:r>
              <a:rPr kumimoji="1" lang="zh-CN" altLang="en-US" sz="2400" b="1" smtClean="0">
                <a:solidFill>
                  <a:srgbClr val="008000"/>
                </a:solidFill>
              </a:rPr>
              <a:t>     作为数据总线上收发器</a:t>
            </a:r>
            <a:r>
              <a:rPr kumimoji="1" lang="en-US" altLang="zh-CN" sz="2400" b="1" smtClean="0">
                <a:solidFill>
                  <a:srgbClr val="008000"/>
                </a:solidFill>
              </a:rPr>
              <a:t>8286</a:t>
            </a:r>
            <a:r>
              <a:rPr kumimoji="1" lang="zh-CN" altLang="en-US" sz="2400" b="1" smtClean="0">
                <a:solidFill>
                  <a:srgbClr val="008000"/>
                </a:solidFill>
              </a:rPr>
              <a:t>的选通信号。表示</a:t>
            </a:r>
            <a:r>
              <a:rPr kumimoji="1" lang="en-US" altLang="zh-CN" sz="2400" b="1" smtClean="0">
                <a:solidFill>
                  <a:srgbClr val="008000"/>
                </a:solidFill>
              </a:rPr>
              <a:t>CPU</a:t>
            </a:r>
            <a:r>
              <a:rPr kumimoji="1" lang="zh-CN" altLang="en-US" sz="2400" b="1" smtClean="0">
                <a:solidFill>
                  <a:srgbClr val="008000"/>
                </a:solidFill>
              </a:rPr>
              <a:t>当前</a:t>
            </a:r>
          </a:p>
          <a:p>
            <a:pPr eaLnBrk="1" hangingPunct="1">
              <a:buFont typeface="Wingdings" panose="05000000000000000000" pitchFamily="2" charset="2"/>
              <a:buNone/>
            </a:pPr>
            <a:r>
              <a:rPr kumimoji="1" lang="zh-CN" altLang="en-US" sz="2400" b="1" smtClean="0">
                <a:solidFill>
                  <a:srgbClr val="008000"/>
                </a:solidFill>
              </a:rPr>
              <a:t>准备发送或接受一个数据。</a:t>
            </a:r>
          </a:p>
          <a:p>
            <a:pPr eaLnBrk="1" hangingPunct="1">
              <a:buFont typeface="Wingdings" panose="05000000000000000000" pitchFamily="2" charset="2"/>
              <a:buNone/>
            </a:pPr>
            <a:r>
              <a:rPr kumimoji="1" lang="zh-CN" altLang="en-US" sz="2400" b="1" smtClean="0"/>
              <a:t>（</a:t>
            </a:r>
            <a:r>
              <a:rPr kumimoji="1" lang="en-US" altLang="zh-CN" sz="2400" b="1" smtClean="0"/>
              <a:t>4</a:t>
            </a:r>
            <a:r>
              <a:rPr kumimoji="1" lang="zh-CN" altLang="en-US" sz="2400" b="1" smtClean="0"/>
              <a:t>）</a:t>
            </a:r>
            <a:r>
              <a:rPr kumimoji="1" lang="en-US" altLang="zh-CN" sz="2400" b="1" smtClean="0"/>
              <a:t>DT//R</a:t>
            </a:r>
            <a:r>
              <a:rPr kumimoji="1" lang="zh-CN" altLang="en-US" sz="2400" b="1" smtClean="0"/>
              <a:t>：</a:t>
            </a:r>
            <a:r>
              <a:rPr kumimoji="1" lang="en-US" altLang="zh-CN" sz="2400" b="1" smtClean="0"/>
              <a:t>(data transmit/receive)</a:t>
            </a:r>
            <a:r>
              <a:rPr kumimoji="1" lang="zh-CN" altLang="en-US" sz="2400" b="1" smtClean="0">
                <a:solidFill>
                  <a:srgbClr val="008000"/>
                </a:solidFill>
              </a:rPr>
              <a:t>数据发送</a:t>
            </a:r>
            <a:r>
              <a:rPr kumimoji="1" lang="en-US" altLang="zh-CN" sz="2400" b="1" smtClean="0">
                <a:solidFill>
                  <a:srgbClr val="008000"/>
                </a:solidFill>
              </a:rPr>
              <a:t>/</a:t>
            </a:r>
            <a:r>
              <a:rPr kumimoji="1" lang="zh-CN" altLang="en-US" sz="2400" b="1" smtClean="0">
                <a:solidFill>
                  <a:srgbClr val="008000"/>
                </a:solidFill>
              </a:rPr>
              <a:t>接收控制</a:t>
            </a:r>
          </a:p>
          <a:p>
            <a:pPr eaLnBrk="1" hangingPunct="1">
              <a:buFont typeface="Wingdings" panose="05000000000000000000" pitchFamily="2" charset="2"/>
              <a:buNone/>
            </a:pPr>
            <a:r>
              <a:rPr kumimoji="1" lang="zh-CN" altLang="en-US" sz="2400" b="1" smtClean="0">
                <a:solidFill>
                  <a:srgbClr val="008000"/>
                </a:solidFill>
              </a:rPr>
              <a:t>信号，三态输出。此信号控制数据总线上的收发器</a:t>
            </a:r>
            <a:r>
              <a:rPr kumimoji="1" lang="en-US" altLang="zh-CN" sz="2400" b="1" smtClean="0">
                <a:solidFill>
                  <a:srgbClr val="008000"/>
                </a:solidFill>
              </a:rPr>
              <a:t>8286</a:t>
            </a:r>
            <a:r>
              <a:rPr kumimoji="1" lang="zh-CN" altLang="en-US" sz="2400" b="1" smtClean="0">
                <a:solidFill>
                  <a:srgbClr val="008000"/>
                </a:solidFill>
              </a:rPr>
              <a:t>的</a:t>
            </a:r>
          </a:p>
          <a:p>
            <a:pPr eaLnBrk="1" hangingPunct="1">
              <a:buFont typeface="Wingdings" panose="05000000000000000000" pitchFamily="2" charset="2"/>
              <a:buNone/>
            </a:pPr>
            <a:r>
              <a:rPr kumimoji="1" lang="zh-CN" altLang="en-US" sz="2400" b="1" smtClean="0">
                <a:solidFill>
                  <a:srgbClr val="008000"/>
                </a:solidFill>
              </a:rPr>
              <a:t>数据传送方向，</a:t>
            </a:r>
          </a:p>
          <a:p>
            <a:pPr eaLnBrk="1" hangingPunct="1">
              <a:buFont typeface="Wingdings" panose="05000000000000000000" pitchFamily="2" charset="2"/>
              <a:buNone/>
            </a:pPr>
            <a:r>
              <a:rPr kumimoji="1" lang="zh-CN" altLang="en-US" sz="2400" b="1" smtClean="0">
                <a:solidFill>
                  <a:srgbClr val="008000"/>
                </a:solidFill>
              </a:rPr>
              <a:t>     </a:t>
            </a:r>
            <a:r>
              <a:rPr kumimoji="1" lang="en-US" altLang="zh-CN" sz="2400" b="1" smtClean="0">
                <a:solidFill>
                  <a:srgbClr val="008000"/>
                </a:solidFill>
              </a:rPr>
              <a:t>DT//R=1</a:t>
            </a:r>
            <a:r>
              <a:rPr kumimoji="1" lang="zh-CN" altLang="en-US" sz="2400" b="1" smtClean="0">
                <a:solidFill>
                  <a:srgbClr val="008000"/>
                </a:solidFill>
              </a:rPr>
              <a:t>，发送数据</a:t>
            </a:r>
            <a:r>
              <a:rPr kumimoji="1" lang="en-US" altLang="zh-CN" sz="2400" b="1" smtClean="0">
                <a:solidFill>
                  <a:srgbClr val="008000"/>
                </a:solidFill>
              </a:rPr>
              <a:t>----</a:t>
            </a:r>
            <a:r>
              <a:rPr kumimoji="1" lang="zh-CN" altLang="en-US" sz="2400" b="1" smtClean="0">
                <a:solidFill>
                  <a:srgbClr val="008000"/>
                </a:solidFill>
              </a:rPr>
              <a:t>写操作；</a:t>
            </a:r>
          </a:p>
          <a:p>
            <a:pPr eaLnBrk="1" hangingPunct="1">
              <a:buFont typeface="Wingdings" panose="05000000000000000000" pitchFamily="2" charset="2"/>
              <a:buNone/>
            </a:pPr>
            <a:r>
              <a:rPr kumimoji="1" lang="zh-CN" altLang="en-US" sz="2400" b="1" smtClean="0">
                <a:solidFill>
                  <a:srgbClr val="008000"/>
                </a:solidFill>
              </a:rPr>
              <a:t>     </a:t>
            </a:r>
            <a:r>
              <a:rPr kumimoji="1" lang="en-US" altLang="zh-CN" sz="2400" b="1" smtClean="0">
                <a:solidFill>
                  <a:srgbClr val="008000"/>
                </a:solidFill>
              </a:rPr>
              <a:t>DT//R=0</a:t>
            </a:r>
            <a:r>
              <a:rPr kumimoji="1" lang="zh-CN" altLang="en-US" sz="2400" b="1" smtClean="0">
                <a:solidFill>
                  <a:srgbClr val="008000"/>
                </a:solidFill>
              </a:rPr>
              <a:t>，接收数据</a:t>
            </a:r>
            <a:r>
              <a:rPr kumimoji="1" lang="en-US" altLang="zh-CN" sz="2400" b="1" smtClean="0">
                <a:solidFill>
                  <a:srgbClr val="008000"/>
                </a:solidFill>
              </a:rPr>
              <a:t>--</a:t>
            </a:r>
            <a:r>
              <a:rPr kumimoji="1" lang="zh-CN" altLang="en-US" sz="2400" b="1" smtClean="0">
                <a:solidFill>
                  <a:srgbClr val="008000"/>
                </a:solidFill>
              </a:rPr>
              <a:t>读操作。</a:t>
            </a:r>
          </a:p>
          <a:p>
            <a:pPr eaLnBrk="1" hangingPunct="1">
              <a:buFont typeface="Wingdings" panose="05000000000000000000" pitchFamily="2" charset="2"/>
              <a:buNone/>
            </a:pPr>
            <a:r>
              <a:rPr kumimoji="1" lang="zh-CN" altLang="en-US" sz="2400" b="1" smtClean="0">
                <a:solidFill>
                  <a:srgbClr val="008000"/>
                </a:solidFill>
              </a:rPr>
              <a:t>     在</a:t>
            </a:r>
            <a:r>
              <a:rPr kumimoji="1" lang="en-US" altLang="zh-CN" sz="2400" b="1" smtClean="0">
                <a:solidFill>
                  <a:srgbClr val="008000"/>
                </a:solidFill>
              </a:rPr>
              <a:t>DMA</a:t>
            </a:r>
            <a:r>
              <a:rPr kumimoji="1" lang="zh-CN" altLang="en-US" sz="2400" b="1" smtClean="0">
                <a:solidFill>
                  <a:srgbClr val="008000"/>
                </a:solidFill>
                <a:ea typeface="T"/>
                <a:cs typeface="T"/>
              </a:rPr>
              <a:t>方式， </a:t>
            </a:r>
            <a:r>
              <a:rPr kumimoji="1" lang="en-US" altLang="zh-CN" sz="2400" b="1" smtClean="0">
                <a:solidFill>
                  <a:srgbClr val="008000"/>
                </a:solidFill>
              </a:rPr>
              <a:t>DT//R</a:t>
            </a:r>
            <a:r>
              <a:rPr kumimoji="1" lang="zh-CN" altLang="en-US" sz="2400" b="1" smtClean="0">
                <a:solidFill>
                  <a:srgbClr val="008000"/>
                </a:solidFill>
              </a:rPr>
              <a:t>被浮置为高阻状态。</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186</a:t>
            </a:fld>
            <a:endParaRPr lang="en-US" altLang="zh-CN" dirty="0"/>
          </a:p>
        </p:txBody>
      </p:sp>
    </p:spTree>
    <p:extLst>
      <p:ext uri="{BB962C8B-B14F-4D97-AF65-F5344CB8AC3E}">
        <p14:creationId xmlns:p14="http://schemas.microsoft.com/office/powerpoint/2010/main" val="1217799093"/>
      </p:ext>
    </p:extLst>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z="2400" smtClean="0">
                <a:solidFill>
                  <a:srgbClr val="FF6600"/>
                </a:solidFill>
              </a:rPr>
              <a:t>3.</a:t>
            </a:r>
            <a:r>
              <a:rPr lang="zh-CN" altLang="en-US" sz="2400" smtClean="0">
                <a:solidFill>
                  <a:srgbClr val="FF6600"/>
                </a:solidFill>
              </a:rPr>
              <a:t>最小模式下的有关引脚</a:t>
            </a:r>
          </a:p>
        </p:txBody>
      </p:sp>
      <p:sp>
        <p:nvSpPr>
          <p:cNvPr id="131075" name="Rectangle 3"/>
          <p:cNvSpPr>
            <a:spLocks noGrp="1" noChangeArrowheads="1"/>
          </p:cNvSpPr>
          <p:nvPr>
            <p:ph type="body" idx="1"/>
          </p:nvPr>
        </p:nvSpPr>
        <p:spPr>
          <a:xfrm>
            <a:off x="566738" y="1628775"/>
            <a:ext cx="8001000" cy="4895850"/>
          </a:xfrm>
        </p:spPr>
        <p:txBody>
          <a:bodyPr/>
          <a:lstStyle/>
          <a:p>
            <a:pPr eaLnBrk="1" hangingPunct="1">
              <a:spcBef>
                <a:spcPct val="30000"/>
              </a:spcBef>
              <a:buFont typeface="Wingdings" panose="05000000000000000000" pitchFamily="2" charset="2"/>
              <a:buNone/>
            </a:pPr>
            <a:r>
              <a:rPr kumimoji="1" lang="zh-CN" altLang="en-US" b="1" smtClean="0"/>
              <a:t>（</a:t>
            </a:r>
            <a:r>
              <a:rPr kumimoji="1" lang="en-US" altLang="zh-CN" b="1" smtClean="0"/>
              <a:t>5</a:t>
            </a:r>
            <a:r>
              <a:rPr kumimoji="1" lang="zh-CN" altLang="en-US" b="1" smtClean="0"/>
              <a:t>）</a:t>
            </a:r>
            <a:r>
              <a:rPr kumimoji="1" lang="en-US" altLang="zh-CN" b="1" smtClean="0"/>
              <a:t>M//IO</a:t>
            </a:r>
            <a:r>
              <a:rPr kumimoji="1" lang="zh-CN" altLang="en-US" b="1" smtClean="0"/>
              <a:t>：</a:t>
            </a:r>
            <a:r>
              <a:rPr kumimoji="1" lang="zh-CN" altLang="en-US" b="1" smtClean="0">
                <a:solidFill>
                  <a:srgbClr val="008000"/>
                </a:solidFill>
              </a:rPr>
              <a:t>存储器或</a:t>
            </a:r>
            <a:r>
              <a:rPr kumimoji="1" lang="en-US" altLang="zh-CN" b="1" smtClean="0">
                <a:solidFill>
                  <a:srgbClr val="008000"/>
                </a:solidFill>
              </a:rPr>
              <a:t>IO</a:t>
            </a:r>
            <a:r>
              <a:rPr kumimoji="1" lang="zh-CN" altLang="en-US" b="1" smtClean="0">
                <a:solidFill>
                  <a:srgbClr val="008000"/>
                </a:solidFill>
              </a:rPr>
              <a:t>端口访问信号，三态输出。</a:t>
            </a:r>
          </a:p>
          <a:p>
            <a:pPr eaLnBrk="1" hangingPunct="1">
              <a:spcBef>
                <a:spcPct val="30000"/>
              </a:spcBef>
              <a:buFont typeface="Wingdings" panose="05000000000000000000" pitchFamily="2" charset="2"/>
              <a:buNone/>
            </a:pPr>
            <a:r>
              <a:rPr kumimoji="1" lang="en-US" altLang="zh-CN" b="1" smtClean="0">
                <a:solidFill>
                  <a:srgbClr val="FF6600"/>
                </a:solidFill>
              </a:rPr>
              <a:t>M//IO=1</a:t>
            </a:r>
            <a:r>
              <a:rPr kumimoji="1" lang="zh-CN" altLang="en-US" b="1" smtClean="0">
                <a:solidFill>
                  <a:srgbClr val="FF6600"/>
                </a:solidFill>
              </a:rPr>
              <a:t>，表示</a:t>
            </a:r>
            <a:r>
              <a:rPr kumimoji="1" lang="en-US" altLang="zh-CN" b="1" smtClean="0">
                <a:solidFill>
                  <a:srgbClr val="FF6600"/>
                </a:solidFill>
              </a:rPr>
              <a:t>CPU</a:t>
            </a:r>
            <a:r>
              <a:rPr kumimoji="1" lang="zh-CN" altLang="en-US" b="1" smtClean="0">
                <a:solidFill>
                  <a:srgbClr val="FF6600"/>
                </a:solidFill>
              </a:rPr>
              <a:t>正在访问存储器；</a:t>
            </a:r>
          </a:p>
          <a:p>
            <a:pPr eaLnBrk="1" hangingPunct="1">
              <a:spcBef>
                <a:spcPct val="30000"/>
              </a:spcBef>
              <a:buFont typeface="Wingdings" panose="05000000000000000000" pitchFamily="2" charset="2"/>
              <a:buNone/>
            </a:pPr>
            <a:r>
              <a:rPr kumimoji="1" lang="en-US" altLang="zh-CN" b="1" smtClean="0">
                <a:solidFill>
                  <a:srgbClr val="FF6600"/>
                </a:solidFill>
              </a:rPr>
              <a:t>M//IO=0</a:t>
            </a:r>
            <a:r>
              <a:rPr kumimoji="1" lang="zh-CN" altLang="en-US" b="1" smtClean="0">
                <a:solidFill>
                  <a:srgbClr val="FF6600"/>
                </a:solidFill>
              </a:rPr>
              <a:t>，表示</a:t>
            </a:r>
            <a:r>
              <a:rPr kumimoji="1" lang="en-US" altLang="zh-CN" b="1" smtClean="0">
                <a:solidFill>
                  <a:srgbClr val="FF6600"/>
                </a:solidFill>
              </a:rPr>
              <a:t>CPU</a:t>
            </a:r>
            <a:r>
              <a:rPr kumimoji="1" lang="zh-CN" altLang="en-US" b="1" smtClean="0">
                <a:solidFill>
                  <a:srgbClr val="FF6600"/>
                </a:solidFill>
              </a:rPr>
              <a:t>正在访问</a:t>
            </a:r>
            <a:r>
              <a:rPr kumimoji="1" lang="en-US" altLang="zh-CN" b="1" smtClean="0">
                <a:solidFill>
                  <a:srgbClr val="FF6600"/>
                </a:solidFill>
              </a:rPr>
              <a:t>IO</a:t>
            </a:r>
            <a:r>
              <a:rPr kumimoji="1" lang="zh-CN" altLang="en-US" b="1" smtClean="0">
                <a:solidFill>
                  <a:srgbClr val="FF6600"/>
                </a:solidFill>
              </a:rPr>
              <a:t>端口。</a:t>
            </a:r>
          </a:p>
          <a:p>
            <a:pPr eaLnBrk="1" hangingPunct="1">
              <a:spcBef>
                <a:spcPct val="30000"/>
              </a:spcBef>
              <a:buFont typeface="Wingdings" panose="05000000000000000000" pitchFamily="2" charset="2"/>
              <a:buNone/>
            </a:pPr>
            <a:r>
              <a:rPr kumimoji="1" lang="zh-CN" altLang="en-US" b="1" smtClean="0"/>
              <a:t>（</a:t>
            </a:r>
            <a:r>
              <a:rPr kumimoji="1" lang="en-US" altLang="zh-CN" b="1" smtClean="0"/>
              <a:t>6</a:t>
            </a:r>
            <a:r>
              <a:rPr kumimoji="1" lang="zh-CN" altLang="en-US" b="1" smtClean="0"/>
              <a:t>）</a:t>
            </a:r>
            <a:r>
              <a:rPr kumimoji="1" lang="en-US" altLang="zh-CN" b="1" smtClean="0"/>
              <a:t>/WR</a:t>
            </a:r>
            <a:r>
              <a:rPr kumimoji="1" lang="zh-CN" altLang="en-US" b="1" smtClean="0"/>
              <a:t>：</a:t>
            </a:r>
            <a:r>
              <a:rPr kumimoji="1" lang="zh-CN" altLang="en-US" b="1" smtClean="0">
                <a:solidFill>
                  <a:srgbClr val="008000"/>
                </a:solidFill>
              </a:rPr>
              <a:t>写信号，三态输出，低电平有效。</a:t>
            </a:r>
          </a:p>
          <a:p>
            <a:pPr eaLnBrk="1" hangingPunct="1">
              <a:spcBef>
                <a:spcPct val="30000"/>
              </a:spcBef>
              <a:buFont typeface="Wingdings" panose="05000000000000000000" pitchFamily="2" charset="2"/>
              <a:buNone/>
            </a:pPr>
            <a:r>
              <a:rPr kumimoji="1" lang="en-US" altLang="zh-CN" b="1" smtClean="0">
                <a:solidFill>
                  <a:srgbClr val="FF6600"/>
                </a:solidFill>
              </a:rPr>
              <a:t>/WR=0</a:t>
            </a:r>
            <a:r>
              <a:rPr kumimoji="1" lang="zh-CN" altLang="en-US" b="1" smtClean="0">
                <a:solidFill>
                  <a:srgbClr val="FF6600"/>
                </a:solidFill>
              </a:rPr>
              <a:t>，表示当前</a:t>
            </a:r>
            <a:r>
              <a:rPr kumimoji="1" lang="en-US" altLang="zh-CN" b="1" smtClean="0">
                <a:solidFill>
                  <a:srgbClr val="FF6600"/>
                </a:solidFill>
              </a:rPr>
              <a:t>CPU</a:t>
            </a:r>
            <a:r>
              <a:rPr kumimoji="1" lang="zh-CN" altLang="en-US" b="1" smtClean="0">
                <a:solidFill>
                  <a:srgbClr val="FF6600"/>
                </a:solidFill>
              </a:rPr>
              <a:t>正在对存储器或</a:t>
            </a:r>
            <a:r>
              <a:rPr kumimoji="1" lang="en-US" altLang="zh-CN" b="1" smtClean="0">
                <a:solidFill>
                  <a:srgbClr val="FF6600"/>
                </a:solidFill>
              </a:rPr>
              <a:t>I/O</a:t>
            </a:r>
            <a:r>
              <a:rPr kumimoji="1" lang="zh-CN" altLang="en-US" b="1" smtClean="0">
                <a:solidFill>
                  <a:srgbClr val="FF6600"/>
                </a:solidFill>
              </a:rPr>
              <a:t>端口进行读操作。</a:t>
            </a:r>
          </a:p>
          <a:p>
            <a:pPr eaLnBrk="1" hangingPunct="1">
              <a:spcBef>
                <a:spcPct val="30000"/>
              </a:spcBef>
              <a:buClrTx/>
              <a:buFontTx/>
              <a:buNone/>
            </a:pPr>
            <a:r>
              <a:rPr kumimoji="1" lang="zh-CN" altLang="en-US" b="1" smtClean="0"/>
              <a:t>（</a:t>
            </a:r>
            <a:r>
              <a:rPr kumimoji="1" lang="en-US" altLang="zh-CN" b="1" smtClean="0"/>
              <a:t>7</a:t>
            </a:r>
            <a:r>
              <a:rPr kumimoji="1" lang="zh-CN" altLang="en-US" b="1" smtClean="0"/>
              <a:t>）</a:t>
            </a:r>
            <a:r>
              <a:rPr kumimoji="1" lang="en-US" altLang="zh-CN" b="1" smtClean="0"/>
              <a:t>HOLD</a:t>
            </a:r>
            <a:r>
              <a:rPr kumimoji="1" lang="zh-CN" altLang="en-US" b="1" smtClean="0"/>
              <a:t>：</a:t>
            </a:r>
            <a:r>
              <a:rPr kumimoji="1" lang="zh-CN" altLang="en-US" b="1" smtClean="0">
                <a:solidFill>
                  <a:srgbClr val="008000"/>
                </a:solidFill>
              </a:rPr>
              <a:t>总线请求信号，输入，高电平有效。当系统中</a:t>
            </a:r>
            <a:r>
              <a:rPr kumimoji="1" lang="en-US" altLang="zh-CN" b="1" smtClean="0">
                <a:solidFill>
                  <a:srgbClr val="008000"/>
                </a:solidFill>
              </a:rPr>
              <a:t>CPU</a:t>
            </a:r>
            <a:r>
              <a:rPr kumimoji="1" lang="zh-CN" altLang="en-US" b="1" smtClean="0">
                <a:solidFill>
                  <a:srgbClr val="008000"/>
                </a:solidFill>
              </a:rPr>
              <a:t>之</a:t>
            </a:r>
          </a:p>
          <a:p>
            <a:pPr eaLnBrk="1" hangingPunct="1">
              <a:spcBef>
                <a:spcPct val="30000"/>
              </a:spcBef>
              <a:buClrTx/>
              <a:buFontTx/>
              <a:buNone/>
            </a:pPr>
            <a:r>
              <a:rPr kumimoji="1" lang="zh-CN" altLang="en-US" b="1" smtClean="0">
                <a:solidFill>
                  <a:srgbClr val="008000"/>
                </a:solidFill>
              </a:rPr>
              <a:t>外的另一个控制器要求使用总线时，通过它向</a:t>
            </a:r>
            <a:r>
              <a:rPr kumimoji="1" lang="en-US" altLang="zh-CN" b="1" smtClean="0">
                <a:solidFill>
                  <a:srgbClr val="008000"/>
                </a:solidFill>
              </a:rPr>
              <a:t>CPU</a:t>
            </a:r>
            <a:r>
              <a:rPr kumimoji="1" lang="zh-CN" altLang="en-US" b="1" smtClean="0">
                <a:solidFill>
                  <a:srgbClr val="008000"/>
                </a:solidFill>
              </a:rPr>
              <a:t>发高电平的请求信</a:t>
            </a:r>
          </a:p>
          <a:p>
            <a:pPr eaLnBrk="1" hangingPunct="1">
              <a:spcBef>
                <a:spcPct val="30000"/>
              </a:spcBef>
              <a:buClrTx/>
              <a:buFontTx/>
              <a:buNone/>
            </a:pPr>
            <a:r>
              <a:rPr kumimoji="1" lang="zh-CN" altLang="en-US" b="1" smtClean="0">
                <a:solidFill>
                  <a:srgbClr val="008000"/>
                </a:solidFill>
              </a:rPr>
              <a:t>号。</a:t>
            </a:r>
          </a:p>
          <a:p>
            <a:pPr eaLnBrk="1" hangingPunct="1">
              <a:spcBef>
                <a:spcPct val="30000"/>
              </a:spcBef>
              <a:buClrTx/>
              <a:buFontTx/>
              <a:buNone/>
            </a:pPr>
            <a:r>
              <a:rPr kumimoji="1" lang="zh-CN" altLang="en-US" b="1" smtClean="0"/>
              <a:t>（</a:t>
            </a:r>
            <a:r>
              <a:rPr kumimoji="1" lang="en-US" altLang="zh-CN" b="1" smtClean="0"/>
              <a:t>8</a:t>
            </a:r>
            <a:r>
              <a:rPr kumimoji="1" lang="zh-CN" altLang="en-US" b="1" smtClean="0"/>
              <a:t>）</a:t>
            </a:r>
            <a:r>
              <a:rPr kumimoji="1" lang="en-US" altLang="zh-CN" b="1" smtClean="0"/>
              <a:t>HLDA</a:t>
            </a:r>
            <a:r>
              <a:rPr kumimoji="1" lang="zh-CN" altLang="en-US" b="1" smtClean="0"/>
              <a:t>：</a:t>
            </a:r>
            <a:r>
              <a:rPr kumimoji="1" lang="zh-CN" altLang="en-US" b="1" smtClean="0">
                <a:solidFill>
                  <a:srgbClr val="008000"/>
                </a:solidFill>
              </a:rPr>
              <a:t>总线请求响应信号，输出，高电平有效。</a:t>
            </a:r>
            <a:r>
              <a:rPr kumimoji="1" lang="zh-CN" altLang="en-US" b="1" smtClean="0">
                <a:solidFill>
                  <a:srgbClr val="FF6600"/>
                </a:solidFill>
              </a:rPr>
              <a:t>当</a:t>
            </a:r>
            <a:r>
              <a:rPr kumimoji="1" lang="en-US" altLang="zh-CN" b="1" smtClean="0">
                <a:solidFill>
                  <a:srgbClr val="FF6600"/>
                </a:solidFill>
              </a:rPr>
              <a:t>HLDA</a:t>
            </a:r>
            <a:r>
              <a:rPr kumimoji="1" lang="zh-CN" altLang="en-US" b="1" smtClean="0">
                <a:solidFill>
                  <a:srgbClr val="FF6600"/>
                </a:solidFill>
              </a:rPr>
              <a:t>有</a:t>
            </a:r>
          </a:p>
          <a:p>
            <a:pPr eaLnBrk="1" hangingPunct="1">
              <a:spcBef>
                <a:spcPct val="30000"/>
              </a:spcBef>
              <a:buClrTx/>
              <a:buFontTx/>
              <a:buNone/>
            </a:pPr>
            <a:r>
              <a:rPr kumimoji="1" lang="zh-CN" altLang="en-US" b="1" smtClean="0">
                <a:solidFill>
                  <a:srgbClr val="FF6600"/>
                </a:solidFill>
              </a:rPr>
              <a:t>效时，表示</a:t>
            </a:r>
            <a:r>
              <a:rPr kumimoji="1" lang="en-US" altLang="zh-CN" b="1" smtClean="0">
                <a:solidFill>
                  <a:srgbClr val="FF6600"/>
                </a:solidFill>
              </a:rPr>
              <a:t>CPU</a:t>
            </a:r>
            <a:r>
              <a:rPr kumimoji="1" lang="zh-CN" altLang="en-US" b="1" smtClean="0">
                <a:solidFill>
                  <a:srgbClr val="FF6600"/>
                </a:solidFill>
              </a:rPr>
              <a:t>对其它控制器的总线请求作出响应，</a:t>
            </a:r>
            <a:r>
              <a:rPr kumimoji="1" lang="zh-CN" altLang="en-US" b="1" smtClean="0">
                <a:solidFill>
                  <a:srgbClr val="008000"/>
                </a:solidFill>
              </a:rPr>
              <a:t>与此同时，</a:t>
            </a:r>
          </a:p>
          <a:p>
            <a:pPr eaLnBrk="1" hangingPunct="1">
              <a:spcBef>
                <a:spcPct val="30000"/>
              </a:spcBef>
              <a:buClrTx/>
              <a:buFontTx/>
              <a:buNone/>
            </a:pPr>
            <a:r>
              <a:rPr kumimoji="1" lang="en-US" altLang="zh-CN" b="1" smtClean="0">
                <a:solidFill>
                  <a:srgbClr val="008000"/>
                </a:solidFill>
              </a:rPr>
              <a:t>CPU</a:t>
            </a:r>
            <a:r>
              <a:rPr kumimoji="1" lang="zh-CN" altLang="en-US" b="1" smtClean="0">
                <a:solidFill>
                  <a:srgbClr val="008000"/>
                </a:solidFill>
              </a:rPr>
              <a:t>的地址</a:t>
            </a:r>
            <a:r>
              <a:rPr kumimoji="1" lang="en-US" altLang="zh-CN" b="1" smtClean="0">
                <a:solidFill>
                  <a:srgbClr val="008000"/>
                </a:solidFill>
              </a:rPr>
              <a:t>/</a:t>
            </a:r>
            <a:r>
              <a:rPr kumimoji="1" lang="zh-CN" altLang="en-US" b="1" smtClean="0">
                <a:solidFill>
                  <a:srgbClr val="008000"/>
                </a:solidFill>
              </a:rPr>
              <a:t>数据总线、控制</a:t>
            </a:r>
            <a:r>
              <a:rPr kumimoji="1" lang="en-US" altLang="zh-CN" b="1" smtClean="0">
                <a:solidFill>
                  <a:srgbClr val="008000"/>
                </a:solidFill>
              </a:rPr>
              <a:t>/</a:t>
            </a:r>
            <a:r>
              <a:rPr kumimoji="1" lang="zh-CN" altLang="en-US" b="1" smtClean="0">
                <a:solidFill>
                  <a:srgbClr val="008000"/>
                </a:solidFill>
              </a:rPr>
              <a:t>状态线引脚呈现高阻抗状态，从而让出</a:t>
            </a:r>
          </a:p>
          <a:p>
            <a:pPr eaLnBrk="1" hangingPunct="1">
              <a:spcBef>
                <a:spcPct val="30000"/>
              </a:spcBef>
              <a:buClrTx/>
              <a:buFontTx/>
              <a:buNone/>
            </a:pPr>
            <a:r>
              <a:rPr kumimoji="1" lang="zh-CN" altLang="en-US" b="1" smtClean="0">
                <a:solidFill>
                  <a:srgbClr val="008000"/>
                </a:solidFill>
              </a:rPr>
              <a:t>总线。</a:t>
            </a:r>
            <a:endParaRPr kumimoji="1" lang="zh-CN" altLang="en-US" b="1" smtClean="0">
              <a:solidFill>
                <a:srgbClr val="FF6600"/>
              </a:solidFill>
            </a:endParaRPr>
          </a:p>
          <a:p>
            <a:pPr eaLnBrk="1" hangingPunct="1">
              <a:spcBef>
                <a:spcPct val="40000"/>
              </a:spcBef>
              <a:buFont typeface="Wingdings" panose="05000000000000000000" pitchFamily="2" charset="2"/>
              <a:buNone/>
            </a:pPr>
            <a:endParaRPr kumimoji="1" lang="en-US" altLang="zh-CN" b="1" smtClean="0">
              <a:solidFill>
                <a:srgbClr val="FF6600"/>
              </a:solidFill>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187</a:t>
            </a:fld>
            <a:endParaRPr lang="en-US" altLang="zh-CN" dirty="0"/>
          </a:p>
        </p:txBody>
      </p:sp>
    </p:spTree>
    <p:extLst>
      <p:ext uri="{BB962C8B-B14F-4D97-AF65-F5344CB8AC3E}">
        <p14:creationId xmlns:p14="http://schemas.microsoft.com/office/powerpoint/2010/main" val="810219163"/>
      </p:ext>
    </p:extLst>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79388" y="260350"/>
            <a:ext cx="8001000" cy="395288"/>
          </a:xfrm>
        </p:spPr>
        <p:txBody>
          <a:bodyPr/>
          <a:lstStyle/>
          <a:p>
            <a:pPr eaLnBrk="1" hangingPunct="1"/>
            <a:r>
              <a:rPr lang="en-US" altLang="zh-CN" sz="2400" smtClean="0"/>
              <a:t>8086</a:t>
            </a:r>
            <a:r>
              <a:rPr lang="zh-CN" altLang="en-US" sz="2400" smtClean="0"/>
              <a:t>在最小模式下的典型配置 ：</a:t>
            </a:r>
          </a:p>
        </p:txBody>
      </p:sp>
      <p:pic>
        <p:nvPicPr>
          <p:cNvPr id="132099" name="Picture 4" descr="wx6"/>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611188" y="692150"/>
            <a:ext cx="5256212" cy="6165850"/>
          </a:xfrm>
          <a:noFill/>
        </p:spPr>
      </p:pic>
      <p:sp>
        <p:nvSpPr>
          <p:cNvPr id="132100" name="Text Box 5"/>
          <p:cNvSpPr txBox="1">
            <a:spLocks noChangeArrowheads="1"/>
          </p:cNvSpPr>
          <p:nvPr/>
        </p:nvSpPr>
        <p:spPr bwMode="auto">
          <a:xfrm>
            <a:off x="5292725" y="5084763"/>
            <a:ext cx="3592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en-US" altLang="zh-CN" b="1">
                <a:solidFill>
                  <a:srgbClr val="CC3300"/>
                </a:solidFill>
              </a:rPr>
              <a:t>8086</a:t>
            </a:r>
            <a:r>
              <a:rPr lang="zh-CN" altLang="en-US" b="1">
                <a:solidFill>
                  <a:srgbClr val="CC3300"/>
                </a:solidFill>
              </a:rPr>
              <a:t>在最小模式下的典型配置</a:t>
            </a:r>
          </a:p>
          <a:p>
            <a:pPr eaLnBrk="1" hangingPunct="1">
              <a:spcBef>
                <a:spcPct val="0"/>
              </a:spcBef>
              <a:buClrTx/>
              <a:buFontTx/>
              <a:buNone/>
            </a:pPr>
            <a:r>
              <a:rPr lang="zh-CN" altLang="en-US" sz="1800" b="1" baseline="-25000">
                <a:solidFill>
                  <a:srgbClr val="CC3300"/>
                </a:solidFill>
              </a:rPr>
              <a:t>                                             </a:t>
            </a:r>
            <a:r>
              <a:rPr lang="en-US" altLang="zh-CN" sz="1800" b="1" baseline="-25000">
                <a:solidFill>
                  <a:srgbClr val="CC3300"/>
                </a:solidFill>
              </a:rPr>
              <a:t>【</a:t>
            </a:r>
            <a:r>
              <a:rPr lang="zh-CN" altLang="en-US" sz="1800" b="1" baseline="-25000">
                <a:solidFill>
                  <a:srgbClr val="CC3300"/>
                </a:solidFill>
              </a:rPr>
              <a:t>注</a:t>
            </a:r>
            <a:r>
              <a:rPr lang="en-US" altLang="zh-CN" sz="1800" b="1" baseline="-25000">
                <a:solidFill>
                  <a:srgbClr val="CC3300"/>
                </a:solidFill>
              </a:rPr>
              <a:t>5</a:t>
            </a:r>
            <a:r>
              <a:rPr lang="zh-CN" altLang="en-US" sz="1800" b="1" baseline="-25000">
                <a:solidFill>
                  <a:srgbClr val="CC3300"/>
                </a:solidFill>
              </a:rPr>
              <a:t>配置特点</a:t>
            </a:r>
            <a:r>
              <a:rPr lang="en-US" altLang="zh-CN" sz="1800" b="1" baseline="-25000">
                <a:solidFill>
                  <a:srgbClr val="CC3300"/>
                </a:solidFill>
              </a:rPr>
              <a:t>】</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188</a:t>
            </a:fld>
            <a:endParaRPr lang="en-US" altLang="zh-CN" dirty="0"/>
          </a:p>
        </p:txBody>
      </p:sp>
    </p:spTree>
    <p:extLst>
      <p:ext uri="{BB962C8B-B14F-4D97-AF65-F5344CB8AC3E}">
        <p14:creationId xmlns:p14="http://schemas.microsoft.com/office/powerpoint/2010/main" val="2964384885"/>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zh-CN" sz="2400" smtClean="0"/>
              <a:t>8086</a:t>
            </a:r>
            <a:r>
              <a:rPr lang="zh-CN" altLang="en-US" sz="2400" smtClean="0"/>
              <a:t>在最小模式下的典型配置 ：</a:t>
            </a:r>
          </a:p>
        </p:txBody>
      </p:sp>
      <p:sp>
        <p:nvSpPr>
          <p:cNvPr id="133123"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zh-CN" smtClean="0"/>
              <a:t>     </a:t>
            </a:r>
            <a:r>
              <a:rPr lang="zh-CN" altLang="en-US" smtClean="0"/>
              <a:t>在总线周期的</a:t>
            </a:r>
            <a:r>
              <a:rPr lang="en-US" altLang="zh-CN" smtClean="0"/>
              <a:t>T1</a:t>
            </a:r>
            <a:r>
              <a:rPr lang="zh-CN" altLang="en-US" smtClean="0"/>
              <a:t>周期，</a:t>
            </a:r>
            <a:r>
              <a:rPr lang="en-US" altLang="zh-CN" smtClean="0"/>
              <a:t>CPU</a:t>
            </a:r>
            <a:r>
              <a:rPr lang="zh-CN" altLang="en-US" smtClean="0"/>
              <a:t>总是在</a:t>
            </a:r>
            <a:r>
              <a:rPr lang="zh-CN" altLang="en-US" b="1" smtClean="0">
                <a:solidFill>
                  <a:srgbClr val="FF3300"/>
                </a:solidFill>
              </a:rPr>
              <a:t>地址复用总线</a:t>
            </a:r>
            <a:r>
              <a:rPr lang="zh-CN" altLang="en-US" smtClean="0"/>
              <a:t>上送出</a:t>
            </a:r>
            <a:r>
              <a:rPr lang="zh-CN" altLang="en-US" b="1" smtClean="0">
                <a:solidFill>
                  <a:srgbClr val="FF3300"/>
                </a:solidFill>
              </a:rPr>
              <a:t>地址信</a:t>
            </a:r>
          </a:p>
          <a:p>
            <a:pPr eaLnBrk="1" hangingPunct="1">
              <a:lnSpc>
                <a:spcPct val="90000"/>
              </a:lnSpc>
              <a:buFont typeface="Wingdings" panose="05000000000000000000" pitchFamily="2" charset="2"/>
              <a:buNone/>
            </a:pPr>
            <a:r>
              <a:rPr lang="zh-CN" altLang="en-US" b="1" smtClean="0">
                <a:solidFill>
                  <a:srgbClr val="FF3300"/>
                </a:solidFill>
              </a:rPr>
              <a:t>息</a:t>
            </a:r>
            <a:r>
              <a:rPr lang="zh-CN" altLang="en-US" smtClean="0"/>
              <a:t>，为了告示地址已准备好，可以被锁存，</a:t>
            </a:r>
            <a:r>
              <a:rPr lang="en-US" altLang="zh-CN" smtClean="0"/>
              <a:t>CPU</a:t>
            </a:r>
            <a:r>
              <a:rPr lang="zh-CN" altLang="en-US" smtClean="0"/>
              <a:t>会送出高电平的</a:t>
            </a:r>
            <a:r>
              <a:rPr lang="en-US" altLang="zh-CN" smtClean="0"/>
              <a:t>ALE</a:t>
            </a:r>
          </a:p>
          <a:p>
            <a:pPr eaLnBrk="1" hangingPunct="1">
              <a:lnSpc>
                <a:spcPct val="90000"/>
              </a:lnSpc>
              <a:buFont typeface="Wingdings" panose="05000000000000000000" pitchFamily="2" charset="2"/>
              <a:buNone/>
            </a:pPr>
            <a:r>
              <a:rPr lang="zh-CN" altLang="en-US" smtClean="0"/>
              <a:t>信号。</a:t>
            </a:r>
          </a:p>
          <a:p>
            <a:pPr eaLnBrk="1" hangingPunct="1">
              <a:lnSpc>
                <a:spcPct val="90000"/>
              </a:lnSpc>
              <a:buFont typeface="Wingdings" panose="05000000000000000000" pitchFamily="2" charset="2"/>
              <a:buNone/>
            </a:pPr>
            <a:r>
              <a:rPr lang="zh-CN" altLang="en-US" smtClean="0"/>
              <a:t>     典型的锁存器芯片有</a:t>
            </a:r>
            <a:r>
              <a:rPr lang="en-US" altLang="zh-CN" smtClean="0"/>
              <a:t>8282</a:t>
            </a:r>
            <a:r>
              <a:rPr lang="zh-CN" altLang="en-US" smtClean="0"/>
              <a:t>和</a:t>
            </a:r>
            <a:r>
              <a:rPr lang="en-US" altLang="zh-CN" smtClean="0"/>
              <a:t>74LS373</a:t>
            </a:r>
            <a:r>
              <a:rPr lang="zh-CN" altLang="en-US" smtClean="0"/>
              <a:t>。</a:t>
            </a:r>
          </a:p>
          <a:p>
            <a:pPr eaLnBrk="1" hangingPunct="1">
              <a:lnSpc>
                <a:spcPct val="90000"/>
              </a:lnSpc>
              <a:buFont typeface="Wingdings" panose="05000000000000000000" pitchFamily="2" charset="2"/>
              <a:buNone/>
            </a:pPr>
            <a:r>
              <a:rPr lang="zh-CN" altLang="en-US" smtClean="0"/>
              <a:t>     </a:t>
            </a:r>
            <a:r>
              <a:rPr lang="en-US" altLang="zh-CN" smtClean="0"/>
              <a:t>8282</a:t>
            </a:r>
            <a:r>
              <a:rPr lang="zh-CN" altLang="en-US" smtClean="0"/>
              <a:t>锁存器和</a:t>
            </a:r>
            <a:r>
              <a:rPr lang="en-US" altLang="zh-CN" smtClean="0"/>
              <a:t>8086</a:t>
            </a:r>
            <a:r>
              <a:rPr lang="zh-CN" altLang="en-US" smtClean="0"/>
              <a:t>的连接</a:t>
            </a:r>
            <a:endParaRPr lang="en-US" altLang="zh-CN" baseline="-25000" smtClean="0"/>
          </a:p>
        </p:txBody>
      </p:sp>
      <p:pic>
        <p:nvPicPr>
          <p:cNvPr id="6" name="Picture 2" descr="http://kjwy.5any.com/wjjkjyy/content/ch02/images/tp2-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2575" y="2420938"/>
            <a:ext cx="37814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189</a:t>
            </a:fld>
            <a:endParaRPr lang="en-US" altLang="zh-CN" dirty="0"/>
          </a:p>
        </p:txBody>
      </p:sp>
    </p:spTree>
    <p:extLst>
      <p:ext uri="{BB962C8B-B14F-4D97-AF65-F5344CB8AC3E}">
        <p14:creationId xmlns:p14="http://schemas.microsoft.com/office/powerpoint/2010/main" val="3041028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118235"/>
            <a:ext cx="7772400" cy="628015"/>
          </a:xfrm>
        </p:spPr>
        <p:txBody>
          <a:bodyPr/>
          <a:lstStyle/>
          <a:p>
            <a:r>
              <a:rPr lang="zh-CN" altLang="en-US" dirty="0"/>
              <a:t>先修课程：模拟电路、数字电路</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19</a:t>
            </a:fld>
            <a:endParaRPr lang="en-US" altLang="zh-CN"/>
          </a:p>
        </p:txBody>
      </p:sp>
      <p:sp>
        <p:nvSpPr>
          <p:cNvPr id="5" name="文本框 4"/>
          <p:cNvSpPr txBox="1"/>
          <p:nvPr/>
        </p:nvSpPr>
        <p:spPr>
          <a:xfrm>
            <a:off x="2485390" y="35560"/>
            <a:ext cx="4557395" cy="914400"/>
          </a:xfrm>
          <a:prstGeom prst="rect">
            <a:avLst/>
          </a:prstGeom>
          <a:noFill/>
        </p:spPr>
        <p:txBody>
          <a:bodyPr wrap="square" rtlCol="0" anchor="t">
            <a:spAutoFit/>
          </a:bodyPr>
          <a:lstStyle/>
          <a:p>
            <a:pPr algn="ctr">
              <a:lnSpc>
                <a:spcPct val="150000"/>
              </a:lnSpc>
            </a:pPr>
            <a:r>
              <a:rPr lang="zh-CN" altLang="en-US" sz="3600">
                <a:sym typeface="+mn-ea"/>
              </a:rPr>
              <a:t>我能行吗？</a:t>
            </a:r>
          </a:p>
        </p:txBody>
      </p:sp>
      <p:pic>
        <p:nvPicPr>
          <p:cNvPr id="6" name="图片 5" descr="激励图片1"/>
          <p:cNvPicPr>
            <a:picLocks noChangeAspect="1"/>
          </p:cNvPicPr>
          <p:nvPr/>
        </p:nvPicPr>
        <p:blipFill>
          <a:blip r:embed="rId2"/>
          <a:stretch>
            <a:fillRect/>
          </a:stretch>
        </p:blipFill>
        <p:spPr>
          <a:xfrm>
            <a:off x="906145" y="2042795"/>
            <a:ext cx="3152140" cy="2095500"/>
          </a:xfrm>
          <a:prstGeom prst="rect">
            <a:avLst/>
          </a:prstGeom>
        </p:spPr>
      </p:pic>
      <p:pic>
        <p:nvPicPr>
          <p:cNvPr id="7" name="图片 6" descr="激励图片2"/>
          <p:cNvPicPr>
            <a:picLocks noChangeAspect="1"/>
          </p:cNvPicPr>
          <p:nvPr/>
        </p:nvPicPr>
        <p:blipFill>
          <a:blip r:embed="rId3"/>
          <a:stretch>
            <a:fillRect/>
          </a:stretch>
        </p:blipFill>
        <p:spPr>
          <a:xfrm>
            <a:off x="4568825" y="4161790"/>
            <a:ext cx="3361690" cy="2095500"/>
          </a:xfrm>
          <a:prstGeom prst="rect">
            <a:avLst/>
          </a:prstGeom>
        </p:spPr>
      </p:pic>
      <p:sp>
        <p:nvSpPr>
          <p:cNvPr id="100" name="文本框 99"/>
          <p:cNvSpPr txBox="1"/>
          <p:nvPr/>
        </p:nvSpPr>
        <p:spPr>
          <a:xfrm>
            <a:off x="4549140" y="2152015"/>
            <a:ext cx="4109085" cy="1554480"/>
          </a:xfrm>
          <a:prstGeom prst="rect">
            <a:avLst/>
          </a:prstGeom>
          <a:noFill/>
          <a:ln w="9525">
            <a:noFill/>
            <a:miter/>
          </a:ln>
        </p:spPr>
        <p:txBody>
          <a:bodyPr wrap="square">
            <a:spAutoFit/>
          </a:bodyPr>
          <a:lstStyle/>
          <a:p>
            <a:pPr marL="0" indent="0" algn="l">
              <a:lnSpc>
                <a:spcPct val="150000"/>
              </a:lnSpc>
            </a:pPr>
            <a:r>
              <a:rPr lang="zh-CN" altLang="en-US" sz="3200" b="0" u="none" dirty="0">
                <a:solidFill>
                  <a:srgbClr val="0000C0"/>
                </a:solidFill>
                <a:latin typeface="宋体" charset="0"/>
                <a:ea typeface="宋体" charset="0"/>
                <a:cs typeface="宋体" charset="0"/>
              </a:rPr>
              <a:t>未来不迎，当下不杂，过往不恋</a:t>
            </a:r>
            <a:endParaRPr lang="zh-CN" altLang="en-US" sz="3200" dirty="0"/>
          </a:p>
        </p:txBody>
      </p:sp>
    </p:spTree>
    <p:extLst>
      <p:ext uri="{BB962C8B-B14F-4D97-AF65-F5344CB8AC3E}">
        <p14:creationId xmlns:p14="http://schemas.microsoft.com/office/powerpoint/2010/main" val="293732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t>地址锁存器</a:t>
            </a:r>
            <a:r>
              <a:rPr lang="en-US" altLang="zh-CN" smtClean="0"/>
              <a:t>8282</a:t>
            </a:r>
            <a:endParaRPr lang="zh-CN" altLang="en-US" smtClean="0"/>
          </a:p>
        </p:txBody>
      </p:sp>
      <p:sp>
        <p:nvSpPr>
          <p:cNvPr id="134147" name="内容占位符 2"/>
          <p:cNvSpPr>
            <a:spLocks noGrp="1"/>
          </p:cNvSpPr>
          <p:nvPr>
            <p:ph idx="1"/>
          </p:nvPr>
        </p:nvSpPr>
        <p:spPr/>
        <p:txBody>
          <a:bodyPr/>
          <a:lstStyle/>
          <a:p>
            <a:pPr marL="0" indent="0">
              <a:buFont typeface="Wingdings" panose="05000000000000000000" pitchFamily="2" charset="2"/>
              <a:buNone/>
            </a:pPr>
            <a:r>
              <a:rPr lang="zh-CN" altLang="zh-CN" sz="2400" smtClean="0"/>
              <a:t>如：</a:t>
            </a:r>
            <a:r>
              <a:rPr lang="en-US" altLang="zh-CN" sz="2400" smtClean="0"/>
              <a:t>8282</a:t>
            </a:r>
            <a:r>
              <a:rPr lang="zh-CN" altLang="zh-CN" sz="2400" smtClean="0"/>
              <a:t>，</a:t>
            </a:r>
            <a:r>
              <a:rPr lang="en-US" altLang="zh-CN" sz="2400" smtClean="0"/>
              <a:t>74LS573</a:t>
            </a:r>
            <a:r>
              <a:rPr lang="zh-CN" altLang="zh-CN" sz="2400" smtClean="0"/>
              <a:t>等</a:t>
            </a:r>
            <a:r>
              <a:rPr lang="en-US" altLang="zh-CN" sz="2400" smtClean="0"/>
              <a:t>8</a:t>
            </a:r>
            <a:r>
              <a:rPr lang="zh-CN" altLang="zh-CN" sz="2400" smtClean="0"/>
              <a:t>位锁存器均可作地址锁存器。</a:t>
            </a:r>
            <a:r>
              <a:rPr lang="en-US" altLang="zh-CN" sz="2400" smtClean="0"/>
              <a:t/>
            </a:r>
            <a:br>
              <a:rPr lang="en-US" altLang="zh-CN" sz="2400" smtClean="0"/>
            </a:br>
            <a:r>
              <a:rPr lang="zh-CN" altLang="en-US" sz="2400" smtClean="0"/>
              <a:t>下图</a:t>
            </a:r>
            <a:r>
              <a:rPr lang="zh-CN" altLang="zh-CN" sz="2400" smtClean="0"/>
              <a:t>是地址锁存器</a:t>
            </a:r>
            <a:r>
              <a:rPr lang="en-US" altLang="zh-CN" sz="2400" smtClean="0"/>
              <a:t>8282</a:t>
            </a:r>
            <a:r>
              <a:rPr lang="zh-CN" altLang="zh-CN" sz="2400" smtClean="0"/>
              <a:t>芯片的管脚功能和真值表。</a:t>
            </a:r>
            <a:r>
              <a:rPr lang="en-US" altLang="zh-CN" sz="2400" smtClean="0"/>
              <a:t>8282</a:t>
            </a:r>
            <a:r>
              <a:rPr lang="zh-CN" altLang="zh-CN" sz="2400" smtClean="0"/>
              <a:t>有</a:t>
            </a:r>
            <a:r>
              <a:rPr lang="en-US" altLang="zh-CN" sz="2400" smtClean="0"/>
              <a:t>8</a:t>
            </a:r>
            <a:r>
              <a:rPr lang="zh-CN" altLang="zh-CN" sz="2400" smtClean="0"/>
              <a:t>位信号输入管脚</a:t>
            </a:r>
            <a:r>
              <a:rPr lang="en-US" altLang="zh-CN" sz="2400" smtClean="0"/>
              <a:t>DI</a:t>
            </a:r>
            <a:r>
              <a:rPr lang="en-US" altLang="zh-CN" sz="2400" baseline="-25000" smtClean="0"/>
              <a:t>7</a:t>
            </a:r>
            <a:r>
              <a:rPr lang="zh-CN" altLang="zh-CN" sz="2400" smtClean="0"/>
              <a:t>～</a:t>
            </a:r>
            <a:r>
              <a:rPr lang="en-US" altLang="zh-CN" sz="2400" smtClean="0"/>
              <a:t>DI</a:t>
            </a:r>
            <a:r>
              <a:rPr lang="en-US" altLang="zh-CN" sz="2400" baseline="-25000" smtClean="0"/>
              <a:t>0</a:t>
            </a:r>
            <a:r>
              <a:rPr lang="zh-CN" altLang="zh-CN" sz="2400" smtClean="0"/>
              <a:t>和</a:t>
            </a:r>
            <a:r>
              <a:rPr lang="en-US" altLang="zh-CN" sz="2400" smtClean="0"/>
              <a:t>8</a:t>
            </a:r>
            <a:r>
              <a:rPr lang="zh-CN" altLang="zh-CN" sz="2400" smtClean="0"/>
              <a:t>位三态信号输出管脚</a:t>
            </a:r>
            <a:r>
              <a:rPr lang="en-US" altLang="zh-CN" sz="2400" smtClean="0"/>
              <a:t>DO</a:t>
            </a:r>
            <a:r>
              <a:rPr lang="en-US" altLang="zh-CN" sz="2400" baseline="-25000" smtClean="0"/>
              <a:t>7</a:t>
            </a:r>
            <a:r>
              <a:rPr lang="zh-CN" altLang="zh-CN" sz="2400" smtClean="0"/>
              <a:t>～</a:t>
            </a:r>
            <a:r>
              <a:rPr lang="en-US" altLang="zh-CN" sz="2400" smtClean="0"/>
              <a:t>DO</a:t>
            </a:r>
            <a:r>
              <a:rPr lang="en-US" altLang="zh-CN" sz="2400" baseline="-25000" smtClean="0"/>
              <a:t>0</a:t>
            </a:r>
            <a:r>
              <a:rPr lang="zh-CN" altLang="zh-CN" sz="2400" smtClean="0"/>
              <a:t>；</a:t>
            </a:r>
            <a:r>
              <a:rPr lang="en-US" altLang="zh-CN" sz="2400" smtClean="0"/>
              <a:t> OE#</a:t>
            </a:r>
            <a:r>
              <a:rPr lang="zh-CN" altLang="zh-CN" sz="2400" smtClean="0"/>
              <a:t>为输出允许信号，低电平有效；</a:t>
            </a:r>
            <a:r>
              <a:rPr lang="en-US" altLang="zh-CN" sz="2400" smtClean="0"/>
              <a:t>STB</a:t>
            </a:r>
            <a:r>
              <a:rPr lang="zh-CN" altLang="zh-CN" sz="2400" smtClean="0"/>
              <a:t>是锁存信号。下降沿有效。</a:t>
            </a:r>
            <a:endParaRPr lang="zh-CN" altLang="en-US" sz="2400" smtClean="0"/>
          </a:p>
        </p:txBody>
      </p:sp>
      <p:pic>
        <p:nvPicPr>
          <p:cNvPr id="134148" name="Picture 3" descr="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860800"/>
            <a:ext cx="57705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190</a:t>
            </a:fld>
            <a:endParaRPr lang="en-US" altLang="zh-CN" dirty="0"/>
          </a:p>
        </p:txBody>
      </p:sp>
    </p:spTree>
    <p:extLst>
      <p:ext uri="{BB962C8B-B14F-4D97-AF65-F5344CB8AC3E}">
        <p14:creationId xmlns:p14="http://schemas.microsoft.com/office/powerpoint/2010/main" val="120088098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t>地址总线的形成</a:t>
            </a:r>
          </a:p>
        </p:txBody>
      </p:sp>
      <p:sp>
        <p:nvSpPr>
          <p:cNvPr id="135171" name="内容占位符 2"/>
          <p:cNvSpPr>
            <a:spLocks noGrp="1"/>
          </p:cNvSpPr>
          <p:nvPr>
            <p:ph idx="1"/>
          </p:nvPr>
        </p:nvSpPr>
        <p:spPr/>
        <p:txBody>
          <a:bodyPr/>
          <a:lstStyle/>
          <a:p>
            <a:pPr marL="0" indent="0">
              <a:buFont typeface="Wingdings" panose="05000000000000000000" pitchFamily="2" charset="2"/>
              <a:buNone/>
            </a:pPr>
            <a:r>
              <a:rPr lang="en-US" altLang="zh-CN" sz="2400" smtClean="0"/>
              <a:t>       </a:t>
            </a:r>
            <a:r>
              <a:rPr lang="zh-CN" altLang="zh-CN" sz="2400" smtClean="0"/>
              <a:t>系统需要独立的地址总线，并在整个总线周期维持地址有效。需外加地址锁存器来存储地址，</a:t>
            </a:r>
            <a:r>
              <a:rPr lang="en-US" altLang="zh-CN" sz="2400" smtClean="0"/>
              <a:t> 20</a:t>
            </a:r>
            <a:r>
              <a:rPr lang="zh-CN" altLang="zh-CN" sz="2400" smtClean="0"/>
              <a:t>位地址要三片锁存器。锁存器由</a:t>
            </a:r>
            <a:r>
              <a:rPr lang="en-US" altLang="zh-CN" sz="2400" smtClean="0"/>
              <a:t>ALE</a:t>
            </a:r>
            <a:r>
              <a:rPr lang="zh-CN" altLang="zh-CN" sz="2400" smtClean="0"/>
              <a:t>信号来控制， 即</a:t>
            </a:r>
            <a:r>
              <a:rPr lang="en-US" altLang="zh-CN" sz="2400" smtClean="0"/>
              <a:t>ALE</a:t>
            </a:r>
            <a:r>
              <a:rPr lang="zh-CN" altLang="zh-CN" sz="2400" smtClean="0"/>
              <a:t>作为锁存器的输入控制信号，控制地址的写入。除地址外，</a:t>
            </a:r>
            <a:r>
              <a:rPr lang="en-US" altLang="zh-CN" sz="2400" smtClean="0"/>
              <a:t>BHE#</a:t>
            </a:r>
            <a:r>
              <a:rPr lang="zh-CN" altLang="zh-CN" sz="2400" smtClean="0"/>
              <a:t>信号也要存入外接的地址锁存器。注意</a:t>
            </a:r>
            <a:r>
              <a:rPr lang="en-US" altLang="zh-CN" sz="2400" smtClean="0"/>
              <a:t>ALE</a:t>
            </a:r>
            <a:r>
              <a:rPr lang="zh-CN" altLang="zh-CN" sz="2400" smtClean="0"/>
              <a:t>是高电平有效，必须和锁存器的控制信号的电平相一致。</a:t>
            </a:r>
            <a:r>
              <a:rPr lang="en-US" altLang="zh-CN" sz="2400" smtClean="0"/>
              <a:t/>
            </a:r>
            <a:br>
              <a:rPr lang="en-US" altLang="zh-CN" sz="2400" smtClean="0"/>
            </a:br>
            <a:endParaRPr lang="zh-CN" altLang="en-US" sz="2800"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191</a:t>
            </a:fld>
            <a:endParaRPr lang="en-US" altLang="zh-CN" dirty="0"/>
          </a:p>
        </p:txBody>
      </p:sp>
    </p:spTree>
    <p:extLst>
      <p:ext uri="{BB962C8B-B14F-4D97-AF65-F5344CB8AC3E}">
        <p14:creationId xmlns:p14="http://schemas.microsoft.com/office/powerpoint/2010/main" val="406303641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r>
              <a:rPr lang="zh-CN" altLang="en-US" smtClean="0"/>
              <a:t>地址总线的形成</a:t>
            </a:r>
          </a:p>
        </p:txBody>
      </p:sp>
      <p:sp>
        <p:nvSpPr>
          <p:cNvPr id="136195" name="内容占位符 2"/>
          <p:cNvSpPr>
            <a:spLocks noGrp="1"/>
          </p:cNvSpPr>
          <p:nvPr>
            <p:ph idx="1"/>
          </p:nvPr>
        </p:nvSpPr>
        <p:spPr/>
        <p:txBody>
          <a:bodyPr/>
          <a:lstStyle/>
          <a:p>
            <a:pPr marL="0" indent="0">
              <a:buFont typeface="Wingdings" panose="05000000000000000000" pitchFamily="2" charset="2"/>
              <a:buNone/>
            </a:pPr>
            <a:r>
              <a:rPr lang="en-US" altLang="zh-CN" sz="2400" smtClean="0"/>
              <a:t>       </a:t>
            </a:r>
            <a:endParaRPr lang="zh-CN" altLang="en-US" sz="2800" smtClean="0"/>
          </a:p>
        </p:txBody>
      </p:sp>
      <p:pic>
        <p:nvPicPr>
          <p:cNvPr id="136196" name="Picture 2" descr="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620713"/>
            <a:ext cx="5665787" cy="590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6251575"/>
            <a:ext cx="12477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192</a:t>
            </a:fld>
            <a:endParaRPr lang="en-US" altLang="zh-CN" dirty="0"/>
          </a:p>
        </p:txBody>
      </p:sp>
    </p:spTree>
    <p:extLst>
      <p:ext uri="{BB962C8B-B14F-4D97-AF65-F5344CB8AC3E}">
        <p14:creationId xmlns:p14="http://schemas.microsoft.com/office/powerpoint/2010/main" val="186137868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t>地址总线的形成</a:t>
            </a:r>
          </a:p>
        </p:txBody>
      </p:sp>
      <p:sp>
        <p:nvSpPr>
          <p:cNvPr id="137219" name="内容占位符 2"/>
          <p:cNvSpPr>
            <a:spLocks noGrp="1"/>
          </p:cNvSpPr>
          <p:nvPr>
            <p:ph idx="1"/>
          </p:nvPr>
        </p:nvSpPr>
        <p:spPr/>
        <p:txBody>
          <a:bodyPr/>
          <a:lstStyle/>
          <a:p>
            <a:pPr marL="0" indent="0">
              <a:buFont typeface="Wingdings" panose="05000000000000000000" pitchFamily="2" charset="2"/>
              <a:buNone/>
            </a:pPr>
            <a:r>
              <a:rPr lang="zh-CN" altLang="zh-CN" smtClean="0"/>
              <a:t>　　</a:t>
            </a:r>
            <a:r>
              <a:rPr lang="zh-CN" altLang="zh-CN" sz="2400" smtClean="0"/>
              <a:t>将</a:t>
            </a:r>
            <a:r>
              <a:rPr lang="en-US" altLang="zh-CN" sz="2400" smtClean="0"/>
              <a:t>8086</a:t>
            </a:r>
            <a:r>
              <a:rPr lang="zh-CN" altLang="zh-CN" sz="2400" smtClean="0"/>
              <a:t>的</a:t>
            </a:r>
            <a:r>
              <a:rPr lang="en-US" altLang="zh-CN" sz="2400" smtClean="0"/>
              <a:t>20</a:t>
            </a:r>
            <a:r>
              <a:rPr lang="zh-CN" altLang="zh-CN" sz="2400" smtClean="0"/>
              <a:t>位地址和</a:t>
            </a:r>
            <a:r>
              <a:rPr lang="en-US" altLang="zh-CN" sz="2400" smtClean="0"/>
              <a:t>BHE#</a:t>
            </a:r>
            <a:r>
              <a:rPr lang="zh-CN" altLang="zh-CN" sz="2400" smtClean="0"/>
              <a:t>信号分为</a:t>
            </a:r>
            <a:r>
              <a:rPr lang="en-US" altLang="zh-CN" sz="2400" smtClean="0"/>
              <a:t>3</a:t>
            </a:r>
            <a:r>
              <a:rPr lang="zh-CN" altLang="zh-CN" sz="2400" smtClean="0"/>
              <a:t>组，和</a:t>
            </a:r>
            <a:r>
              <a:rPr lang="en-US" altLang="zh-CN" sz="2400" smtClean="0"/>
              <a:t>3</a:t>
            </a:r>
            <a:r>
              <a:rPr lang="zh-CN" altLang="zh-CN" sz="2400" smtClean="0"/>
              <a:t>片</a:t>
            </a:r>
            <a:r>
              <a:rPr lang="en-US" altLang="zh-CN" sz="2400" smtClean="0"/>
              <a:t>8282</a:t>
            </a:r>
            <a:r>
              <a:rPr lang="zh-CN" altLang="zh-CN" sz="2400" smtClean="0"/>
              <a:t>的</a:t>
            </a:r>
            <a:r>
              <a:rPr lang="en-US" altLang="zh-CN" sz="2400" smtClean="0"/>
              <a:t>DI</a:t>
            </a:r>
            <a:r>
              <a:rPr lang="en-US" altLang="zh-CN" sz="2400" baseline="-25000" smtClean="0"/>
              <a:t>7</a:t>
            </a:r>
            <a:r>
              <a:rPr lang="zh-CN" altLang="zh-CN" sz="2400" smtClean="0"/>
              <a:t>～</a:t>
            </a:r>
            <a:r>
              <a:rPr lang="en-US" altLang="zh-CN" sz="2400" smtClean="0"/>
              <a:t>DI</a:t>
            </a:r>
            <a:r>
              <a:rPr lang="en-US" altLang="zh-CN" sz="2400" baseline="-25000" smtClean="0"/>
              <a:t>0</a:t>
            </a:r>
            <a:r>
              <a:rPr lang="zh-CN" altLang="zh-CN" sz="2400" smtClean="0"/>
              <a:t>连接，</a:t>
            </a:r>
            <a:r>
              <a:rPr lang="en-US" altLang="zh-CN" sz="2400" smtClean="0"/>
              <a:t>CPU</a:t>
            </a:r>
            <a:r>
              <a:rPr lang="zh-CN" altLang="zh-CN" sz="2400" smtClean="0"/>
              <a:t>的地址锁存使能</a:t>
            </a:r>
            <a:r>
              <a:rPr lang="en-US" altLang="zh-CN" sz="2400" smtClean="0"/>
              <a:t>ALE</a:t>
            </a:r>
            <a:r>
              <a:rPr lang="zh-CN" altLang="zh-CN" sz="2400" smtClean="0"/>
              <a:t>与</a:t>
            </a:r>
            <a:r>
              <a:rPr lang="en-US" altLang="zh-CN" sz="2400" smtClean="0"/>
              <a:t>8282</a:t>
            </a:r>
            <a:r>
              <a:rPr lang="zh-CN" altLang="zh-CN" sz="2400" smtClean="0"/>
              <a:t>的</a:t>
            </a:r>
            <a:r>
              <a:rPr lang="en-US" altLang="zh-CN" sz="2400" smtClean="0"/>
              <a:t>STB</a:t>
            </a:r>
            <a:r>
              <a:rPr lang="zh-CN" altLang="zh-CN" sz="2400" smtClean="0"/>
              <a:t>端相连。在</a:t>
            </a:r>
            <a:r>
              <a:rPr lang="en-US" altLang="zh-CN" sz="2400" smtClean="0"/>
              <a:t>ALE</a:t>
            </a:r>
            <a:r>
              <a:rPr lang="zh-CN" altLang="zh-CN" sz="2400" smtClean="0"/>
              <a:t>的下降沿时，对地址信号进行锁存。也可以采用</a:t>
            </a:r>
            <a:r>
              <a:rPr lang="en-US" altLang="zh-CN" sz="2400" smtClean="0"/>
              <a:t>74</a:t>
            </a:r>
            <a:r>
              <a:rPr lang="zh-CN" altLang="zh-CN" sz="2400" smtClean="0"/>
              <a:t>系列器件</a:t>
            </a:r>
            <a:r>
              <a:rPr lang="en-US" altLang="zh-CN" sz="2400" smtClean="0"/>
              <a:t>373</a:t>
            </a:r>
            <a:r>
              <a:rPr lang="zh-CN" altLang="zh-CN" sz="2400" smtClean="0"/>
              <a:t>替代</a:t>
            </a:r>
            <a:r>
              <a:rPr lang="en-US" altLang="zh-CN" sz="2400" smtClean="0"/>
              <a:t>8282</a:t>
            </a:r>
            <a:r>
              <a:rPr lang="zh-CN" altLang="zh-CN" sz="2400" smtClean="0"/>
              <a:t>。</a:t>
            </a:r>
            <a:r>
              <a:rPr lang="en-US" altLang="zh-CN" sz="2400" smtClean="0"/>
              <a:t/>
            </a:r>
            <a:br>
              <a:rPr lang="en-US" altLang="zh-CN" sz="2400" smtClean="0"/>
            </a:br>
            <a:r>
              <a:rPr lang="zh-CN" altLang="zh-CN" sz="2400" smtClean="0"/>
              <a:t>　　地址锁存器</a:t>
            </a:r>
            <a:r>
              <a:rPr lang="en-US" altLang="zh-CN" sz="2400" smtClean="0"/>
              <a:t>8282</a:t>
            </a:r>
            <a:r>
              <a:rPr lang="zh-CN" altLang="zh-CN" sz="2400" smtClean="0"/>
              <a:t>相当于</a:t>
            </a:r>
            <a:r>
              <a:rPr lang="en-US" altLang="zh-CN" sz="2400" smtClean="0"/>
              <a:t>8</a:t>
            </a:r>
            <a:r>
              <a:rPr lang="zh-CN" altLang="zh-CN" sz="2400" smtClean="0"/>
              <a:t>个</a:t>
            </a:r>
            <a:r>
              <a:rPr lang="en-US" altLang="zh-CN" sz="2400" smtClean="0"/>
              <a:t>D</a:t>
            </a:r>
            <a:r>
              <a:rPr lang="zh-CN" altLang="zh-CN" sz="2400" smtClean="0"/>
              <a:t>触发器。 从真值表可以看出，当</a:t>
            </a:r>
            <a:r>
              <a:rPr lang="en-US" altLang="zh-CN" sz="2400" smtClean="0"/>
              <a:t>OE#</a:t>
            </a:r>
            <a:r>
              <a:rPr lang="zh-CN" altLang="zh-CN" sz="2400" smtClean="0"/>
              <a:t>为高，</a:t>
            </a:r>
            <a:r>
              <a:rPr lang="en-US" altLang="zh-CN" sz="2400" smtClean="0"/>
              <a:t>DO</a:t>
            </a:r>
            <a:r>
              <a:rPr lang="en-US" altLang="zh-CN" sz="2400" baseline="-25000" smtClean="0"/>
              <a:t>7</a:t>
            </a:r>
            <a:r>
              <a:rPr lang="zh-CN" altLang="zh-CN" sz="2400" smtClean="0"/>
              <a:t>～</a:t>
            </a:r>
            <a:r>
              <a:rPr lang="en-US" altLang="zh-CN" sz="2400" smtClean="0"/>
              <a:t>DO</a:t>
            </a:r>
            <a:r>
              <a:rPr lang="en-US" altLang="zh-CN" sz="2400" baseline="-25000" smtClean="0"/>
              <a:t>0</a:t>
            </a:r>
            <a:r>
              <a:rPr lang="zh-CN" altLang="zh-CN" sz="2400" smtClean="0"/>
              <a:t>为高阻状态。当</a:t>
            </a:r>
            <a:r>
              <a:rPr lang="en-US" altLang="zh-CN" sz="2400" smtClean="0"/>
              <a:t>OE#</a:t>
            </a:r>
            <a:r>
              <a:rPr lang="zh-CN" altLang="zh-CN" sz="2400" smtClean="0"/>
              <a:t>为低</a:t>
            </a:r>
            <a:r>
              <a:rPr lang="en-US" altLang="zh-CN" sz="2400" smtClean="0"/>
              <a:t>STB</a:t>
            </a:r>
            <a:r>
              <a:rPr lang="zh-CN" altLang="zh-CN" sz="2400" smtClean="0"/>
              <a:t>为高时，</a:t>
            </a:r>
            <a:r>
              <a:rPr lang="en-US" altLang="zh-CN" sz="2400" smtClean="0"/>
              <a:t>8282</a:t>
            </a:r>
            <a:r>
              <a:rPr lang="zh-CN" altLang="zh-CN" sz="2400" smtClean="0"/>
              <a:t>的输出等于输入，</a:t>
            </a:r>
            <a:r>
              <a:rPr lang="en-US" altLang="zh-CN" sz="2400" smtClean="0"/>
              <a:t> 8282</a:t>
            </a:r>
            <a:r>
              <a:rPr lang="zh-CN" altLang="zh-CN" sz="2400" smtClean="0"/>
              <a:t>的输出信号</a:t>
            </a:r>
            <a:r>
              <a:rPr lang="en-US" altLang="zh-CN" sz="2400" smtClean="0"/>
              <a:t>DO</a:t>
            </a:r>
            <a:r>
              <a:rPr lang="en-US" altLang="zh-CN" sz="2400" baseline="-25000" smtClean="0"/>
              <a:t>7</a:t>
            </a:r>
            <a:r>
              <a:rPr lang="zh-CN" altLang="zh-CN" sz="2400" smtClean="0"/>
              <a:t>～</a:t>
            </a:r>
            <a:r>
              <a:rPr lang="en-US" altLang="zh-CN" sz="2400" smtClean="0"/>
              <a:t>DO</a:t>
            </a:r>
            <a:r>
              <a:rPr lang="en-US" altLang="zh-CN" sz="2400" baseline="-25000" smtClean="0"/>
              <a:t>0</a:t>
            </a:r>
            <a:r>
              <a:rPr lang="zh-CN" altLang="zh-CN" sz="2400" smtClean="0"/>
              <a:t>与输入信号</a:t>
            </a:r>
            <a:r>
              <a:rPr lang="en-US" altLang="zh-CN" sz="2400" smtClean="0"/>
              <a:t>DI</a:t>
            </a:r>
            <a:r>
              <a:rPr lang="en-US" altLang="zh-CN" sz="2400" baseline="-25000" smtClean="0"/>
              <a:t>7</a:t>
            </a:r>
            <a:r>
              <a:rPr lang="zh-CN" altLang="zh-CN" sz="2400" smtClean="0"/>
              <a:t>～</a:t>
            </a:r>
            <a:r>
              <a:rPr lang="en-US" altLang="zh-CN" sz="2400" smtClean="0"/>
              <a:t>DI</a:t>
            </a:r>
            <a:r>
              <a:rPr lang="en-US" altLang="zh-CN" sz="2400" baseline="-25000" smtClean="0"/>
              <a:t>0</a:t>
            </a:r>
            <a:r>
              <a:rPr lang="zh-CN" altLang="zh-CN" sz="2400" smtClean="0"/>
              <a:t>相等。当</a:t>
            </a:r>
            <a:r>
              <a:rPr lang="en-US" altLang="zh-CN" sz="2400" smtClean="0"/>
              <a:t>STB</a:t>
            </a:r>
            <a:r>
              <a:rPr lang="zh-CN" altLang="zh-CN" sz="2400" smtClean="0"/>
              <a:t>由 高变低，信号被锁存。</a:t>
            </a:r>
            <a:r>
              <a:rPr lang="en-US" altLang="zh-CN" sz="2400" smtClean="0"/>
              <a:t>OE#</a:t>
            </a:r>
            <a:r>
              <a:rPr lang="zh-CN" altLang="zh-CN" sz="2400" smtClean="0"/>
              <a:t>为高电平时，</a:t>
            </a:r>
            <a:r>
              <a:rPr lang="en-US" altLang="zh-CN" sz="2400" smtClean="0"/>
              <a:t>8282</a:t>
            </a:r>
            <a:r>
              <a:rPr lang="zh-CN" altLang="zh-CN" sz="2400" smtClean="0"/>
              <a:t>的输出为高阻态，</a:t>
            </a:r>
            <a:r>
              <a:rPr lang="en-US" altLang="zh-CN" sz="2400" smtClean="0"/>
              <a:t>OE#</a:t>
            </a:r>
            <a:r>
              <a:rPr lang="zh-CN" altLang="zh-CN" sz="2400" smtClean="0"/>
              <a:t>为低，</a:t>
            </a:r>
            <a:r>
              <a:rPr lang="en-US" altLang="zh-CN" sz="2400" smtClean="0"/>
              <a:t>DO</a:t>
            </a:r>
            <a:r>
              <a:rPr lang="en-US" altLang="zh-CN" sz="2400" baseline="-25000" smtClean="0"/>
              <a:t>7</a:t>
            </a:r>
            <a:r>
              <a:rPr lang="zh-CN" altLang="zh-CN" sz="2400" smtClean="0"/>
              <a:t>～</a:t>
            </a:r>
            <a:r>
              <a:rPr lang="en-US" altLang="zh-CN" sz="2400" smtClean="0"/>
              <a:t>DO</a:t>
            </a:r>
            <a:r>
              <a:rPr lang="en-US" altLang="zh-CN" sz="2400" baseline="-25000" smtClean="0"/>
              <a:t>0</a:t>
            </a:r>
            <a:r>
              <a:rPr lang="zh-CN" altLang="zh-CN" sz="2400" smtClean="0"/>
              <a:t>有效。</a:t>
            </a:r>
            <a:r>
              <a:rPr lang="zh-CN" altLang="zh-CN" smtClean="0"/>
              <a:t>　</a:t>
            </a:r>
            <a:r>
              <a:rPr lang="en-US" altLang="zh-CN" sz="2400" smtClean="0"/>
              <a:t/>
            </a:r>
            <a:br>
              <a:rPr lang="en-US" altLang="zh-CN" sz="2400" smtClean="0"/>
            </a:br>
            <a:endParaRPr lang="zh-CN" altLang="en-US" sz="2800"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193</a:t>
            </a:fld>
            <a:endParaRPr lang="en-US" altLang="zh-CN" dirty="0"/>
          </a:p>
        </p:txBody>
      </p:sp>
    </p:spTree>
    <p:extLst>
      <p:ext uri="{BB962C8B-B14F-4D97-AF65-F5344CB8AC3E}">
        <p14:creationId xmlns:p14="http://schemas.microsoft.com/office/powerpoint/2010/main" val="52644791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t>地址总线的形成</a:t>
            </a:r>
          </a:p>
        </p:txBody>
      </p:sp>
      <p:sp>
        <p:nvSpPr>
          <p:cNvPr id="138243" name="内容占位符 2"/>
          <p:cNvSpPr>
            <a:spLocks noGrp="1"/>
          </p:cNvSpPr>
          <p:nvPr>
            <p:ph idx="1"/>
          </p:nvPr>
        </p:nvSpPr>
        <p:spPr>
          <a:xfrm>
            <a:off x="566738" y="1752600"/>
            <a:ext cx="8108950" cy="4267200"/>
          </a:xfrm>
        </p:spPr>
        <p:txBody>
          <a:bodyPr/>
          <a:lstStyle/>
          <a:p>
            <a:pPr marL="0" indent="0">
              <a:buFont typeface="Wingdings" panose="05000000000000000000" pitchFamily="2" charset="2"/>
              <a:buNone/>
            </a:pPr>
            <a:r>
              <a:rPr lang="zh-CN" altLang="zh-CN" smtClean="0"/>
              <a:t>　　以其中的第一个</a:t>
            </a:r>
            <a:r>
              <a:rPr lang="en-US" altLang="zh-CN" smtClean="0"/>
              <a:t>8282</a:t>
            </a:r>
            <a:r>
              <a:rPr lang="zh-CN" altLang="zh-CN" smtClean="0"/>
              <a:t>为例，不难看出，只要将</a:t>
            </a:r>
            <a:r>
              <a:rPr lang="en-US" altLang="zh-CN" smtClean="0"/>
              <a:t>8282</a:t>
            </a:r>
            <a:r>
              <a:rPr lang="zh-CN" altLang="zh-CN" smtClean="0"/>
              <a:t>的</a:t>
            </a:r>
            <a:r>
              <a:rPr lang="en-US" altLang="zh-CN" smtClean="0"/>
              <a:t>DI</a:t>
            </a:r>
            <a:r>
              <a:rPr lang="en-US" altLang="zh-CN" baseline="-25000" smtClean="0"/>
              <a:t>7</a:t>
            </a:r>
            <a:r>
              <a:rPr lang="zh-CN" altLang="zh-CN" smtClean="0"/>
              <a:t>～</a:t>
            </a:r>
            <a:r>
              <a:rPr lang="en-US" altLang="zh-CN" smtClean="0"/>
              <a:t>DI</a:t>
            </a:r>
            <a:r>
              <a:rPr lang="en-US" altLang="zh-CN" baseline="-25000" smtClean="0"/>
              <a:t>0</a:t>
            </a:r>
            <a:r>
              <a:rPr lang="zh-CN" altLang="zh-CN" smtClean="0"/>
              <a:t>与</a:t>
            </a:r>
            <a:r>
              <a:rPr lang="en-US" altLang="zh-CN" smtClean="0"/>
              <a:t>8086CPU</a:t>
            </a:r>
            <a:r>
              <a:rPr lang="zh-CN" altLang="zh-CN" smtClean="0"/>
              <a:t>的</a:t>
            </a:r>
            <a:r>
              <a:rPr lang="en-US" altLang="zh-CN" smtClean="0"/>
              <a:t>AD</a:t>
            </a:r>
            <a:r>
              <a:rPr lang="en-US" altLang="zh-CN" baseline="-25000" smtClean="0"/>
              <a:t>7</a:t>
            </a:r>
            <a:r>
              <a:rPr lang="zh-CN" altLang="zh-CN" smtClean="0"/>
              <a:t>～</a:t>
            </a:r>
            <a:r>
              <a:rPr lang="en-US" altLang="zh-CN" smtClean="0"/>
              <a:t>AD</a:t>
            </a:r>
            <a:r>
              <a:rPr lang="en-US" altLang="zh-CN" baseline="-25000" smtClean="0"/>
              <a:t>0</a:t>
            </a:r>
            <a:r>
              <a:rPr lang="zh-CN" altLang="zh-CN" smtClean="0"/>
              <a:t>相连，锁存号</a:t>
            </a:r>
            <a:r>
              <a:rPr lang="en-US" altLang="zh-CN" smtClean="0"/>
              <a:t>STB</a:t>
            </a:r>
            <a:r>
              <a:rPr lang="zh-CN" altLang="zh-CN" smtClean="0"/>
              <a:t>与</a:t>
            </a:r>
            <a:r>
              <a:rPr lang="en-US" altLang="zh-CN" smtClean="0"/>
              <a:t>CPU</a:t>
            </a:r>
            <a:r>
              <a:rPr lang="zh-CN" altLang="zh-CN" smtClean="0"/>
              <a:t>的</a:t>
            </a:r>
            <a:r>
              <a:rPr lang="en-US" altLang="zh-CN" smtClean="0"/>
              <a:t>ALE</a:t>
            </a:r>
            <a:r>
              <a:rPr lang="zh-CN" altLang="zh-CN" smtClean="0"/>
              <a:t>端相连。就可实现地址锁存的功能。而输出允许信号</a:t>
            </a:r>
            <a:r>
              <a:rPr lang="en-US" altLang="zh-CN" smtClean="0"/>
              <a:t>OE#</a:t>
            </a:r>
            <a:r>
              <a:rPr lang="zh-CN" altLang="zh-CN" smtClean="0"/>
              <a:t>为什么直接接地？</a:t>
            </a:r>
            <a:endParaRPr lang="en-US" altLang="zh-CN" smtClean="0"/>
          </a:p>
          <a:p>
            <a:pPr marL="0" indent="0">
              <a:buFont typeface="Wingdings" panose="05000000000000000000" pitchFamily="2" charset="2"/>
              <a:buNone/>
            </a:pPr>
            <a:r>
              <a:rPr lang="en-US" altLang="zh-CN" smtClean="0"/>
              <a:t>      </a:t>
            </a:r>
            <a:r>
              <a:rPr lang="zh-CN" altLang="zh-CN" smtClean="0"/>
              <a:t>因为</a:t>
            </a:r>
            <a:r>
              <a:rPr lang="en-US" altLang="zh-CN" smtClean="0"/>
              <a:t>OE#</a:t>
            </a:r>
            <a:r>
              <a:rPr lang="zh-CN" altLang="zh-CN" smtClean="0"/>
              <a:t>直接接地表示输出允许地址信号一直有效（无高阻态）， 在不带</a:t>
            </a:r>
            <a:r>
              <a:rPr lang="en-US" altLang="zh-CN" smtClean="0"/>
              <a:t>DMA</a:t>
            </a:r>
            <a:r>
              <a:rPr lang="zh-CN" altLang="zh-CN" smtClean="0"/>
              <a:t>的单处理器系统中，完全可以这样处理。与此类似，第二、第三个锁存器的连接基本相同。</a:t>
            </a:r>
            <a:r>
              <a:rPr lang="en-US" altLang="zh-CN" sz="2400" smtClean="0"/>
              <a:t/>
            </a:r>
            <a:br>
              <a:rPr lang="en-US" altLang="zh-CN" sz="2400" smtClean="0"/>
            </a:br>
            <a:r>
              <a:rPr lang="en-US" altLang="zh-CN" sz="2400" smtClean="0"/>
              <a:t/>
            </a:r>
            <a:br>
              <a:rPr lang="en-US" altLang="zh-CN" sz="2400" smtClean="0"/>
            </a:br>
            <a:endParaRPr lang="zh-CN" altLang="en-US" sz="2800" smtClean="0"/>
          </a:p>
        </p:txBody>
      </p:sp>
      <p:pic>
        <p:nvPicPr>
          <p:cNvPr id="13824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3789363"/>
            <a:ext cx="5619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194</a:t>
            </a:fld>
            <a:endParaRPr lang="en-US" altLang="zh-CN" dirty="0"/>
          </a:p>
        </p:txBody>
      </p:sp>
    </p:spTree>
    <p:extLst>
      <p:ext uri="{BB962C8B-B14F-4D97-AF65-F5344CB8AC3E}">
        <p14:creationId xmlns:p14="http://schemas.microsoft.com/office/powerpoint/2010/main" val="361642014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2400" smtClean="0"/>
              <a:t>8086</a:t>
            </a:r>
            <a:r>
              <a:rPr lang="zh-CN" altLang="en-US" sz="2400" smtClean="0"/>
              <a:t>在最小模式下的典型配置 ：</a:t>
            </a:r>
          </a:p>
        </p:txBody>
      </p:sp>
      <p:sp>
        <p:nvSpPr>
          <p:cNvPr id="139267" name="Rectangle 3"/>
          <p:cNvSpPr>
            <a:spLocks noGrp="1" noChangeArrowheads="1"/>
          </p:cNvSpPr>
          <p:nvPr>
            <p:ph type="body" idx="1"/>
          </p:nvPr>
        </p:nvSpPr>
        <p:spPr>
          <a:xfrm>
            <a:off x="566738" y="1752600"/>
            <a:ext cx="8001000" cy="2613025"/>
          </a:xfrm>
        </p:spPr>
        <p:txBody>
          <a:bodyPr/>
          <a:lstStyle/>
          <a:p>
            <a:pPr eaLnBrk="1" hangingPunct="1">
              <a:lnSpc>
                <a:spcPct val="90000"/>
              </a:lnSpc>
              <a:buFont typeface="Wingdings" panose="05000000000000000000" pitchFamily="2" charset="2"/>
              <a:buNone/>
            </a:pPr>
            <a:r>
              <a:rPr lang="zh-CN" altLang="en-US" smtClean="0"/>
              <a:t>     当一个系统中所含的外设接口较多时，</a:t>
            </a:r>
            <a:r>
              <a:rPr lang="zh-CN" altLang="en-US" b="1" smtClean="0">
                <a:solidFill>
                  <a:srgbClr val="FF3300"/>
                </a:solidFill>
              </a:rPr>
              <a:t>数据总线</a:t>
            </a:r>
            <a:r>
              <a:rPr lang="zh-CN" altLang="en-US" smtClean="0"/>
              <a:t>上需要有发送器</a:t>
            </a:r>
          </a:p>
          <a:p>
            <a:pPr eaLnBrk="1" hangingPunct="1">
              <a:lnSpc>
                <a:spcPct val="90000"/>
              </a:lnSpc>
              <a:buFont typeface="Wingdings" panose="05000000000000000000" pitchFamily="2" charset="2"/>
              <a:buNone/>
            </a:pPr>
            <a:r>
              <a:rPr lang="zh-CN" altLang="en-US" smtClean="0"/>
              <a:t>和接收器来增加总线的驱动能力。发送器和接收器可简称为收发器，</a:t>
            </a:r>
          </a:p>
          <a:p>
            <a:pPr eaLnBrk="1" hangingPunct="1">
              <a:lnSpc>
                <a:spcPct val="90000"/>
              </a:lnSpc>
              <a:buFont typeface="Wingdings" panose="05000000000000000000" pitchFamily="2" charset="2"/>
              <a:buNone/>
            </a:pPr>
            <a:r>
              <a:rPr lang="zh-CN" altLang="en-US" smtClean="0"/>
              <a:t>也常称为总线驱动器。</a:t>
            </a:r>
          </a:p>
          <a:p>
            <a:pPr eaLnBrk="1" hangingPunct="1">
              <a:lnSpc>
                <a:spcPct val="90000"/>
              </a:lnSpc>
              <a:buFont typeface="Wingdings" panose="05000000000000000000" pitchFamily="2" charset="2"/>
              <a:buNone/>
            </a:pPr>
            <a:r>
              <a:rPr lang="zh-CN" altLang="en-US" smtClean="0"/>
              <a:t>      典型的收发器为</a:t>
            </a:r>
            <a:r>
              <a:rPr lang="en-US" altLang="zh-CN" smtClean="0"/>
              <a:t>8</a:t>
            </a:r>
            <a:r>
              <a:rPr lang="zh-CN" altLang="en-US" smtClean="0"/>
              <a:t>位的</a:t>
            </a:r>
            <a:r>
              <a:rPr lang="en-US" altLang="zh-CN" smtClean="0"/>
              <a:t>8286.</a:t>
            </a:r>
          </a:p>
          <a:p>
            <a:pPr eaLnBrk="1" hangingPunct="1">
              <a:lnSpc>
                <a:spcPct val="90000"/>
              </a:lnSpc>
              <a:buFont typeface="Wingdings" panose="05000000000000000000" pitchFamily="2" charset="2"/>
              <a:buNone/>
            </a:pPr>
            <a:r>
              <a:rPr lang="en-US" altLang="zh-CN" smtClean="0"/>
              <a:t>      8286</a:t>
            </a:r>
            <a:r>
              <a:rPr lang="zh-CN" altLang="en-US" smtClean="0"/>
              <a:t>收发器和</a:t>
            </a:r>
            <a:r>
              <a:rPr lang="en-US" altLang="zh-CN" smtClean="0"/>
              <a:t>8086</a:t>
            </a:r>
            <a:r>
              <a:rPr lang="zh-CN" altLang="en-US" smtClean="0"/>
              <a:t>的连接</a:t>
            </a:r>
            <a:endParaRPr lang="en-US" altLang="zh-CN"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555010" name="Picture 2" descr="http://kjwy.5any.com/wjjkjyy/content/ch02/images/tp2-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533650"/>
            <a:ext cx="31607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68313" y="5445125"/>
            <a:ext cx="8064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lnSpc>
                <a:spcPct val="90000"/>
              </a:lnSpc>
              <a:spcBef>
                <a:spcPct val="0"/>
              </a:spcBef>
              <a:buClrTx/>
              <a:buFont typeface="Wingdings" panose="05000000000000000000" pitchFamily="2" charset="2"/>
              <a:buNone/>
            </a:pPr>
            <a:r>
              <a:rPr lang="zh-CN" altLang="en-US"/>
              <a:t>在最小模式的系统中，</a:t>
            </a:r>
            <a:r>
              <a:rPr lang="zh-CN" altLang="en-US" b="1">
                <a:solidFill>
                  <a:srgbClr val="FF3300"/>
                </a:solidFill>
              </a:rPr>
              <a:t>控制总线</a:t>
            </a:r>
            <a:r>
              <a:rPr lang="zh-CN" altLang="en-US"/>
              <a:t>一般不需要总线收发器驱动，但</a:t>
            </a:r>
          </a:p>
          <a:p>
            <a:pPr eaLnBrk="1" hangingPunct="1">
              <a:lnSpc>
                <a:spcPct val="90000"/>
              </a:lnSpc>
              <a:spcBef>
                <a:spcPct val="0"/>
              </a:spcBef>
              <a:buClrTx/>
              <a:buFont typeface="Wingdings" panose="05000000000000000000" pitchFamily="2" charset="2"/>
              <a:buNone/>
            </a:pPr>
            <a:r>
              <a:rPr lang="zh-CN" altLang="en-US"/>
              <a:t>如果系统中存储器和外设接口芯片较多，也可以使用总线收发器。</a:t>
            </a:r>
            <a:endParaRPr lang="zh-CN" altLang="en-US" baseline="-2500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195</a:t>
            </a:fld>
            <a:endParaRPr lang="en-US" altLang="zh-CN" dirty="0"/>
          </a:p>
        </p:txBody>
      </p:sp>
    </p:spTree>
    <p:extLst>
      <p:ext uri="{BB962C8B-B14F-4D97-AF65-F5344CB8AC3E}">
        <p14:creationId xmlns:p14="http://schemas.microsoft.com/office/powerpoint/2010/main" val="20976834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0"/>
                                        </p:tgtEl>
                                        <p:attrNameLst>
                                          <p:attrName>style.visibility</p:attrName>
                                        </p:attrNameLst>
                                      </p:cBhvr>
                                      <p:to>
                                        <p:strVal val="visible"/>
                                      </p:to>
                                    </p:set>
                                    <p:animEffect transition="in" filter="blinds(horizontal)">
                                      <p:cBhvr>
                                        <p:cTn id="7" dur="500"/>
                                        <p:tgtEl>
                                          <p:spTgt spid="555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zh-CN" altLang="en-US" sz="2400" smtClean="0"/>
              <a:t>收发器</a:t>
            </a:r>
          </a:p>
        </p:txBody>
      </p:sp>
      <p:sp>
        <p:nvSpPr>
          <p:cNvPr id="140291" name="Rectangle 3"/>
          <p:cNvSpPr>
            <a:spLocks noGrp="1" noChangeArrowheads="1"/>
          </p:cNvSpPr>
          <p:nvPr>
            <p:ph type="body" idx="1"/>
          </p:nvPr>
        </p:nvSpPr>
        <p:spPr>
          <a:xfrm>
            <a:off x="566738" y="1752600"/>
            <a:ext cx="8001000" cy="2613025"/>
          </a:xfrm>
        </p:spPr>
        <p:txBody>
          <a:bodyPr/>
          <a:lstStyle/>
          <a:p>
            <a:pPr eaLnBrk="1" hangingPunct="1">
              <a:lnSpc>
                <a:spcPct val="90000"/>
              </a:lnSpc>
              <a:buFont typeface="Wingdings" panose="05000000000000000000" pitchFamily="2" charset="2"/>
              <a:buNone/>
            </a:pPr>
            <a:r>
              <a:rPr lang="en-US" altLang="zh-CN" smtClean="0"/>
              <a:t>8286</a:t>
            </a:r>
            <a:r>
              <a:rPr lang="zh-CN" altLang="zh-CN" smtClean="0"/>
              <a:t>的逻辑结构及其与</a:t>
            </a:r>
            <a:r>
              <a:rPr lang="en-US" altLang="zh-CN" smtClean="0"/>
              <a:t>8086</a:t>
            </a:r>
            <a:r>
              <a:rPr lang="zh-CN" altLang="zh-CN" smtClean="0"/>
              <a:t>的连接</a:t>
            </a: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0292" name="Picture 2" descr="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339975"/>
            <a:ext cx="467995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196</a:t>
            </a:fld>
            <a:endParaRPr lang="en-US" altLang="zh-CN" dirty="0"/>
          </a:p>
        </p:txBody>
      </p:sp>
    </p:spTree>
    <p:extLst>
      <p:ext uri="{BB962C8B-B14F-4D97-AF65-F5344CB8AC3E}">
        <p14:creationId xmlns:p14="http://schemas.microsoft.com/office/powerpoint/2010/main" val="1672375773"/>
      </p:ext>
    </p:extLst>
  </p:cSld>
  <p:clrMapOvr>
    <a:masterClrMapping/>
  </p:clrMapOvr>
  <p:transition spd="slow"/>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zh-CN" altLang="en-US" sz="2400" smtClean="0"/>
              <a:t>收发器</a:t>
            </a:r>
          </a:p>
        </p:txBody>
      </p:sp>
      <p:sp>
        <p:nvSpPr>
          <p:cNvPr id="141315" name="Rectangle 3"/>
          <p:cNvSpPr>
            <a:spLocks noGrp="1" noChangeArrowheads="1"/>
          </p:cNvSpPr>
          <p:nvPr>
            <p:ph type="body" idx="1"/>
          </p:nvPr>
        </p:nvSpPr>
        <p:spPr>
          <a:xfrm>
            <a:off x="566738" y="1752600"/>
            <a:ext cx="8001000" cy="2613025"/>
          </a:xfrm>
        </p:spPr>
        <p:txBody>
          <a:bodyPr/>
          <a:lstStyle/>
          <a:p>
            <a:pPr eaLnBrk="1" hangingPunct="1">
              <a:lnSpc>
                <a:spcPct val="90000"/>
              </a:lnSpc>
              <a:buFont typeface="Wingdings" panose="05000000000000000000" pitchFamily="2" charset="2"/>
              <a:buNone/>
            </a:pPr>
            <a:r>
              <a:rPr lang="en-US" altLang="zh-CN" smtClean="0"/>
              <a:t>8286</a:t>
            </a:r>
            <a:r>
              <a:rPr lang="zh-CN" altLang="zh-CN" smtClean="0"/>
              <a:t>的逻辑结构及其与</a:t>
            </a:r>
            <a:r>
              <a:rPr lang="en-US" altLang="zh-CN" smtClean="0"/>
              <a:t>8086</a:t>
            </a:r>
            <a:r>
              <a:rPr lang="zh-CN" altLang="zh-CN" smtClean="0"/>
              <a:t>的连接</a:t>
            </a: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131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2" descr="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071688"/>
            <a:ext cx="38163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197</a:t>
            </a:fld>
            <a:endParaRPr lang="en-US" altLang="zh-CN" dirty="0"/>
          </a:p>
        </p:txBody>
      </p:sp>
    </p:spTree>
    <p:extLst>
      <p:ext uri="{BB962C8B-B14F-4D97-AF65-F5344CB8AC3E}">
        <p14:creationId xmlns:p14="http://schemas.microsoft.com/office/powerpoint/2010/main" val="4082849071"/>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zh-CN" altLang="en-US" sz="2400" smtClean="0"/>
              <a:t>收发器</a:t>
            </a:r>
          </a:p>
        </p:txBody>
      </p:sp>
      <p:sp>
        <p:nvSpPr>
          <p:cNvPr id="133123" name="Rectangle 3"/>
          <p:cNvSpPr>
            <a:spLocks noGrp="1" noChangeArrowheads="1"/>
          </p:cNvSpPr>
          <p:nvPr>
            <p:ph type="body" idx="1"/>
          </p:nvPr>
        </p:nvSpPr>
        <p:spPr>
          <a:xfrm>
            <a:off x="566738" y="1752600"/>
            <a:ext cx="8001000" cy="4124325"/>
          </a:xfrm>
        </p:spPr>
        <p:txBody>
          <a:bodyPr/>
          <a:lstStyle/>
          <a:p>
            <a:pPr eaLnBrk="1" hangingPunct="1">
              <a:lnSpc>
                <a:spcPct val="90000"/>
              </a:lnSpc>
              <a:buFont typeface="Wingdings" panose="05000000000000000000" pitchFamily="2" charset="2"/>
              <a:buNone/>
              <a:defRPr/>
            </a:pPr>
            <a:r>
              <a:rPr lang="zh-CN" altLang="zh-CN" dirty="0"/>
              <a:t>　</a:t>
            </a:r>
            <a:r>
              <a:rPr lang="zh-CN" altLang="zh-CN" sz="2400" dirty="0">
                <a:latin typeface="+mn-ea"/>
              </a:rPr>
              <a:t>　</a:t>
            </a:r>
            <a:r>
              <a:rPr lang="en-US" altLang="zh-CN" sz="2400" dirty="0" smtClean="0">
                <a:latin typeface="+mn-ea"/>
              </a:rPr>
              <a:t>    </a:t>
            </a:r>
            <a:r>
              <a:rPr lang="zh-CN" altLang="zh-CN" sz="2400" dirty="0" smtClean="0">
                <a:latin typeface="+mn-ea"/>
              </a:rPr>
              <a:t>一般</a:t>
            </a:r>
            <a:r>
              <a:rPr lang="zh-CN" altLang="zh-CN" sz="2400" dirty="0">
                <a:latin typeface="+mn-ea"/>
              </a:rPr>
              <a:t>将具有数据发送器和接收器驱动器简称为数据收发器，典型的数据收发器为</a:t>
            </a:r>
            <a:r>
              <a:rPr lang="en-US" altLang="zh-CN" sz="2400" dirty="0">
                <a:latin typeface="+mn-ea"/>
              </a:rPr>
              <a:t>8286</a:t>
            </a:r>
            <a:r>
              <a:rPr lang="zh-CN" altLang="zh-CN" sz="2400" dirty="0">
                <a:latin typeface="+mn-ea"/>
              </a:rPr>
              <a:t>。</a:t>
            </a:r>
            <a:r>
              <a:rPr lang="en-US" altLang="zh-CN" sz="2400" dirty="0">
                <a:latin typeface="+mn-ea"/>
              </a:rPr>
              <a:t>8286</a:t>
            </a:r>
            <a:r>
              <a:rPr lang="zh-CN" altLang="zh-CN" sz="2400" dirty="0">
                <a:latin typeface="+mn-ea"/>
              </a:rPr>
              <a:t>具有两组对称的双向数据引线</a:t>
            </a:r>
            <a:r>
              <a:rPr lang="en-US" altLang="zh-CN" sz="2400" dirty="0" err="1">
                <a:latin typeface="+mn-ea"/>
              </a:rPr>
              <a:t>A</a:t>
            </a:r>
            <a:r>
              <a:rPr lang="en-US" altLang="zh-CN" sz="2400" baseline="-25000" dirty="0" err="1">
                <a:latin typeface="+mn-ea"/>
              </a:rPr>
              <a:t>7</a:t>
            </a:r>
            <a:r>
              <a:rPr lang="zh-CN" altLang="zh-CN" sz="2400" dirty="0">
                <a:latin typeface="+mn-ea"/>
              </a:rPr>
              <a:t>～</a:t>
            </a:r>
            <a:r>
              <a:rPr lang="en-US" altLang="zh-CN" sz="2400" dirty="0" err="1">
                <a:latin typeface="+mn-ea"/>
              </a:rPr>
              <a:t>A</a:t>
            </a:r>
            <a:r>
              <a:rPr lang="en-US" altLang="zh-CN" sz="2400" baseline="-25000" dirty="0" err="1">
                <a:latin typeface="+mn-ea"/>
              </a:rPr>
              <a:t>0</a:t>
            </a:r>
            <a:r>
              <a:rPr lang="zh-CN" altLang="zh-CN" sz="2400" dirty="0">
                <a:latin typeface="+mn-ea"/>
              </a:rPr>
              <a:t>和</a:t>
            </a:r>
            <a:r>
              <a:rPr lang="en-US" altLang="zh-CN" sz="2400" dirty="0" err="1">
                <a:latin typeface="+mn-ea"/>
              </a:rPr>
              <a:t>B</a:t>
            </a:r>
            <a:r>
              <a:rPr lang="en-US" altLang="zh-CN" sz="2400" baseline="-25000" dirty="0" err="1">
                <a:latin typeface="+mn-ea"/>
              </a:rPr>
              <a:t>7</a:t>
            </a:r>
            <a:r>
              <a:rPr lang="zh-CN" altLang="zh-CN" sz="2400" dirty="0">
                <a:latin typeface="+mn-ea"/>
              </a:rPr>
              <a:t>～</a:t>
            </a:r>
            <a:r>
              <a:rPr lang="en-US" altLang="zh-CN" sz="2400" dirty="0" err="1">
                <a:latin typeface="+mn-ea"/>
              </a:rPr>
              <a:t>B</a:t>
            </a:r>
            <a:r>
              <a:rPr lang="en-US" altLang="zh-CN" sz="2400" baseline="-25000" dirty="0" err="1">
                <a:latin typeface="+mn-ea"/>
              </a:rPr>
              <a:t>0</a:t>
            </a:r>
            <a:r>
              <a:rPr lang="zh-CN" altLang="zh-CN" sz="2400" dirty="0">
                <a:latin typeface="+mn-ea"/>
              </a:rPr>
              <a:t>，它们既可做输入又可做输出，作为输出时具有三态功能。也就是说，可以安排数据从</a:t>
            </a:r>
            <a:r>
              <a:rPr lang="en-US" altLang="zh-CN" sz="2400" dirty="0" err="1">
                <a:latin typeface="+mn-ea"/>
              </a:rPr>
              <a:t>A</a:t>
            </a:r>
            <a:r>
              <a:rPr lang="en-US" altLang="zh-CN" sz="2400" baseline="-25000" dirty="0" err="1">
                <a:latin typeface="+mn-ea"/>
              </a:rPr>
              <a:t>7</a:t>
            </a:r>
            <a:r>
              <a:rPr lang="zh-CN" altLang="zh-CN" sz="2400" dirty="0">
                <a:latin typeface="+mn-ea"/>
              </a:rPr>
              <a:t>～</a:t>
            </a:r>
            <a:r>
              <a:rPr lang="en-US" altLang="zh-CN" sz="2400" dirty="0" err="1">
                <a:latin typeface="+mn-ea"/>
              </a:rPr>
              <a:t>A</a:t>
            </a:r>
            <a:r>
              <a:rPr lang="en-US" altLang="zh-CN" sz="2400" baseline="-25000" dirty="0" err="1">
                <a:latin typeface="+mn-ea"/>
              </a:rPr>
              <a:t>0</a:t>
            </a:r>
            <a:r>
              <a:rPr lang="zh-CN" altLang="zh-CN" sz="2400" dirty="0">
                <a:latin typeface="+mn-ea"/>
              </a:rPr>
              <a:t>输入， 从</a:t>
            </a:r>
            <a:r>
              <a:rPr lang="en-US" altLang="zh-CN" sz="2400" dirty="0" err="1">
                <a:latin typeface="+mn-ea"/>
              </a:rPr>
              <a:t>B</a:t>
            </a:r>
            <a:r>
              <a:rPr lang="en-US" altLang="zh-CN" sz="2400" baseline="-25000" dirty="0" err="1">
                <a:latin typeface="+mn-ea"/>
              </a:rPr>
              <a:t>7</a:t>
            </a:r>
            <a:r>
              <a:rPr lang="zh-CN" altLang="zh-CN" sz="2400" dirty="0">
                <a:latin typeface="+mn-ea"/>
              </a:rPr>
              <a:t>～</a:t>
            </a:r>
            <a:r>
              <a:rPr lang="en-US" altLang="zh-CN" sz="2400" dirty="0" err="1">
                <a:latin typeface="+mn-ea"/>
              </a:rPr>
              <a:t>B</a:t>
            </a:r>
            <a:r>
              <a:rPr lang="en-US" altLang="zh-CN" sz="2400" baseline="-25000" dirty="0" err="1">
                <a:latin typeface="+mn-ea"/>
              </a:rPr>
              <a:t>0</a:t>
            </a:r>
            <a:r>
              <a:rPr lang="zh-CN" altLang="zh-CN" sz="2400" dirty="0">
                <a:latin typeface="+mn-ea"/>
              </a:rPr>
              <a:t>输出；也可以安排数据从</a:t>
            </a:r>
            <a:r>
              <a:rPr lang="en-US" altLang="zh-CN" sz="2400" dirty="0" err="1">
                <a:latin typeface="+mn-ea"/>
              </a:rPr>
              <a:t>B</a:t>
            </a:r>
            <a:r>
              <a:rPr lang="en-US" altLang="zh-CN" sz="2400" baseline="-25000" dirty="0" err="1">
                <a:latin typeface="+mn-ea"/>
              </a:rPr>
              <a:t>7</a:t>
            </a:r>
            <a:r>
              <a:rPr lang="zh-CN" altLang="zh-CN" sz="2400" dirty="0">
                <a:latin typeface="+mn-ea"/>
              </a:rPr>
              <a:t>～</a:t>
            </a:r>
            <a:r>
              <a:rPr lang="en-US" altLang="zh-CN" sz="2400" dirty="0" err="1">
                <a:latin typeface="+mn-ea"/>
              </a:rPr>
              <a:t>B</a:t>
            </a:r>
            <a:r>
              <a:rPr lang="en-US" altLang="zh-CN" sz="2400" baseline="-25000" dirty="0" err="1">
                <a:latin typeface="+mn-ea"/>
              </a:rPr>
              <a:t>0</a:t>
            </a:r>
            <a:r>
              <a:rPr lang="zh-CN" altLang="zh-CN" sz="2400" dirty="0">
                <a:latin typeface="+mn-ea"/>
              </a:rPr>
              <a:t>输入，从</a:t>
            </a:r>
            <a:r>
              <a:rPr lang="en-US" altLang="zh-CN" sz="2400" dirty="0" err="1">
                <a:latin typeface="+mn-ea"/>
              </a:rPr>
              <a:t>A</a:t>
            </a:r>
            <a:r>
              <a:rPr lang="en-US" altLang="zh-CN" sz="2400" baseline="-25000" dirty="0" err="1">
                <a:latin typeface="+mn-ea"/>
              </a:rPr>
              <a:t>7</a:t>
            </a:r>
            <a:r>
              <a:rPr lang="zh-CN" altLang="zh-CN" sz="2400" dirty="0">
                <a:latin typeface="+mn-ea"/>
              </a:rPr>
              <a:t>～</a:t>
            </a:r>
            <a:r>
              <a:rPr lang="en-US" altLang="zh-CN" sz="2400" dirty="0" err="1">
                <a:latin typeface="+mn-ea"/>
              </a:rPr>
              <a:t>A</a:t>
            </a:r>
            <a:r>
              <a:rPr lang="en-US" altLang="zh-CN" sz="2400" baseline="-25000" dirty="0" err="1">
                <a:latin typeface="+mn-ea"/>
              </a:rPr>
              <a:t>0</a:t>
            </a:r>
            <a:r>
              <a:rPr lang="zh-CN" altLang="zh-CN" sz="2400" dirty="0">
                <a:latin typeface="+mn-ea"/>
              </a:rPr>
              <a:t>输出。传送方向控制端</a:t>
            </a:r>
            <a:r>
              <a:rPr lang="en-US" altLang="zh-CN" sz="2400" dirty="0">
                <a:latin typeface="+mn-ea"/>
              </a:rPr>
              <a:t>T</a:t>
            </a:r>
            <a:r>
              <a:rPr lang="zh-CN" altLang="zh-CN" sz="2400" dirty="0">
                <a:latin typeface="+mn-ea"/>
              </a:rPr>
              <a:t>控制数据流向，</a:t>
            </a:r>
            <a:r>
              <a:rPr lang="en-US" altLang="zh-CN" sz="2400" dirty="0">
                <a:latin typeface="+mn-ea"/>
              </a:rPr>
              <a:t>T=1</a:t>
            </a:r>
            <a:r>
              <a:rPr lang="zh-CN" altLang="zh-CN" sz="2400" dirty="0">
                <a:latin typeface="+mn-ea"/>
              </a:rPr>
              <a:t>，数据从</a:t>
            </a:r>
            <a:r>
              <a:rPr lang="en-US" altLang="zh-CN" sz="2400" dirty="0" err="1">
                <a:latin typeface="+mn-ea"/>
              </a:rPr>
              <a:t>A</a:t>
            </a:r>
            <a:r>
              <a:rPr lang="en-US" altLang="zh-CN" sz="2400" baseline="-25000" dirty="0" err="1">
                <a:latin typeface="+mn-ea"/>
              </a:rPr>
              <a:t>7</a:t>
            </a:r>
            <a:r>
              <a:rPr lang="zh-CN" altLang="zh-CN" sz="2400" dirty="0">
                <a:latin typeface="+mn-ea"/>
              </a:rPr>
              <a:t>～</a:t>
            </a:r>
            <a:r>
              <a:rPr lang="en-US" altLang="zh-CN" sz="2400" dirty="0" err="1">
                <a:latin typeface="+mn-ea"/>
              </a:rPr>
              <a:t>A</a:t>
            </a:r>
            <a:r>
              <a:rPr lang="en-US" altLang="zh-CN" sz="2400" baseline="-25000" dirty="0" err="1">
                <a:latin typeface="+mn-ea"/>
              </a:rPr>
              <a:t>0</a:t>
            </a:r>
            <a:r>
              <a:rPr lang="zh-CN" altLang="zh-CN" sz="2400" dirty="0">
                <a:latin typeface="+mn-ea"/>
              </a:rPr>
              <a:t>流向</a:t>
            </a:r>
            <a:r>
              <a:rPr lang="en-US" altLang="zh-CN" sz="2400" dirty="0" err="1">
                <a:latin typeface="+mn-ea"/>
              </a:rPr>
              <a:t>B</a:t>
            </a:r>
            <a:r>
              <a:rPr lang="en-US" altLang="zh-CN" sz="2400" baseline="-25000" dirty="0" err="1">
                <a:latin typeface="+mn-ea"/>
              </a:rPr>
              <a:t>7</a:t>
            </a:r>
            <a:r>
              <a:rPr lang="zh-CN" altLang="zh-CN" sz="2400" dirty="0">
                <a:latin typeface="+mn-ea"/>
              </a:rPr>
              <a:t>～</a:t>
            </a:r>
            <a:r>
              <a:rPr lang="en-US" altLang="zh-CN" sz="2400" dirty="0" err="1">
                <a:latin typeface="+mn-ea"/>
              </a:rPr>
              <a:t>B</a:t>
            </a:r>
            <a:r>
              <a:rPr lang="en-US" altLang="zh-CN" sz="2400" baseline="-25000" dirty="0" err="1">
                <a:latin typeface="+mn-ea"/>
              </a:rPr>
              <a:t>0</a:t>
            </a:r>
            <a:r>
              <a:rPr lang="zh-CN" altLang="zh-CN" sz="2400" dirty="0">
                <a:latin typeface="+mn-ea"/>
              </a:rPr>
              <a:t>；</a:t>
            </a:r>
            <a:r>
              <a:rPr lang="en-US" altLang="zh-CN" sz="2400" dirty="0">
                <a:latin typeface="+mn-ea"/>
              </a:rPr>
              <a:t> T=0</a:t>
            </a:r>
            <a:r>
              <a:rPr lang="zh-CN" altLang="zh-CN" sz="2400" dirty="0">
                <a:latin typeface="+mn-ea"/>
              </a:rPr>
              <a:t>，数据从</a:t>
            </a:r>
            <a:r>
              <a:rPr lang="en-US" altLang="zh-CN" sz="2400" dirty="0" err="1">
                <a:latin typeface="+mn-ea"/>
              </a:rPr>
              <a:t>B</a:t>
            </a:r>
            <a:r>
              <a:rPr lang="en-US" altLang="zh-CN" sz="2400" baseline="-25000" dirty="0" err="1">
                <a:latin typeface="+mn-ea"/>
              </a:rPr>
              <a:t>7</a:t>
            </a:r>
            <a:r>
              <a:rPr lang="zh-CN" altLang="zh-CN" sz="2400" dirty="0">
                <a:latin typeface="+mn-ea"/>
              </a:rPr>
              <a:t>～</a:t>
            </a:r>
            <a:r>
              <a:rPr lang="en-US" altLang="zh-CN" sz="2400" dirty="0" err="1">
                <a:latin typeface="+mn-ea"/>
              </a:rPr>
              <a:t>B</a:t>
            </a:r>
            <a:r>
              <a:rPr lang="en-US" altLang="zh-CN" sz="2400" baseline="-25000" dirty="0" err="1">
                <a:latin typeface="+mn-ea"/>
              </a:rPr>
              <a:t>0</a:t>
            </a:r>
            <a:r>
              <a:rPr lang="zh-CN" altLang="zh-CN" sz="2400" dirty="0">
                <a:latin typeface="+mn-ea"/>
              </a:rPr>
              <a:t>流向</a:t>
            </a:r>
            <a:r>
              <a:rPr lang="en-US" altLang="zh-CN" sz="2400" dirty="0" err="1">
                <a:latin typeface="+mn-ea"/>
              </a:rPr>
              <a:t>A</a:t>
            </a:r>
            <a:r>
              <a:rPr lang="en-US" altLang="zh-CN" sz="2400" baseline="-25000" dirty="0" err="1">
                <a:latin typeface="+mn-ea"/>
              </a:rPr>
              <a:t>7</a:t>
            </a:r>
            <a:r>
              <a:rPr lang="zh-CN" altLang="zh-CN" sz="2400" dirty="0">
                <a:latin typeface="+mn-ea"/>
              </a:rPr>
              <a:t>～</a:t>
            </a:r>
            <a:r>
              <a:rPr lang="en-US" altLang="zh-CN" sz="2400" dirty="0" err="1">
                <a:latin typeface="+mn-ea"/>
              </a:rPr>
              <a:t>A</a:t>
            </a:r>
            <a:r>
              <a:rPr lang="en-US" altLang="zh-CN" sz="2400" baseline="-25000" dirty="0" err="1">
                <a:latin typeface="+mn-ea"/>
              </a:rPr>
              <a:t>0</a:t>
            </a:r>
            <a:r>
              <a:rPr lang="zh-CN" altLang="zh-CN" sz="2400" dirty="0">
                <a:latin typeface="+mn-ea"/>
              </a:rPr>
              <a:t>。 如果将</a:t>
            </a:r>
            <a:r>
              <a:rPr lang="en-US" altLang="zh-CN" sz="2400" dirty="0">
                <a:latin typeface="+mn-ea"/>
              </a:rPr>
              <a:t>8086</a:t>
            </a:r>
            <a:r>
              <a:rPr lang="zh-CN" altLang="zh-CN" sz="2400" dirty="0">
                <a:latin typeface="+mn-ea"/>
              </a:rPr>
              <a:t>的数据驱动器有时也称作总线驱动器。至于</a:t>
            </a:r>
            <a:r>
              <a:rPr lang="en-US" altLang="zh-CN" sz="2400" dirty="0">
                <a:latin typeface="+mn-ea"/>
              </a:rPr>
              <a:t>CPU</a:t>
            </a:r>
            <a:r>
              <a:rPr lang="zh-CN" altLang="zh-CN" sz="2400" dirty="0">
                <a:latin typeface="+mn-ea"/>
              </a:rPr>
              <a:t>数据线和存储器、</a:t>
            </a:r>
            <a:r>
              <a:rPr lang="en-US" altLang="zh-CN" sz="2400" dirty="0">
                <a:latin typeface="+mn-ea"/>
              </a:rPr>
              <a:t>I/O</a:t>
            </a:r>
            <a:r>
              <a:rPr lang="zh-CN" altLang="zh-CN" sz="2400" dirty="0">
                <a:latin typeface="+mn-ea"/>
              </a:rPr>
              <a:t>芯片的扇入／扇出能力， 可查阅有关数据手册。 由于</a:t>
            </a:r>
            <a:r>
              <a:rPr lang="en-US" altLang="zh-CN" sz="2400" dirty="0">
                <a:latin typeface="+mn-ea"/>
              </a:rPr>
              <a:t>8286</a:t>
            </a:r>
            <a:r>
              <a:rPr lang="zh-CN" altLang="zh-CN" sz="2400" dirty="0">
                <a:latin typeface="+mn-ea"/>
              </a:rPr>
              <a:t>是</a:t>
            </a:r>
            <a:r>
              <a:rPr lang="en-US" altLang="zh-CN" sz="2400" dirty="0">
                <a:latin typeface="+mn-ea"/>
              </a:rPr>
              <a:t>8</a:t>
            </a:r>
            <a:r>
              <a:rPr lang="zh-CN" altLang="zh-CN" sz="2400" dirty="0">
                <a:latin typeface="+mn-ea"/>
              </a:rPr>
              <a:t>位的，而</a:t>
            </a:r>
            <a:r>
              <a:rPr lang="en-US" altLang="zh-CN" sz="2400" dirty="0">
                <a:latin typeface="+mn-ea"/>
              </a:rPr>
              <a:t>8086</a:t>
            </a:r>
            <a:r>
              <a:rPr lang="zh-CN" altLang="zh-CN" sz="2400" dirty="0">
                <a:latin typeface="+mn-ea"/>
              </a:rPr>
              <a:t>的总线是</a:t>
            </a:r>
            <a:r>
              <a:rPr lang="en-US" altLang="zh-CN" sz="2400" dirty="0">
                <a:latin typeface="+mn-ea"/>
              </a:rPr>
              <a:t>16</a:t>
            </a:r>
            <a:r>
              <a:rPr lang="zh-CN" altLang="zh-CN" sz="2400" dirty="0">
                <a:latin typeface="+mn-ea"/>
              </a:rPr>
              <a:t>位，因此要用</a:t>
            </a:r>
            <a:r>
              <a:rPr lang="en-US" altLang="zh-CN" sz="2400" dirty="0">
                <a:latin typeface="+mn-ea"/>
              </a:rPr>
              <a:t>2</a:t>
            </a:r>
            <a:r>
              <a:rPr lang="zh-CN" altLang="zh-CN" sz="2400" dirty="0">
                <a:latin typeface="+mn-ea"/>
              </a:rPr>
              <a:t>片</a:t>
            </a:r>
            <a:r>
              <a:rPr lang="en-US" altLang="zh-CN" sz="2400" dirty="0">
                <a:latin typeface="+mn-ea"/>
              </a:rPr>
              <a:t>8286</a:t>
            </a:r>
            <a:r>
              <a:rPr lang="zh-CN" altLang="zh-CN" sz="2400" dirty="0" smtClean="0">
                <a:latin typeface="+mn-ea"/>
              </a:rPr>
              <a:t>。</a:t>
            </a:r>
            <a:endParaRPr lang="zh-CN" altLang="en-US" sz="2400" baseline="-25000" dirty="0" smtClean="0">
              <a:latin typeface="+mn-ea"/>
            </a:endParaRPr>
          </a:p>
        </p:txBody>
      </p:sp>
      <p:pic>
        <p:nvPicPr>
          <p:cNvPr id="14234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198</a:t>
            </a:fld>
            <a:endParaRPr lang="en-US" altLang="zh-CN" dirty="0"/>
          </a:p>
        </p:txBody>
      </p:sp>
    </p:spTree>
    <p:extLst>
      <p:ext uri="{BB962C8B-B14F-4D97-AF65-F5344CB8AC3E}">
        <p14:creationId xmlns:p14="http://schemas.microsoft.com/office/powerpoint/2010/main" val="578910289"/>
      </p:ext>
    </p:extLst>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zh-CN" altLang="zh-CN" sz="2400" smtClean="0"/>
              <a:t>数据总线形成</a:t>
            </a:r>
            <a:endParaRPr lang="zh-CN" altLang="en-US" sz="2400" smtClean="0"/>
          </a:p>
        </p:txBody>
      </p:sp>
      <p:sp>
        <p:nvSpPr>
          <p:cNvPr id="143363" name="Rectangle 3"/>
          <p:cNvSpPr>
            <a:spLocks noGrp="1" noChangeArrowheads="1"/>
          </p:cNvSpPr>
          <p:nvPr>
            <p:ph type="body" idx="1"/>
          </p:nvPr>
        </p:nvSpPr>
        <p:spPr>
          <a:xfrm>
            <a:off x="566738" y="1752600"/>
            <a:ext cx="3573462" cy="5205413"/>
          </a:xfrm>
        </p:spPr>
        <p:txBody>
          <a:bodyPr/>
          <a:lstStyle/>
          <a:p>
            <a:pPr eaLnBrk="1" hangingPunct="1">
              <a:lnSpc>
                <a:spcPct val="90000"/>
              </a:lnSpc>
              <a:buFont typeface="Wingdings" panose="05000000000000000000" pitchFamily="2" charset="2"/>
              <a:buNone/>
            </a:pPr>
            <a:r>
              <a:rPr lang="zh-CN" altLang="zh-CN" smtClean="0"/>
              <a:t>　</a:t>
            </a:r>
            <a:r>
              <a:rPr lang="en-US" altLang="zh-CN" smtClean="0"/>
              <a:t/>
            </a:r>
            <a:br>
              <a:rPr lang="en-US" altLang="zh-CN" smtClean="0"/>
            </a:br>
            <a:r>
              <a:rPr lang="zh-CN" altLang="zh-CN" smtClean="0"/>
              <a:t>　　 从</a:t>
            </a:r>
            <a:r>
              <a:rPr lang="en-US" altLang="zh-CN" smtClean="0"/>
              <a:t>8286</a:t>
            </a:r>
            <a:r>
              <a:rPr lang="zh-CN" altLang="zh-CN" smtClean="0"/>
              <a:t>的逻辑图可以看出，</a:t>
            </a:r>
            <a:r>
              <a:rPr lang="en-US" altLang="zh-CN" smtClean="0"/>
              <a:t>8286</a:t>
            </a:r>
            <a:r>
              <a:rPr lang="zh-CN" altLang="zh-CN" smtClean="0"/>
              <a:t>数据驱动器（除外控制电路）、数据引线</a:t>
            </a:r>
            <a:r>
              <a:rPr lang="en-US" altLang="zh-CN" smtClean="0"/>
              <a:t>A</a:t>
            </a:r>
            <a:r>
              <a:rPr lang="en-US" altLang="zh-CN" baseline="-25000" smtClean="0"/>
              <a:t>i</a:t>
            </a:r>
            <a:r>
              <a:rPr lang="en-US" altLang="zh-CN" smtClean="0"/>
              <a:t>/B</a:t>
            </a:r>
            <a:r>
              <a:rPr lang="en-US" altLang="zh-CN" baseline="-25000" smtClean="0"/>
              <a:t>i</a:t>
            </a:r>
            <a:r>
              <a:rPr lang="zh-CN" altLang="zh-CN" smtClean="0"/>
              <a:t>是对称的， 由于在收发器中数据是双向传输的，因此数据线</a:t>
            </a:r>
            <a:r>
              <a:rPr lang="en-US" altLang="zh-CN" smtClean="0"/>
              <a:t>A</a:t>
            </a:r>
            <a:r>
              <a:rPr lang="en-US" altLang="zh-CN" baseline="-25000" smtClean="0"/>
              <a:t>i</a:t>
            </a:r>
            <a:r>
              <a:rPr lang="zh-CN" altLang="zh-CN" smtClean="0"/>
              <a:t>和</a:t>
            </a:r>
            <a:r>
              <a:rPr lang="en-US" altLang="zh-CN" smtClean="0"/>
              <a:t>B</a:t>
            </a:r>
            <a:r>
              <a:rPr lang="en-US" altLang="zh-CN" baseline="-25000" smtClean="0"/>
              <a:t>i</a:t>
            </a:r>
            <a:r>
              <a:rPr lang="zh-CN" altLang="zh-CN" smtClean="0"/>
              <a:t>仅仅表示了数据的流向，在数据传送方向控制端</a:t>
            </a:r>
            <a:r>
              <a:rPr lang="en-US" altLang="zh-CN" smtClean="0"/>
              <a:t>T</a:t>
            </a:r>
            <a:r>
              <a:rPr lang="zh-CN" altLang="zh-CN" smtClean="0"/>
              <a:t>的作用下，</a:t>
            </a:r>
            <a:r>
              <a:rPr lang="en-US" altLang="zh-CN" smtClean="0"/>
              <a:t>T=1</a:t>
            </a:r>
            <a:r>
              <a:rPr lang="zh-CN" altLang="zh-CN" smtClean="0"/>
              <a:t>， 表示数据从</a:t>
            </a:r>
            <a:r>
              <a:rPr lang="en-US" altLang="zh-CN" smtClean="0"/>
              <a:t>A</a:t>
            </a:r>
            <a:r>
              <a:rPr lang="zh-CN" altLang="zh-CN" smtClean="0"/>
              <a:t>流向</a:t>
            </a:r>
            <a:r>
              <a:rPr lang="en-US" altLang="zh-CN" smtClean="0"/>
              <a:t>B</a:t>
            </a:r>
            <a:r>
              <a:rPr lang="zh-CN" altLang="zh-CN" smtClean="0"/>
              <a:t>，</a:t>
            </a:r>
            <a:r>
              <a:rPr lang="en-US" altLang="zh-CN" smtClean="0"/>
              <a:t>T=0</a:t>
            </a:r>
            <a:r>
              <a:rPr lang="zh-CN" altLang="zh-CN" smtClean="0"/>
              <a:t>，表示数据从</a:t>
            </a:r>
            <a:r>
              <a:rPr lang="en-US" altLang="zh-CN" smtClean="0"/>
              <a:t>B</a:t>
            </a:r>
            <a:r>
              <a:rPr lang="zh-CN" altLang="zh-CN" smtClean="0"/>
              <a:t>流向</a:t>
            </a:r>
            <a:r>
              <a:rPr lang="en-US" altLang="zh-CN" smtClean="0"/>
              <a:t>A</a:t>
            </a:r>
            <a:r>
              <a:rPr lang="zh-CN" altLang="zh-CN" smtClean="0"/>
              <a:t>。</a:t>
            </a:r>
            <a:endParaRPr lang="en-US" altLang="zh-CN"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33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916113"/>
            <a:ext cx="255270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199</a:t>
            </a:fld>
            <a:endParaRPr lang="en-US" altLang="zh-CN" dirty="0"/>
          </a:p>
        </p:txBody>
      </p:sp>
    </p:spTree>
    <p:extLst>
      <p:ext uri="{BB962C8B-B14F-4D97-AF65-F5344CB8AC3E}">
        <p14:creationId xmlns:p14="http://schemas.microsoft.com/office/powerpoint/2010/main" val="105162063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5"/>
          <p:cNvSpPr>
            <a:spLocks noGrp="1"/>
          </p:cNvSpPr>
          <p:nvPr>
            <p:ph type="sldNum" sz="quarter" idx="12"/>
          </p:nvPr>
        </p:nvSpPr>
        <p:spPr>
          <a:noFill/>
        </p:spPr>
        <p:txBody>
          <a:bodyPr/>
          <a:lstStyle/>
          <a:p>
            <a:fld id="{D3568836-E72F-4065-8B37-942B7353FFA5}" type="slidenum">
              <a:rPr lang="en-US" altLang="zh-CN" smtClean="0">
                <a:ea typeface="宋体" charset="-122"/>
              </a:rPr>
              <a:t>2</a:t>
            </a:fld>
            <a:endParaRPr lang="en-US" altLang="zh-CN" smtClean="0">
              <a:ea typeface="宋体" charset="-122"/>
            </a:endParaRPr>
          </a:p>
        </p:txBody>
      </p:sp>
      <p:sp>
        <p:nvSpPr>
          <p:cNvPr id="31746" name="Rectangle 2"/>
          <p:cNvSpPr>
            <a:spLocks noGrp="1" noChangeArrowheads="1"/>
          </p:cNvSpPr>
          <p:nvPr>
            <p:ph type="title"/>
          </p:nvPr>
        </p:nvSpPr>
        <p:spPr>
          <a:xfrm>
            <a:off x="979170" y="146685"/>
            <a:ext cx="7772400" cy="717550"/>
          </a:xfrm>
        </p:spPr>
        <p:txBody>
          <a:bodyPr/>
          <a:lstStyle/>
          <a:p>
            <a:pPr algn="ctr" eaLnBrk="1" hangingPunct="1"/>
            <a:r>
              <a:rPr lang="zh-CN" altLang="en-US" sz="4000" b="1" i="0" smtClean="0">
                <a:solidFill>
                  <a:schemeClr val="tx1"/>
                </a:solidFill>
              </a:rPr>
              <a:t>课程简介</a:t>
            </a:r>
          </a:p>
        </p:txBody>
      </p:sp>
      <p:sp>
        <p:nvSpPr>
          <p:cNvPr id="31747" name="Rectangle 3"/>
          <p:cNvSpPr>
            <a:spLocks noGrp="1" noChangeArrowheads="1"/>
          </p:cNvSpPr>
          <p:nvPr>
            <p:ph type="body" idx="1"/>
          </p:nvPr>
        </p:nvSpPr>
        <p:spPr>
          <a:xfrm>
            <a:off x="685800" y="1679893"/>
            <a:ext cx="7772400" cy="4876800"/>
          </a:xfrm>
        </p:spPr>
        <p:txBody>
          <a:bodyPr/>
          <a:lstStyle/>
          <a:p>
            <a:pPr eaLnBrk="1" hangingPunct="1"/>
            <a:r>
              <a:rPr lang="zh-CN" altLang="en-US" dirty="0" smtClean="0"/>
              <a:t>课程名称：</a:t>
            </a:r>
            <a:r>
              <a:rPr lang="zh-CN" altLang="en-US" b="1" dirty="0" smtClean="0"/>
              <a:t>微机原理及单片机应用</a:t>
            </a:r>
          </a:p>
          <a:p>
            <a:pPr eaLnBrk="1" hangingPunct="1"/>
            <a:r>
              <a:rPr lang="zh-CN" altLang="en-US" dirty="0" smtClean="0"/>
              <a:t>教师：荣生辉</a:t>
            </a:r>
          </a:p>
          <a:p>
            <a:pPr eaLnBrk="1" hangingPunct="1">
              <a:buFontTx/>
              <a:buNone/>
            </a:pPr>
            <a:r>
              <a:rPr lang="zh-CN" altLang="en-US" dirty="0" smtClean="0"/>
              <a:t>邮箱：</a:t>
            </a:r>
            <a:r>
              <a:rPr lang="en-US" altLang="zh-CN" b="1" dirty="0" err="1" smtClean="0">
                <a:solidFill>
                  <a:srgbClr val="0033CC"/>
                </a:solidFill>
                <a:latin typeface="Times New Roman" panose="02020603050405020304" pitchFamily="18" charset="0"/>
                <a:cs typeface="Times New Roman" panose="02020603050405020304" pitchFamily="18" charset="0"/>
                <a:hlinkClick r:id="rId2"/>
              </a:rPr>
              <a:t>rsh@ouc.edu.cn</a:t>
            </a:r>
            <a:endParaRPr lang="en-US" altLang="zh-CN" b="1" dirty="0" smtClean="0">
              <a:solidFill>
                <a:srgbClr val="0033CC"/>
              </a:solidFill>
              <a:latin typeface="Times New Roman" panose="02020603050405020304" pitchFamily="18" charset="0"/>
              <a:cs typeface="Times New Roman" panose="02020603050405020304" pitchFamily="18" charset="0"/>
            </a:endParaRPr>
          </a:p>
          <a:p>
            <a:pPr eaLnBrk="1" hangingPunct="1">
              <a:buFontTx/>
              <a:buNone/>
            </a:pPr>
            <a:r>
              <a:rPr lang="zh-CN" altLang="en-US" dirty="0" smtClean="0"/>
              <a:t>办公室：信息学院南楼</a:t>
            </a:r>
            <a:r>
              <a:rPr lang="en-US" altLang="zh-CN" dirty="0" err="1" smtClean="0"/>
              <a:t>A212</a:t>
            </a:r>
            <a:endParaRPr lang="en-US" altLang="zh-CN" dirty="0" smtClean="0"/>
          </a:p>
          <a:p>
            <a:pPr eaLnBrk="1" hangingPunct="1">
              <a:buFontTx/>
              <a:buNone/>
            </a:pPr>
            <a:endParaRPr lang="en-US" altLang="zh-CN" dirty="0" smtClean="0"/>
          </a:p>
          <a:p>
            <a:pPr eaLnBrk="1" hangingPunct="1">
              <a:buFontTx/>
              <a:buNone/>
            </a:pPr>
            <a:r>
              <a:rPr lang="zh-CN" altLang="en-US" dirty="0" smtClean="0"/>
              <a:t>课程主页：</a:t>
            </a:r>
            <a:endParaRPr lang="en-US" altLang="zh-CN" dirty="0" smtClean="0"/>
          </a:p>
          <a:p>
            <a:pPr eaLnBrk="1" hangingPunct="1">
              <a:buFontTx/>
              <a:buNone/>
            </a:pPr>
            <a:r>
              <a:rPr lang="en-AU" altLang="zh-CN" sz="2800" b="1" dirty="0" smtClean="0">
                <a:solidFill>
                  <a:srgbClr val="0033CC"/>
                </a:solidFill>
                <a:latin typeface="Times New Roman" panose="02020603050405020304" pitchFamily="18" charset="0"/>
                <a:cs typeface="Times New Roman" panose="02020603050405020304" pitchFamily="18" charset="0"/>
              </a:rPr>
              <a:t>     https</a:t>
            </a:r>
            <a:r>
              <a:rPr lang="en-AU" altLang="zh-CN" sz="2800" b="1" dirty="0">
                <a:solidFill>
                  <a:srgbClr val="0033CC"/>
                </a:solidFill>
                <a:latin typeface="Times New Roman" panose="02020603050405020304" pitchFamily="18" charset="0"/>
                <a:cs typeface="Times New Roman" panose="02020603050405020304" pitchFamily="18" charset="0"/>
              </a:rPr>
              <a:t>://</a:t>
            </a:r>
            <a:r>
              <a:rPr lang="en-AU" altLang="zh-CN" sz="2800" b="1" dirty="0" err="1">
                <a:solidFill>
                  <a:srgbClr val="0033CC"/>
                </a:solidFill>
                <a:latin typeface="Times New Roman" panose="02020603050405020304" pitchFamily="18" charset="0"/>
                <a:cs typeface="Times New Roman" panose="02020603050405020304" pitchFamily="18" charset="0"/>
              </a:rPr>
              <a:t>github.com</a:t>
            </a:r>
            <a:r>
              <a:rPr lang="en-AU" altLang="zh-CN" sz="2800" b="1" dirty="0">
                <a:solidFill>
                  <a:srgbClr val="0033CC"/>
                </a:solidFill>
                <a:latin typeface="Times New Roman" panose="02020603050405020304" pitchFamily="18" charset="0"/>
                <a:cs typeface="Times New Roman" panose="02020603050405020304" pitchFamily="18" charset="0"/>
              </a:rPr>
              <a:t>/</a:t>
            </a:r>
            <a:r>
              <a:rPr lang="en-AU" altLang="zh-CN" sz="2800" b="1" dirty="0" err="1">
                <a:solidFill>
                  <a:srgbClr val="0033CC"/>
                </a:solidFill>
                <a:latin typeface="Times New Roman" panose="02020603050405020304" pitchFamily="18" charset="0"/>
                <a:cs typeface="Times New Roman" panose="02020603050405020304" pitchFamily="18" charset="0"/>
              </a:rPr>
              <a:t>rshouc</a:t>
            </a:r>
            <a:r>
              <a:rPr lang="en-AU" altLang="zh-CN" sz="2800" b="1" dirty="0">
                <a:solidFill>
                  <a:srgbClr val="0033CC"/>
                </a:solidFill>
                <a:latin typeface="Times New Roman" panose="02020603050405020304" pitchFamily="18" charset="0"/>
                <a:cs typeface="Times New Roman" panose="02020603050405020304" pitchFamily="18" charset="0"/>
              </a:rPr>
              <a:t>/Microcomputer</a:t>
            </a:r>
            <a:endParaRPr lang="zh-CN" altLang="en-US" sz="2800" b="1" dirty="0" smtClean="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195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20</a:t>
            </a:fld>
            <a:endParaRPr lang="en-US" altLang="zh-CN"/>
          </a:p>
        </p:txBody>
      </p:sp>
      <p:sp>
        <p:nvSpPr>
          <p:cNvPr id="129026" name="Rectangle 2"/>
          <p:cNvSpPr>
            <a:spLocks noGrp="1" noChangeArrowheads="1"/>
          </p:cNvSpPr>
          <p:nvPr/>
        </p:nvSpPr>
        <p:spPr>
          <a:xfrm>
            <a:off x="1294765" y="110490"/>
            <a:ext cx="6254750" cy="92519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r>
              <a:rPr lang="zh-CN" altLang="en-US" sz="4000" b="1" i="0" smtClean="0">
                <a:latin typeface="宋体" charset="-122"/>
              </a:rPr>
              <a:t>第一章  绪论</a:t>
            </a:r>
          </a:p>
        </p:txBody>
      </p:sp>
      <p:sp>
        <p:nvSpPr>
          <p:cNvPr id="129027" name="Rectangle 3"/>
          <p:cNvSpPr>
            <a:spLocks noGrp="1" noChangeArrowheads="1"/>
          </p:cNvSpPr>
          <p:nvPr>
            <p:ph type="subTitle" idx="1"/>
          </p:nvPr>
        </p:nvSpPr>
        <p:spPr>
          <a:xfrm>
            <a:off x="538798" y="1541780"/>
            <a:ext cx="7958137" cy="3622675"/>
          </a:xfrm>
        </p:spPr>
        <p:txBody>
          <a:bodyPr/>
          <a:lstStyle/>
          <a:p>
            <a:pPr indent="476250" algn="just" eaLnBrk="1" hangingPunct="1">
              <a:lnSpc>
                <a:spcPct val="150000"/>
              </a:lnSpc>
            </a:pPr>
            <a:r>
              <a:rPr lang="en-US" altLang="zh-CN" sz="2800" b="1" smtClean="0">
                <a:latin typeface="宋体" charset="-122"/>
              </a:rPr>
              <a:t>1</a:t>
            </a:r>
            <a:r>
              <a:rPr lang="zh-CN" altLang="en-US" sz="2800" b="1" smtClean="0">
                <a:latin typeface="宋体" charset="-122"/>
              </a:rPr>
              <a:t>．计算机发展史、特点、分类、应用</a:t>
            </a:r>
          </a:p>
          <a:p>
            <a:pPr indent="476250" algn="just" eaLnBrk="1" hangingPunct="1">
              <a:lnSpc>
                <a:spcPct val="150000"/>
              </a:lnSpc>
            </a:pPr>
            <a:r>
              <a:rPr lang="en-US" altLang="zh-CN" sz="2800" b="1" smtClean="0">
                <a:latin typeface="宋体" charset="-122"/>
              </a:rPr>
              <a:t>2</a:t>
            </a:r>
            <a:r>
              <a:rPr lang="zh-CN" altLang="en-US" sz="2800" b="1" smtClean="0">
                <a:latin typeface="宋体" charset="-122"/>
              </a:rPr>
              <a:t>．微处理器、微型计算机、微型计算机系统</a:t>
            </a:r>
          </a:p>
          <a:p>
            <a:pPr indent="476250" algn="just" eaLnBrk="1" hangingPunct="1">
              <a:lnSpc>
                <a:spcPct val="150000"/>
              </a:lnSpc>
            </a:pPr>
            <a:r>
              <a:rPr lang="en-US" altLang="zh-CN" sz="2800" b="1" smtClean="0">
                <a:latin typeface="宋体" charset="-122"/>
              </a:rPr>
              <a:t>3</a:t>
            </a:r>
            <a:r>
              <a:rPr lang="zh-CN" altLang="en-US" sz="2800" b="1" smtClean="0">
                <a:latin typeface="宋体" charset="-122"/>
              </a:rPr>
              <a:t>．计算机内信息的表示</a:t>
            </a:r>
          </a:p>
          <a:p>
            <a:pPr indent="476250" algn="just" eaLnBrk="1" hangingPunct="1">
              <a:lnSpc>
                <a:spcPct val="150000"/>
              </a:lnSpc>
            </a:pPr>
            <a:endParaRPr lang="en-US" altLang="zh-CN" sz="2800" b="1" smtClean="0">
              <a:latin typeface="宋体" charset="-122"/>
            </a:endParaRPr>
          </a:p>
        </p:txBody>
      </p:sp>
    </p:spTree>
    <p:extLst>
      <p:ext uri="{BB962C8B-B14F-4D97-AF65-F5344CB8AC3E}">
        <p14:creationId xmlns:p14="http://schemas.microsoft.com/office/powerpoint/2010/main" val="1764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blinds(horizontal)">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 calcmode="lin" valueType="num">
                                      <p:cBhvr additive="base">
                                        <p:cTn id="12" dur="500" fill="hold"/>
                                        <p:tgtEl>
                                          <p:spTgt spid="12902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9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29027">
                                            <p:txEl>
                                              <p:pRg st="2" end="2"/>
                                            </p:txEl>
                                          </p:spTgt>
                                        </p:tgtEl>
                                        <p:attrNameLst>
                                          <p:attrName>style.visibility</p:attrName>
                                        </p:attrNameLst>
                                      </p:cBhvr>
                                      <p:to>
                                        <p:strVal val="visible"/>
                                      </p:to>
                                    </p:set>
                                    <p:anim calcmode="lin" valueType="num">
                                      <p:cBhvr additive="base">
                                        <p:cTn id="22" dur="500" fill="hold"/>
                                        <p:tgtEl>
                                          <p:spTgt spid="129027">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9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9027">
                                            <p:txEl>
                                              <p:pRg st="3" end="3"/>
                                            </p:txEl>
                                          </p:spTgt>
                                        </p:tgtEl>
                                        <p:attrNameLst>
                                          <p:attrName>style.visibility</p:attrName>
                                        </p:attrNameLst>
                                      </p:cBhvr>
                                      <p:to>
                                        <p:strVal val="visible"/>
                                      </p:to>
                                    </p:set>
                                    <p:anim calcmode="lin" valueType="num">
                                      <p:cBhvr additive="base">
                                        <p:cTn id="28" dur="500" fill="hold"/>
                                        <p:tgtEl>
                                          <p:spTgt spid="129027">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90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uiExpand="1" build="p"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zh-CN" altLang="zh-CN" sz="2400" smtClean="0"/>
              <a:t>数据总线形成</a:t>
            </a:r>
            <a:endParaRPr lang="zh-CN" altLang="en-US" sz="2400" smtClean="0"/>
          </a:p>
        </p:txBody>
      </p:sp>
      <p:sp>
        <p:nvSpPr>
          <p:cNvPr id="144387" name="Rectangle 3"/>
          <p:cNvSpPr>
            <a:spLocks noGrp="1" noChangeArrowheads="1"/>
          </p:cNvSpPr>
          <p:nvPr>
            <p:ph type="body" idx="1"/>
          </p:nvPr>
        </p:nvSpPr>
        <p:spPr>
          <a:xfrm>
            <a:off x="566738" y="1752600"/>
            <a:ext cx="8001000" cy="5205413"/>
          </a:xfrm>
        </p:spPr>
        <p:txBody>
          <a:bodyPr/>
          <a:lstStyle/>
          <a:p>
            <a:pPr eaLnBrk="1" hangingPunct="1">
              <a:lnSpc>
                <a:spcPct val="150000"/>
              </a:lnSpc>
              <a:buFont typeface="Wingdings" panose="05000000000000000000" pitchFamily="2" charset="2"/>
              <a:buNone/>
            </a:pPr>
            <a:r>
              <a:rPr lang="en-US" altLang="zh-CN" sz="2400" smtClean="0"/>
              <a:t>                OE#</a:t>
            </a:r>
            <a:r>
              <a:rPr lang="zh-CN" altLang="zh-CN" sz="2400" smtClean="0"/>
              <a:t>是输出允许信号，或称三态控制信号， 低电平有效。了解了</a:t>
            </a:r>
            <a:r>
              <a:rPr lang="en-US" altLang="zh-CN" sz="2400" smtClean="0"/>
              <a:t>8286</a:t>
            </a:r>
            <a:r>
              <a:rPr lang="zh-CN" altLang="zh-CN" sz="2400" smtClean="0"/>
              <a:t>的结构以后，我们就容易理解</a:t>
            </a:r>
            <a:r>
              <a:rPr lang="en-US" altLang="zh-CN" sz="2400" smtClean="0"/>
              <a:t>8286</a:t>
            </a:r>
            <a:r>
              <a:rPr lang="zh-CN" altLang="zh-CN" sz="2400" smtClean="0"/>
              <a:t>如何与</a:t>
            </a:r>
            <a:r>
              <a:rPr lang="en-US" altLang="zh-CN" sz="2400" smtClean="0"/>
              <a:t>8086</a:t>
            </a:r>
            <a:r>
              <a:rPr lang="zh-CN" altLang="zh-CN" sz="2400" smtClean="0"/>
              <a:t>连接了。</a:t>
            </a:r>
            <a:r>
              <a:rPr lang="en-US" altLang="zh-CN" sz="2400" smtClean="0"/>
              <a:t>A</a:t>
            </a:r>
            <a:r>
              <a:rPr lang="zh-CN" altLang="zh-CN" sz="2400" smtClean="0"/>
              <a:t>到</a:t>
            </a:r>
            <a:r>
              <a:rPr lang="en-US" altLang="zh-CN" sz="2400" smtClean="0"/>
              <a:t>B</a:t>
            </a:r>
            <a:r>
              <a:rPr lang="zh-CN" altLang="zh-CN" sz="2400" smtClean="0"/>
              <a:t>表示数据从</a:t>
            </a:r>
            <a:r>
              <a:rPr lang="en-US" altLang="zh-CN" sz="2400" smtClean="0"/>
              <a:t>CPU</a:t>
            </a:r>
            <a:r>
              <a:rPr lang="zh-CN" altLang="zh-CN" sz="2400" smtClean="0"/>
              <a:t>传送到系统其他设备，是数据写的数据流向，</a:t>
            </a:r>
            <a:r>
              <a:rPr lang="en-US" altLang="zh-CN" sz="2400" smtClean="0"/>
              <a:t>B</a:t>
            </a:r>
            <a:r>
              <a:rPr lang="zh-CN" altLang="zh-CN" sz="2400" smtClean="0"/>
              <a:t>到</a:t>
            </a:r>
            <a:r>
              <a:rPr lang="en-US" altLang="zh-CN" sz="2400" smtClean="0"/>
              <a:t>A</a:t>
            </a:r>
            <a:r>
              <a:rPr lang="zh-CN" altLang="zh-CN" sz="2400" smtClean="0"/>
              <a:t>是数据从系统的其他设备传送到</a:t>
            </a:r>
            <a:r>
              <a:rPr lang="en-US" altLang="zh-CN" sz="2400" smtClean="0"/>
              <a:t>CPU</a:t>
            </a:r>
            <a:r>
              <a:rPr lang="zh-CN" altLang="zh-CN" sz="2400" smtClean="0"/>
              <a:t>， 是数据读的数据流向。而</a:t>
            </a:r>
            <a:r>
              <a:rPr lang="en-US" altLang="zh-CN" sz="2400" smtClean="0"/>
              <a:t>CPU</a:t>
            </a:r>
            <a:r>
              <a:rPr lang="zh-CN" altLang="zh-CN" sz="2400" smtClean="0"/>
              <a:t>的数据发送／接收控制</a:t>
            </a:r>
            <a:r>
              <a:rPr lang="en-US" altLang="zh-CN" sz="2400" smtClean="0"/>
              <a:t>DT/R#=1</a:t>
            </a:r>
            <a:r>
              <a:rPr lang="zh-CN" altLang="zh-CN" sz="2400" smtClean="0"/>
              <a:t>时，正好是数据发送（写）状态，</a:t>
            </a:r>
            <a:r>
              <a:rPr lang="en-US" altLang="zh-CN" sz="2400" smtClean="0"/>
              <a:t>DT/R#=0</a:t>
            </a:r>
            <a:r>
              <a:rPr lang="zh-CN" altLang="zh-CN" sz="2400" smtClean="0"/>
              <a:t>时，是数据接收（读）状态，所以可以将</a:t>
            </a:r>
            <a:r>
              <a:rPr lang="en-US" altLang="zh-CN" sz="2400" smtClean="0"/>
              <a:t>DT/R#</a:t>
            </a:r>
            <a:r>
              <a:rPr lang="zh-CN" altLang="zh-CN" sz="2400" smtClean="0"/>
              <a:t>直接和</a:t>
            </a:r>
            <a:r>
              <a:rPr lang="en-US" altLang="zh-CN" sz="2400" smtClean="0"/>
              <a:t>8286</a:t>
            </a:r>
            <a:r>
              <a:rPr lang="zh-CN" altLang="zh-CN" sz="2400" smtClean="0"/>
              <a:t>的</a:t>
            </a:r>
            <a:r>
              <a:rPr lang="en-US" altLang="zh-CN" sz="2400" smtClean="0"/>
              <a:t>T</a:t>
            </a:r>
            <a:r>
              <a:rPr lang="zh-CN" altLang="zh-CN" sz="2400" smtClean="0"/>
              <a:t>相连。</a:t>
            </a:r>
            <a:r>
              <a:rPr lang="en-US" altLang="zh-CN" sz="2400" smtClean="0"/>
              <a:t> </a:t>
            </a:r>
          </a:p>
          <a:p>
            <a:pPr eaLnBrk="1" hangingPunct="1">
              <a:lnSpc>
                <a:spcPct val="90000"/>
              </a:lnSpc>
              <a:buFont typeface="Wingdings" panose="05000000000000000000" pitchFamily="2" charset="2"/>
              <a:buNone/>
            </a:pPr>
            <a:endParaRPr lang="en-US" altLang="zh-CN" sz="2400" baseline="-25000" smtClean="0"/>
          </a:p>
          <a:p>
            <a:pPr eaLnBrk="1" hangingPunct="1">
              <a:lnSpc>
                <a:spcPct val="90000"/>
              </a:lnSpc>
              <a:buFont typeface="Wingdings" panose="05000000000000000000" pitchFamily="2" charset="2"/>
              <a:buNone/>
            </a:pPr>
            <a:endParaRPr lang="en-US" altLang="zh-CN" sz="2400" baseline="-25000" smtClean="0"/>
          </a:p>
          <a:p>
            <a:pPr eaLnBrk="1" hangingPunct="1">
              <a:lnSpc>
                <a:spcPct val="90000"/>
              </a:lnSpc>
              <a:buFont typeface="Wingdings" panose="05000000000000000000" pitchFamily="2" charset="2"/>
              <a:buNone/>
            </a:pPr>
            <a:endParaRPr lang="en-US" altLang="zh-CN" sz="2400" baseline="-25000" smtClean="0"/>
          </a:p>
          <a:p>
            <a:pPr eaLnBrk="1" hangingPunct="1">
              <a:lnSpc>
                <a:spcPct val="90000"/>
              </a:lnSpc>
              <a:buFont typeface="Wingdings" panose="05000000000000000000" pitchFamily="2" charset="2"/>
              <a:buNone/>
            </a:pPr>
            <a:r>
              <a:rPr lang="en-US" altLang="zh-CN" sz="2400" smtClean="0"/>
              <a:t>     </a:t>
            </a:r>
            <a:endParaRPr lang="zh-CN" altLang="en-US" sz="2400" baseline="-25000" smtClean="0"/>
          </a:p>
        </p:txBody>
      </p:sp>
      <p:pic>
        <p:nvPicPr>
          <p:cNvPr id="1443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200</a:t>
            </a:fld>
            <a:endParaRPr lang="en-US" altLang="zh-CN" dirty="0"/>
          </a:p>
        </p:txBody>
      </p:sp>
    </p:spTree>
    <p:extLst>
      <p:ext uri="{BB962C8B-B14F-4D97-AF65-F5344CB8AC3E}">
        <p14:creationId xmlns:p14="http://schemas.microsoft.com/office/powerpoint/2010/main" val="1585721235"/>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zh-CN" sz="2400" smtClean="0"/>
              <a:t>数据总线形成</a:t>
            </a:r>
            <a:endParaRPr lang="zh-CN" altLang="en-US" sz="2400" smtClean="0"/>
          </a:p>
        </p:txBody>
      </p:sp>
      <p:sp>
        <p:nvSpPr>
          <p:cNvPr id="145411" name="Rectangle 3"/>
          <p:cNvSpPr>
            <a:spLocks noGrp="1" noChangeArrowheads="1"/>
          </p:cNvSpPr>
          <p:nvPr>
            <p:ph type="body" idx="1"/>
          </p:nvPr>
        </p:nvSpPr>
        <p:spPr>
          <a:xfrm>
            <a:off x="566738" y="1752600"/>
            <a:ext cx="8001000" cy="5205413"/>
          </a:xfrm>
        </p:spPr>
        <p:txBody>
          <a:bodyPr/>
          <a:lstStyle/>
          <a:p>
            <a:pPr eaLnBrk="1" hangingPunct="1">
              <a:lnSpc>
                <a:spcPct val="150000"/>
              </a:lnSpc>
              <a:buFont typeface="Wingdings" panose="05000000000000000000" pitchFamily="2" charset="2"/>
              <a:buNone/>
            </a:pPr>
            <a:r>
              <a:rPr lang="en-US" altLang="zh-CN" sz="2400" smtClean="0"/>
              <a:t>       8286</a:t>
            </a:r>
            <a:r>
              <a:rPr lang="zh-CN" altLang="zh-CN" sz="2400" smtClean="0"/>
              <a:t>的输出使能</a:t>
            </a:r>
            <a:r>
              <a:rPr lang="en-US" altLang="zh-CN" sz="2400" smtClean="0"/>
              <a:t>OE#</a:t>
            </a:r>
            <a:r>
              <a:rPr lang="zh-CN" altLang="zh-CN" sz="2400" smtClean="0"/>
              <a:t>端则必须由</a:t>
            </a:r>
            <a:r>
              <a:rPr lang="en-US" altLang="zh-CN" sz="2400" smtClean="0"/>
              <a:t>CPU</a:t>
            </a:r>
            <a:r>
              <a:rPr lang="zh-CN" altLang="zh-CN" sz="2400" smtClean="0"/>
              <a:t>的</a:t>
            </a:r>
            <a:r>
              <a:rPr lang="en-US" altLang="zh-CN" sz="2400" smtClean="0"/>
              <a:t>DEN#</a:t>
            </a:r>
            <a:r>
              <a:rPr lang="zh-CN" altLang="zh-CN" sz="2400" smtClean="0"/>
              <a:t>控制。</a:t>
            </a:r>
            <a:r>
              <a:rPr lang="zh-CN" altLang="en-US" sz="2400" smtClean="0"/>
              <a:t>因为</a:t>
            </a:r>
            <a:r>
              <a:rPr lang="zh-CN" altLang="zh-CN" sz="2400" smtClean="0"/>
              <a:t>，在</a:t>
            </a:r>
            <a:r>
              <a:rPr lang="en-US" altLang="zh-CN" sz="2400" smtClean="0"/>
              <a:t>CPU</a:t>
            </a:r>
            <a:r>
              <a:rPr lang="zh-CN" altLang="zh-CN" sz="2400" smtClean="0"/>
              <a:t>的存储器访问周期、</a:t>
            </a:r>
            <a:r>
              <a:rPr lang="en-US" altLang="zh-CN" sz="2400" smtClean="0"/>
              <a:t>I/O</a:t>
            </a:r>
            <a:r>
              <a:rPr lang="zh-CN" altLang="zh-CN" sz="2400" smtClean="0"/>
              <a:t>访问周期以及中断响应周期</a:t>
            </a:r>
            <a:r>
              <a:rPr lang="en-US" altLang="zh-CN" sz="2400" smtClean="0"/>
              <a:t>DEN#</a:t>
            </a:r>
            <a:r>
              <a:rPr lang="zh-CN" altLang="zh-CN" sz="2400" smtClean="0"/>
              <a:t>输出低电平， 即输出有效信号。 使能</a:t>
            </a:r>
            <a:r>
              <a:rPr lang="en-US" altLang="zh-CN" sz="2400" smtClean="0"/>
              <a:t>8286</a:t>
            </a:r>
            <a:r>
              <a:rPr lang="zh-CN" altLang="zh-CN" sz="2400" smtClean="0"/>
              <a:t>允许数据通过，完成数据的传输。</a:t>
            </a:r>
            <a:r>
              <a:rPr lang="en-US" altLang="zh-CN" sz="2400" smtClean="0"/>
              <a:t>8286</a:t>
            </a:r>
            <a:r>
              <a:rPr lang="zh-CN" altLang="zh-CN" sz="2400" smtClean="0"/>
              <a:t>不能象</a:t>
            </a:r>
            <a:r>
              <a:rPr lang="en-US" altLang="zh-CN" sz="2400" smtClean="0"/>
              <a:t>8282</a:t>
            </a:r>
            <a:r>
              <a:rPr lang="zh-CN" altLang="zh-CN" sz="2400" smtClean="0"/>
              <a:t>那样，将</a:t>
            </a:r>
            <a:r>
              <a:rPr lang="en-US" altLang="zh-CN" sz="2400" smtClean="0"/>
              <a:t>OE#</a:t>
            </a:r>
            <a:r>
              <a:rPr lang="zh-CN" altLang="zh-CN" sz="2400" smtClean="0"/>
              <a:t>直接接地。</a:t>
            </a:r>
            <a:endParaRPr lang="en-US" altLang="zh-CN" sz="24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54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201</a:t>
            </a:fld>
            <a:endParaRPr lang="en-US" altLang="zh-CN" dirty="0"/>
          </a:p>
        </p:txBody>
      </p:sp>
    </p:spTree>
    <p:extLst>
      <p:ext uri="{BB962C8B-B14F-4D97-AF65-F5344CB8AC3E}">
        <p14:creationId xmlns:p14="http://schemas.microsoft.com/office/powerpoint/2010/main" val="3939395437"/>
      </p:ext>
    </p:extLst>
  </p:cSld>
  <p:clrMapOvr>
    <a:masterClrMapping/>
  </p:clrMapOvr>
  <p:transition spd="slow"/>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zh-CN" altLang="zh-CN" smtClean="0"/>
              <a:t>系统控制信号的形成</a:t>
            </a:r>
            <a:endParaRPr lang="zh-CN" altLang="en-US" sz="2400" smtClean="0"/>
          </a:p>
        </p:txBody>
      </p:sp>
      <p:sp>
        <p:nvSpPr>
          <p:cNvPr id="146435" name="Rectangle 3"/>
          <p:cNvSpPr>
            <a:spLocks noGrp="1" noChangeArrowheads="1"/>
          </p:cNvSpPr>
          <p:nvPr>
            <p:ph type="body" idx="1"/>
          </p:nvPr>
        </p:nvSpPr>
        <p:spPr>
          <a:xfrm>
            <a:off x="566738" y="1752600"/>
            <a:ext cx="8001000" cy="5205413"/>
          </a:xfrm>
        </p:spPr>
        <p:txBody>
          <a:bodyPr/>
          <a:lstStyle/>
          <a:p>
            <a:pPr>
              <a:lnSpc>
                <a:spcPct val="150000"/>
              </a:lnSpc>
            </a:pPr>
            <a:r>
              <a:rPr lang="zh-CN" altLang="zh-CN" sz="2400" smtClean="0"/>
              <a:t>注意在最小方式下， 由</a:t>
            </a:r>
            <a:r>
              <a:rPr lang="en-US" altLang="zh-CN" sz="2400" smtClean="0"/>
              <a:t>M/IO#</a:t>
            </a:r>
            <a:r>
              <a:rPr lang="zh-CN" altLang="zh-CN" sz="2400" smtClean="0"/>
              <a:t>、</a:t>
            </a:r>
            <a:r>
              <a:rPr lang="en-US" altLang="zh-CN" sz="2400" smtClean="0"/>
              <a:t>RD#</a:t>
            </a:r>
            <a:r>
              <a:rPr lang="zh-CN" altLang="zh-CN" sz="2400" smtClean="0"/>
              <a:t>、</a:t>
            </a:r>
            <a:r>
              <a:rPr lang="en-US" altLang="zh-CN" sz="2400" smtClean="0"/>
              <a:t>WR#</a:t>
            </a:r>
            <a:r>
              <a:rPr lang="zh-CN" altLang="zh-CN" sz="2400" smtClean="0"/>
              <a:t>的组合来决定进行什么操作；系统的其它信号直接来自</a:t>
            </a:r>
            <a:r>
              <a:rPr lang="en-US" altLang="zh-CN" sz="2400" smtClean="0"/>
              <a:t>CPU</a:t>
            </a:r>
            <a:r>
              <a:rPr lang="zh-CN" altLang="zh-CN" sz="2400" smtClean="0"/>
              <a:t>：</a:t>
            </a:r>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643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nvGraphicFramePr>
        <p:xfrm>
          <a:off x="2339975" y="3724275"/>
          <a:ext cx="4786314" cy="2324100"/>
        </p:xfrm>
        <a:graphic>
          <a:graphicData uri="http://schemas.openxmlformats.org/drawingml/2006/table">
            <a:tbl>
              <a:tblPr>
                <a:tableStyleId>{5C22544A-7EE6-4342-B048-85BDC9FD1C3A}</a:tableStyleId>
              </a:tblPr>
              <a:tblGrid>
                <a:gridCol w="900758">
                  <a:extLst>
                    <a:ext uri="{9D8B030D-6E8A-4147-A177-3AD203B41FA5}">
                      <a16:colId xmlns:a16="http://schemas.microsoft.com/office/drawing/2014/main" val="3732905473"/>
                    </a:ext>
                  </a:extLst>
                </a:gridCol>
                <a:gridCol w="900758">
                  <a:extLst>
                    <a:ext uri="{9D8B030D-6E8A-4147-A177-3AD203B41FA5}">
                      <a16:colId xmlns:a16="http://schemas.microsoft.com/office/drawing/2014/main" val="2565324075"/>
                    </a:ext>
                  </a:extLst>
                </a:gridCol>
                <a:gridCol w="900758">
                  <a:extLst>
                    <a:ext uri="{9D8B030D-6E8A-4147-A177-3AD203B41FA5}">
                      <a16:colId xmlns:a16="http://schemas.microsoft.com/office/drawing/2014/main" val="3944905025"/>
                    </a:ext>
                  </a:extLst>
                </a:gridCol>
                <a:gridCol w="2084040">
                  <a:extLst>
                    <a:ext uri="{9D8B030D-6E8A-4147-A177-3AD203B41FA5}">
                      <a16:colId xmlns:a16="http://schemas.microsoft.com/office/drawing/2014/main" val="2150338264"/>
                    </a:ext>
                  </a:extLst>
                </a:gridCol>
              </a:tblGrid>
              <a:tr h="464820">
                <a:tc>
                  <a:txBody>
                    <a:bodyPr/>
                    <a:lstStyle/>
                    <a:p>
                      <a:pPr algn="ctr">
                        <a:lnSpc>
                          <a:spcPts val="1500"/>
                        </a:lnSpc>
                        <a:spcAft>
                          <a:spcPts val="0"/>
                        </a:spcAft>
                      </a:pPr>
                      <a:r>
                        <a:rPr lang="en-US" sz="2000" b="1" kern="0">
                          <a:effectLst/>
                        </a:rPr>
                        <a:t>M/IO#</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RD#</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WR#</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zh-CN" sz="2000" b="1" kern="0">
                          <a:effectLst/>
                        </a:rPr>
                        <a:t>操作</a:t>
                      </a:r>
                      <a:endParaRPr lang="zh-CN" sz="2000" b="1"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781228341"/>
                  </a:ext>
                </a:extLst>
              </a:tr>
              <a:tr h="464820">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zh-CN" sz="2000" b="1" kern="0">
                          <a:effectLst/>
                        </a:rPr>
                        <a:t>读存储器</a:t>
                      </a:r>
                      <a:endParaRPr lang="zh-CN" sz="2000" b="1"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683813947"/>
                  </a:ext>
                </a:extLst>
              </a:tr>
              <a:tr h="464820">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zh-CN" sz="2000" b="1" kern="0">
                          <a:effectLst/>
                        </a:rPr>
                        <a:t>写存储器</a:t>
                      </a:r>
                      <a:endParaRPr lang="zh-CN" sz="2000" b="1"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3933669557"/>
                  </a:ext>
                </a:extLst>
              </a:tr>
              <a:tr h="464820">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zh-CN" sz="2000" b="1" kern="0">
                          <a:effectLst/>
                        </a:rPr>
                        <a:t>读外设</a:t>
                      </a:r>
                      <a:endParaRPr lang="zh-CN" sz="2000" b="1"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3724810762"/>
                  </a:ext>
                </a:extLst>
              </a:tr>
              <a:tr h="464820">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1</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en-US" sz="2000" b="1" kern="0">
                          <a:effectLst/>
                        </a:rPr>
                        <a:t>0</a:t>
                      </a:r>
                      <a:endParaRPr lang="zh-CN" sz="2000" b="1"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ts val="1500"/>
                        </a:lnSpc>
                        <a:spcAft>
                          <a:spcPts val="0"/>
                        </a:spcAft>
                      </a:pPr>
                      <a:r>
                        <a:rPr lang="zh-CN" sz="2000" b="1" kern="0" dirty="0">
                          <a:effectLst/>
                        </a:rPr>
                        <a:t>写外设</a:t>
                      </a:r>
                      <a:endParaRPr lang="zh-CN" sz="2000" b="1"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629580937"/>
                  </a:ext>
                </a:extLst>
              </a:tr>
            </a:tbl>
          </a:graphicData>
        </a:graphic>
      </p:graphicFrame>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202</a:t>
            </a:fld>
            <a:endParaRPr lang="en-US" altLang="zh-CN" dirty="0"/>
          </a:p>
        </p:txBody>
      </p:sp>
    </p:spTree>
    <p:extLst>
      <p:ext uri="{BB962C8B-B14F-4D97-AF65-F5344CB8AC3E}">
        <p14:creationId xmlns:p14="http://schemas.microsoft.com/office/powerpoint/2010/main" val="3405850655"/>
      </p:ext>
    </p:extLst>
  </p:cSld>
  <p:clrMapOvr>
    <a:masterClrMapping/>
  </p:clrMapOvr>
  <p:transition spd="slow"/>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zh-CN" smtClean="0"/>
              <a:t>系统控制信号的形成</a:t>
            </a:r>
            <a:endParaRPr lang="zh-CN" altLang="en-US" sz="2400" smtClean="0"/>
          </a:p>
        </p:txBody>
      </p:sp>
      <p:sp>
        <p:nvSpPr>
          <p:cNvPr id="147459" name="Rectangle 3"/>
          <p:cNvSpPr>
            <a:spLocks noGrp="1" noChangeArrowheads="1"/>
          </p:cNvSpPr>
          <p:nvPr>
            <p:ph type="body" idx="1"/>
          </p:nvPr>
        </p:nvSpPr>
        <p:spPr>
          <a:xfrm>
            <a:off x="566738" y="1752600"/>
            <a:ext cx="8001000" cy="5205413"/>
          </a:xfrm>
        </p:spPr>
        <p:txBody>
          <a:bodyPr/>
          <a:lstStyle/>
          <a:p>
            <a:pPr>
              <a:lnSpc>
                <a:spcPct val="150000"/>
              </a:lnSpc>
            </a:pPr>
            <a:r>
              <a:rPr lang="zh-CN" altLang="zh-CN" sz="2400" smtClean="0"/>
              <a:t>注意在最小方式下， 由</a:t>
            </a:r>
            <a:r>
              <a:rPr lang="en-US" altLang="zh-CN" sz="2400" smtClean="0"/>
              <a:t>M/IO#</a:t>
            </a:r>
            <a:r>
              <a:rPr lang="zh-CN" altLang="zh-CN" sz="2400" smtClean="0"/>
              <a:t>、</a:t>
            </a:r>
            <a:r>
              <a:rPr lang="en-US" altLang="zh-CN" sz="2400" smtClean="0"/>
              <a:t>RD#</a:t>
            </a:r>
            <a:r>
              <a:rPr lang="zh-CN" altLang="zh-CN" sz="2400" smtClean="0"/>
              <a:t>、</a:t>
            </a:r>
            <a:r>
              <a:rPr lang="en-US" altLang="zh-CN" sz="2400" smtClean="0"/>
              <a:t>WR#</a:t>
            </a:r>
            <a:r>
              <a:rPr lang="zh-CN" altLang="zh-CN" sz="2400" smtClean="0"/>
              <a:t>的组合来决定进行什么操作；系统的其它信号直接来自</a:t>
            </a:r>
            <a:r>
              <a:rPr lang="en-US" altLang="zh-CN" sz="2400" smtClean="0"/>
              <a:t>CPU</a:t>
            </a:r>
            <a:r>
              <a:rPr lang="zh-CN" altLang="zh-CN" sz="2400" smtClean="0"/>
              <a:t>：</a:t>
            </a:r>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endParaRPr lang="en-US" altLang="zh-CN" baseline="-25000" smtClean="0"/>
          </a:p>
          <a:p>
            <a:pPr eaLnBrk="1" hangingPunct="1">
              <a:lnSpc>
                <a:spcPct val="90000"/>
              </a:lnSpc>
              <a:buFont typeface="Wingdings" panose="05000000000000000000" pitchFamily="2" charset="2"/>
              <a:buNone/>
            </a:pPr>
            <a:r>
              <a:rPr lang="en-US" altLang="zh-CN" smtClean="0"/>
              <a:t>     </a:t>
            </a:r>
            <a:endParaRPr lang="zh-CN" altLang="en-US" baseline="-25000" smtClean="0"/>
          </a:p>
        </p:txBody>
      </p:sp>
      <p:pic>
        <p:nvPicPr>
          <p:cNvPr id="1474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6076950"/>
            <a:ext cx="1162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1" name="Picture 2" descr="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997200"/>
            <a:ext cx="53959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5857875"/>
            <a:ext cx="7905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203</a:t>
            </a:fld>
            <a:endParaRPr lang="en-US" altLang="zh-CN" dirty="0"/>
          </a:p>
        </p:txBody>
      </p:sp>
    </p:spTree>
    <p:extLst>
      <p:ext uri="{BB962C8B-B14F-4D97-AF65-F5344CB8AC3E}">
        <p14:creationId xmlns:p14="http://schemas.microsoft.com/office/powerpoint/2010/main" val="4112240947"/>
      </p:ext>
    </p:extLst>
  </p:cSld>
  <p:clrMapOvr>
    <a:masterClrMapping/>
  </p:clrMapOvr>
  <p:transition spd="slow"/>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tLang="zh-CN" sz="2400" smtClean="0"/>
              <a:t>8086</a:t>
            </a:r>
            <a:r>
              <a:rPr lang="zh-CN" altLang="en-US" sz="2400" smtClean="0"/>
              <a:t>在最小模式下的典型配置 ：</a:t>
            </a:r>
          </a:p>
        </p:txBody>
      </p:sp>
      <p:sp>
        <p:nvSpPr>
          <p:cNvPr id="148483" name="Rectangle 3"/>
          <p:cNvSpPr>
            <a:spLocks noGrp="1" noChangeArrowheads="1"/>
          </p:cNvSpPr>
          <p:nvPr>
            <p:ph type="body" idx="1"/>
          </p:nvPr>
        </p:nvSpPr>
        <p:spPr>
          <a:xfrm>
            <a:off x="566738" y="1752600"/>
            <a:ext cx="8037512" cy="4700588"/>
          </a:xfrm>
        </p:spPr>
        <p:txBody>
          <a:bodyPr/>
          <a:lstStyle/>
          <a:p>
            <a:pPr eaLnBrk="1" hangingPunct="1">
              <a:spcBef>
                <a:spcPct val="35000"/>
              </a:spcBef>
              <a:buFont typeface="Wingdings" panose="05000000000000000000" pitchFamily="2" charset="2"/>
              <a:buNone/>
            </a:pPr>
            <a:r>
              <a:rPr lang="en-US" altLang="zh-CN" smtClean="0"/>
              <a:t>    8284A</a:t>
            </a:r>
            <a:r>
              <a:rPr lang="zh-CN" altLang="en-US" smtClean="0"/>
              <a:t>在</a:t>
            </a:r>
            <a:r>
              <a:rPr lang="en-US" altLang="zh-CN" smtClean="0"/>
              <a:t>8086/8088</a:t>
            </a:r>
            <a:r>
              <a:rPr lang="zh-CN" altLang="en-US" smtClean="0"/>
              <a:t>系统中作为时钟发生器。</a:t>
            </a:r>
          </a:p>
          <a:p>
            <a:pPr eaLnBrk="1" hangingPunct="1">
              <a:spcBef>
                <a:spcPct val="35000"/>
              </a:spcBef>
              <a:buFont typeface="Wingdings" panose="05000000000000000000" pitchFamily="2" charset="2"/>
              <a:buNone/>
            </a:pPr>
            <a:r>
              <a:rPr lang="zh-CN" altLang="en-US" smtClean="0"/>
              <a:t>作用：</a:t>
            </a:r>
          </a:p>
          <a:p>
            <a:pPr eaLnBrk="1" hangingPunct="1">
              <a:spcBef>
                <a:spcPct val="35000"/>
              </a:spcBef>
              <a:buFont typeface="Wingdings" panose="05000000000000000000" pitchFamily="2" charset="2"/>
              <a:buNone/>
            </a:pPr>
            <a:r>
              <a:rPr lang="zh-CN" altLang="en-US" b="1" smtClean="0">
                <a:solidFill>
                  <a:srgbClr val="008000"/>
                </a:solidFill>
              </a:rPr>
              <a:t>（</a:t>
            </a:r>
            <a:r>
              <a:rPr lang="en-US" altLang="zh-CN" b="1" smtClean="0">
                <a:solidFill>
                  <a:srgbClr val="008000"/>
                </a:solidFill>
              </a:rPr>
              <a:t>1</a:t>
            </a:r>
            <a:r>
              <a:rPr lang="zh-CN" altLang="en-US" b="1" smtClean="0">
                <a:solidFill>
                  <a:srgbClr val="008000"/>
                </a:solidFill>
              </a:rPr>
              <a:t>）提供频率恒定的时钟信号，</a:t>
            </a:r>
            <a:r>
              <a:rPr lang="en-US" altLang="zh-CN" b="1" smtClean="0">
                <a:solidFill>
                  <a:srgbClr val="008000"/>
                </a:solidFill>
              </a:rPr>
              <a:t>8284A</a:t>
            </a:r>
            <a:r>
              <a:rPr lang="zh-CN" altLang="en-US" b="1" smtClean="0">
                <a:solidFill>
                  <a:srgbClr val="008000"/>
                </a:solidFill>
              </a:rPr>
              <a:t>输出的时钟频率为振荡频率</a:t>
            </a:r>
          </a:p>
          <a:p>
            <a:pPr eaLnBrk="1" hangingPunct="1">
              <a:spcBef>
                <a:spcPct val="35000"/>
              </a:spcBef>
              <a:buFont typeface="Wingdings" panose="05000000000000000000" pitchFamily="2" charset="2"/>
              <a:buNone/>
            </a:pPr>
            <a:r>
              <a:rPr lang="zh-CN" altLang="en-US" b="1" smtClean="0">
                <a:solidFill>
                  <a:srgbClr val="008000"/>
                </a:solidFill>
              </a:rPr>
              <a:t>的</a:t>
            </a:r>
            <a:r>
              <a:rPr lang="en-US" altLang="zh-CN" b="1" smtClean="0">
                <a:solidFill>
                  <a:srgbClr val="008000"/>
                </a:solidFill>
              </a:rPr>
              <a:t>1/3</a:t>
            </a:r>
            <a:r>
              <a:rPr lang="zh-CN" altLang="en-US" b="1" smtClean="0">
                <a:solidFill>
                  <a:srgbClr val="008000"/>
                </a:solidFill>
              </a:rPr>
              <a:t>。</a:t>
            </a:r>
          </a:p>
          <a:p>
            <a:pPr eaLnBrk="1" hangingPunct="1">
              <a:spcBef>
                <a:spcPct val="35000"/>
              </a:spcBef>
              <a:buFont typeface="Wingdings" panose="05000000000000000000" pitchFamily="2" charset="2"/>
              <a:buNone/>
            </a:pPr>
            <a:r>
              <a:rPr lang="zh-CN" altLang="en-US" b="1" smtClean="0">
                <a:solidFill>
                  <a:srgbClr val="008000"/>
                </a:solidFill>
              </a:rPr>
              <a:t>（</a:t>
            </a:r>
            <a:r>
              <a:rPr lang="en-US" altLang="zh-CN" b="1" smtClean="0">
                <a:solidFill>
                  <a:srgbClr val="008000"/>
                </a:solidFill>
              </a:rPr>
              <a:t>2</a:t>
            </a:r>
            <a:r>
              <a:rPr lang="zh-CN" altLang="en-US" b="1" smtClean="0">
                <a:solidFill>
                  <a:srgbClr val="008000"/>
                </a:solidFill>
              </a:rPr>
              <a:t>）对准备好（</a:t>
            </a:r>
            <a:r>
              <a:rPr lang="en-US" altLang="zh-CN" b="1" smtClean="0">
                <a:solidFill>
                  <a:srgbClr val="008000"/>
                </a:solidFill>
              </a:rPr>
              <a:t>READY</a:t>
            </a:r>
            <a:r>
              <a:rPr lang="zh-CN" altLang="en-US" b="1" smtClean="0">
                <a:solidFill>
                  <a:srgbClr val="008000"/>
                </a:solidFill>
              </a:rPr>
              <a:t>）信号和复位（</a:t>
            </a:r>
            <a:r>
              <a:rPr lang="en-US" altLang="zh-CN" b="1" smtClean="0">
                <a:solidFill>
                  <a:srgbClr val="008000"/>
                </a:solidFill>
              </a:rPr>
              <a:t>RESET</a:t>
            </a:r>
            <a:r>
              <a:rPr lang="zh-CN" altLang="en-US" b="1" smtClean="0">
                <a:solidFill>
                  <a:srgbClr val="008000"/>
                </a:solidFill>
              </a:rPr>
              <a:t>）信号进行同步。</a:t>
            </a:r>
          </a:p>
          <a:p>
            <a:pPr eaLnBrk="1" hangingPunct="1">
              <a:spcBef>
                <a:spcPct val="35000"/>
              </a:spcBef>
              <a:buFont typeface="Wingdings" panose="05000000000000000000" pitchFamily="2" charset="2"/>
              <a:buNone/>
            </a:pPr>
            <a:r>
              <a:rPr lang="zh-CN" altLang="en-US" smtClean="0"/>
              <a:t>外界的准备好信号输入到</a:t>
            </a:r>
            <a:r>
              <a:rPr lang="en-US" altLang="zh-CN" smtClean="0"/>
              <a:t>8284A</a:t>
            </a:r>
            <a:r>
              <a:rPr lang="zh-CN" altLang="en-US" smtClean="0"/>
              <a:t>的</a:t>
            </a:r>
            <a:r>
              <a:rPr lang="en-US" altLang="zh-CN" smtClean="0"/>
              <a:t>RDY</a:t>
            </a:r>
            <a:r>
              <a:rPr lang="zh-CN" altLang="en-US" smtClean="0"/>
              <a:t>端，在</a:t>
            </a:r>
            <a:r>
              <a:rPr lang="en-US" altLang="zh-CN" smtClean="0"/>
              <a:t>8284A</a:t>
            </a:r>
            <a:r>
              <a:rPr lang="zh-CN" altLang="en-US" smtClean="0"/>
              <a:t>的</a:t>
            </a:r>
            <a:r>
              <a:rPr lang="en-US" altLang="zh-CN" smtClean="0"/>
              <a:t>READY</a:t>
            </a:r>
            <a:r>
              <a:rPr lang="zh-CN" altLang="en-US" smtClean="0"/>
              <a:t>端输出同步的准备好信号</a:t>
            </a:r>
          </a:p>
          <a:p>
            <a:pPr eaLnBrk="1" hangingPunct="1">
              <a:spcBef>
                <a:spcPct val="35000"/>
              </a:spcBef>
              <a:buFont typeface="Wingdings" panose="05000000000000000000" pitchFamily="2" charset="2"/>
              <a:buNone/>
            </a:pPr>
            <a:r>
              <a:rPr lang="zh-CN" altLang="en-US" smtClean="0"/>
              <a:t>外界的复位信号输入到</a:t>
            </a:r>
            <a:r>
              <a:rPr lang="en-US" altLang="zh-CN" smtClean="0"/>
              <a:t>8284A</a:t>
            </a:r>
            <a:r>
              <a:rPr lang="zh-CN" altLang="en-US" smtClean="0"/>
              <a:t>的</a:t>
            </a:r>
            <a:r>
              <a:rPr lang="en-US" altLang="zh-CN" smtClean="0"/>
              <a:t>/RES</a:t>
            </a:r>
            <a:r>
              <a:rPr lang="zh-CN" altLang="en-US" smtClean="0"/>
              <a:t>端，在</a:t>
            </a:r>
            <a:r>
              <a:rPr lang="en-US" altLang="zh-CN" smtClean="0"/>
              <a:t>8284A</a:t>
            </a:r>
            <a:r>
              <a:rPr lang="zh-CN" altLang="en-US" smtClean="0"/>
              <a:t>的</a:t>
            </a:r>
            <a:r>
              <a:rPr lang="en-US" altLang="zh-CN" smtClean="0"/>
              <a:t>RESET</a:t>
            </a:r>
            <a:r>
              <a:rPr lang="zh-CN" altLang="en-US" smtClean="0"/>
              <a:t>端输出同步的复位信号</a:t>
            </a:r>
          </a:p>
          <a:p>
            <a:pPr eaLnBrk="1" hangingPunct="1">
              <a:spcBef>
                <a:spcPct val="35000"/>
              </a:spcBef>
              <a:buFont typeface="Wingdings" panose="05000000000000000000" pitchFamily="2" charset="2"/>
              <a:buNone/>
            </a:pPr>
            <a:r>
              <a:rPr lang="zh-CN" altLang="en-US" b="1" smtClean="0">
                <a:solidFill>
                  <a:srgbClr val="FF3300"/>
                </a:solidFill>
                <a:latin typeface="Arial" panose="020B0604020202020204" pitchFamily="34" charset="0"/>
              </a:rPr>
              <a:t>“</a:t>
            </a:r>
            <a:r>
              <a:rPr lang="zh-CN" altLang="en-US" b="1" smtClean="0">
                <a:solidFill>
                  <a:srgbClr val="FF3300"/>
                </a:solidFill>
              </a:rPr>
              <a:t>同步</a:t>
            </a:r>
            <a:r>
              <a:rPr lang="zh-CN" altLang="en-US" b="1" smtClean="0">
                <a:solidFill>
                  <a:srgbClr val="FF3300"/>
                </a:solidFill>
                <a:latin typeface="Arial" panose="020B0604020202020204" pitchFamily="34" charset="0"/>
              </a:rPr>
              <a:t>”</a:t>
            </a:r>
            <a:r>
              <a:rPr lang="zh-CN" altLang="en-US" b="1" smtClean="0">
                <a:solidFill>
                  <a:srgbClr val="FF3300"/>
                </a:solidFill>
              </a:rPr>
              <a:t>的意义：这两个信号可以在任何时候发出，但</a:t>
            </a:r>
            <a:r>
              <a:rPr lang="en-US" altLang="zh-CN" b="1" smtClean="0">
                <a:solidFill>
                  <a:srgbClr val="FF3300"/>
                </a:solidFill>
              </a:rPr>
              <a:t>8284A</a:t>
            </a:r>
            <a:r>
              <a:rPr lang="zh-CN" altLang="en-US" b="1" smtClean="0">
                <a:solidFill>
                  <a:srgbClr val="FF3300"/>
                </a:solidFill>
              </a:rPr>
              <a:t>内部逻</a:t>
            </a:r>
          </a:p>
          <a:p>
            <a:pPr eaLnBrk="1" hangingPunct="1">
              <a:spcBef>
                <a:spcPct val="35000"/>
              </a:spcBef>
              <a:buFont typeface="Wingdings" panose="05000000000000000000" pitchFamily="2" charset="2"/>
              <a:buNone/>
            </a:pPr>
            <a:r>
              <a:rPr lang="zh-CN" altLang="en-US" b="1" smtClean="0">
                <a:solidFill>
                  <a:srgbClr val="FF3300"/>
                </a:solidFill>
              </a:rPr>
              <a:t>辑电路设计成在时钟下降沿使</a:t>
            </a:r>
            <a:r>
              <a:rPr lang="en-US" altLang="zh-CN" b="1" smtClean="0">
                <a:solidFill>
                  <a:srgbClr val="FF3300"/>
                </a:solidFill>
              </a:rPr>
              <a:t>READY </a:t>
            </a:r>
            <a:r>
              <a:rPr lang="zh-CN" altLang="en-US" b="1" smtClean="0">
                <a:solidFill>
                  <a:srgbClr val="FF3300"/>
                </a:solidFill>
              </a:rPr>
              <a:t>和</a:t>
            </a:r>
            <a:r>
              <a:rPr lang="en-US" altLang="zh-CN" b="1" smtClean="0">
                <a:solidFill>
                  <a:srgbClr val="FF3300"/>
                </a:solidFill>
              </a:rPr>
              <a:t>RESET</a:t>
            </a:r>
            <a:r>
              <a:rPr lang="zh-CN" altLang="en-US" b="1" smtClean="0">
                <a:solidFill>
                  <a:srgbClr val="FF3300"/>
                </a:solidFill>
              </a:rPr>
              <a:t>有效</a:t>
            </a:r>
            <a:endParaRPr lang="zh-CN" altLang="en-US"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204</a:t>
            </a:fld>
            <a:endParaRPr lang="en-US" altLang="zh-CN" dirty="0"/>
          </a:p>
        </p:txBody>
      </p:sp>
    </p:spTree>
    <p:extLst>
      <p:ext uri="{BB962C8B-B14F-4D97-AF65-F5344CB8AC3E}">
        <p14:creationId xmlns:p14="http://schemas.microsoft.com/office/powerpoint/2010/main" val="2492437283"/>
      </p:ext>
    </p:extLst>
  </p:cSld>
  <p:clrMapOvr>
    <a:masterClrMapping/>
  </p:clrMapOvr>
  <p:transition spd="slow"/>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ltLang="zh-CN" sz="2400" smtClean="0"/>
              <a:t>8086</a:t>
            </a:r>
            <a:r>
              <a:rPr lang="zh-CN" altLang="en-US" sz="2400" smtClean="0"/>
              <a:t>在最小模式下的典型配置 ：</a:t>
            </a:r>
          </a:p>
        </p:txBody>
      </p:sp>
      <p:sp>
        <p:nvSpPr>
          <p:cNvPr id="14950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mtClean="0"/>
              <a:t>8284A</a:t>
            </a:r>
            <a:r>
              <a:rPr lang="zh-CN" altLang="en-US" smtClean="0"/>
              <a:t>的振荡源：</a:t>
            </a:r>
          </a:p>
          <a:p>
            <a:pPr eaLnBrk="1" hangingPunct="1">
              <a:buFont typeface="Wingdings" panose="05000000000000000000" pitchFamily="2" charset="2"/>
              <a:buNone/>
            </a:pPr>
            <a:r>
              <a:rPr lang="zh-CN" altLang="en-US" b="1" smtClean="0">
                <a:solidFill>
                  <a:srgbClr val="CC3300"/>
                </a:solidFill>
              </a:rPr>
              <a:t>（</a:t>
            </a:r>
            <a:r>
              <a:rPr lang="en-US" altLang="zh-CN" b="1" smtClean="0">
                <a:solidFill>
                  <a:srgbClr val="CC3300"/>
                </a:solidFill>
              </a:rPr>
              <a:t>1</a:t>
            </a:r>
            <a:r>
              <a:rPr lang="zh-CN" altLang="en-US" b="1" smtClean="0">
                <a:solidFill>
                  <a:srgbClr val="CC3300"/>
                </a:solidFill>
              </a:rPr>
              <a:t>）脉冲发生器</a:t>
            </a:r>
          </a:p>
          <a:p>
            <a:pPr eaLnBrk="1" hangingPunct="1">
              <a:buFont typeface="Wingdings" panose="05000000000000000000" pitchFamily="2" charset="2"/>
              <a:buNone/>
            </a:pPr>
            <a:r>
              <a:rPr lang="zh-CN" altLang="en-US" smtClean="0"/>
              <a:t>连接方式：脉冲发生器的输出端和</a:t>
            </a:r>
            <a:r>
              <a:rPr lang="en-US" altLang="zh-CN" smtClean="0"/>
              <a:t>8284A</a:t>
            </a:r>
            <a:r>
              <a:rPr lang="zh-CN" altLang="en-US" smtClean="0"/>
              <a:t>的</a:t>
            </a:r>
            <a:r>
              <a:rPr lang="en-US" altLang="zh-CN" smtClean="0"/>
              <a:t>EFI</a:t>
            </a:r>
            <a:r>
              <a:rPr lang="zh-CN" altLang="en-US" smtClean="0"/>
              <a:t>端相连。</a:t>
            </a:r>
          </a:p>
          <a:p>
            <a:pPr eaLnBrk="1" hangingPunct="1">
              <a:buFont typeface="Wingdings" panose="05000000000000000000" pitchFamily="2" charset="2"/>
              <a:buNone/>
            </a:pPr>
            <a:r>
              <a:rPr lang="zh-CN" altLang="en-US" smtClean="0"/>
              <a:t>              </a:t>
            </a:r>
            <a:r>
              <a:rPr lang="en-US" altLang="zh-CN" smtClean="0"/>
              <a:t>F//C</a:t>
            </a:r>
            <a:r>
              <a:rPr lang="zh-CN" altLang="en-US" smtClean="0"/>
              <a:t>接高电平</a:t>
            </a:r>
          </a:p>
          <a:p>
            <a:pPr eaLnBrk="1" hangingPunct="1">
              <a:buFont typeface="Wingdings" panose="05000000000000000000" pitchFamily="2" charset="2"/>
              <a:buNone/>
            </a:pPr>
            <a:r>
              <a:rPr lang="zh-CN" altLang="en-US" b="1" smtClean="0">
                <a:solidFill>
                  <a:srgbClr val="CC3300"/>
                </a:solidFill>
              </a:rPr>
              <a:t>（</a:t>
            </a:r>
            <a:r>
              <a:rPr lang="en-US" altLang="zh-CN" b="1" smtClean="0">
                <a:solidFill>
                  <a:srgbClr val="CC3300"/>
                </a:solidFill>
              </a:rPr>
              <a:t>2</a:t>
            </a:r>
            <a:r>
              <a:rPr lang="zh-CN" altLang="en-US" b="1" smtClean="0">
                <a:solidFill>
                  <a:srgbClr val="CC3300"/>
                </a:solidFill>
              </a:rPr>
              <a:t>）晶体振荡器（更常用）</a:t>
            </a:r>
          </a:p>
          <a:p>
            <a:pPr eaLnBrk="1" hangingPunct="1">
              <a:buFont typeface="Wingdings" panose="05000000000000000000" pitchFamily="2" charset="2"/>
              <a:buNone/>
            </a:pPr>
            <a:r>
              <a:rPr lang="zh-CN" altLang="en-US" smtClean="0"/>
              <a:t>连接方式：将晶体振荡器和</a:t>
            </a:r>
            <a:r>
              <a:rPr lang="en-US" altLang="zh-CN" smtClean="0"/>
              <a:t>8284A</a:t>
            </a:r>
            <a:r>
              <a:rPr lang="zh-CN" altLang="en-US" smtClean="0"/>
              <a:t>的</a:t>
            </a:r>
            <a:r>
              <a:rPr lang="en-US" altLang="zh-CN" smtClean="0"/>
              <a:t>X1</a:t>
            </a:r>
            <a:r>
              <a:rPr lang="zh-CN" altLang="en-US" smtClean="0"/>
              <a:t>和</a:t>
            </a:r>
            <a:r>
              <a:rPr lang="en-US" altLang="zh-CN" smtClean="0"/>
              <a:t>X2</a:t>
            </a:r>
            <a:r>
              <a:rPr lang="zh-CN" altLang="en-US" smtClean="0"/>
              <a:t>两端。</a:t>
            </a:r>
          </a:p>
          <a:p>
            <a:pPr eaLnBrk="1" hangingPunct="1">
              <a:buFont typeface="Wingdings" panose="05000000000000000000" pitchFamily="2" charset="2"/>
              <a:buNone/>
            </a:pPr>
            <a:r>
              <a:rPr lang="zh-CN" altLang="en-US" smtClean="0"/>
              <a:t>              </a:t>
            </a:r>
            <a:r>
              <a:rPr lang="en-US" altLang="zh-CN" smtClean="0"/>
              <a:t>F//C</a:t>
            </a:r>
            <a:r>
              <a:rPr lang="zh-CN" altLang="en-US" smtClean="0"/>
              <a:t>接地</a:t>
            </a:r>
            <a:endParaRPr lang="en-US" altLang="zh-CN" b="1"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205</a:t>
            </a:fld>
            <a:endParaRPr lang="en-US" altLang="zh-CN" dirty="0"/>
          </a:p>
        </p:txBody>
      </p:sp>
    </p:spTree>
    <p:extLst>
      <p:ext uri="{BB962C8B-B14F-4D97-AF65-F5344CB8AC3E}">
        <p14:creationId xmlns:p14="http://schemas.microsoft.com/office/powerpoint/2010/main" val="3577471505"/>
      </p:ext>
    </p:extLst>
  </p:cSld>
  <p:clrMapOvr>
    <a:masterClrMapping/>
  </p:clrMapOvr>
  <p:transition spd="slow"/>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pPr eaLnBrk="1" hangingPunct="1"/>
            <a:endParaRPr lang="zh-CN" altLang="en-US" smtClean="0"/>
          </a:p>
        </p:txBody>
      </p:sp>
      <p:sp>
        <p:nvSpPr>
          <p:cNvPr id="150531" name="内容占位符 2"/>
          <p:cNvSpPr>
            <a:spLocks noGrp="1"/>
          </p:cNvSpPr>
          <p:nvPr>
            <p:ph idx="1"/>
          </p:nvPr>
        </p:nvSpPr>
        <p:spPr/>
        <p:txBody>
          <a:bodyPr/>
          <a:lstStyle/>
          <a:p>
            <a:pPr eaLnBrk="1" hangingPunct="1"/>
            <a:endParaRPr lang="zh-CN" altLang="en-US" smtClean="0"/>
          </a:p>
        </p:txBody>
      </p:sp>
      <p:pic>
        <p:nvPicPr>
          <p:cNvPr id="556036" name="Picture 4" descr="http://www.mianfeiwendang.com/pic/c871f2509afb0aaf71640588/5-220-png_6_0_0_135_229_510_248_892.979_1262.879-454-0-62-4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052513"/>
            <a:ext cx="816927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206</a:t>
            </a:fld>
            <a:endParaRPr lang="en-US" altLang="zh-CN" dirty="0"/>
          </a:p>
        </p:txBody>
      </p:sp>
    </p:spTree>
    <p:extLst>
      <p:ext uri="{BB962C8B-B14F-4D97-AF65-F5344CB8AC3E}">
        <p14:creationId xmlns:p14="http://schemas.microsoft.com/office/powerpoint/2010/main" val="208623658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56036"/>
                                        </p:tgtEl>
                                        <p:attrNameLst>
                                          <p:attrName>style.visibility</p:attrName>
                                        </p:attrNameLst>
                                      </p:cBhvr>
                                      <p:to>
                                        <p:strVal val="visible"/>
                                      </p:to>
                                    </p:set>
                                    <p:animEffect transition="in" filter="box(in)">
                                      <p:cBhvr>
                                        <p:cTn id="7" dur="500"/>
                                        <p:tgtEl>
                                          <p:spTgt spid="556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228600" y="381000"/>
            <a:ext cx="8462963" cy="5883275"/>
            <a:chOff x="144" y="240"/>
            <a:chExt cx="5331" cy="3706"/>
          </a:xfrm>
        </p:grpSpPr>
        <p:sp>
          <p:nvSpPr>
            <p:cNvPr id="151555" name="Rectangle 3"/>
            <p:cNvSpPr>
              <a:spLocks noChangeArrowheads="1"/>
            </p:cNvSpPr>
            <p:nvPr/>
          </p:nvSpPr>
          <p:spPr bwMode="auto">
            <a:xfrm>
              <a:off x="531" y="934"/>
              <a:ext cx="557" cy="818"/>
            </a:xfrm>
            <a:prstGeom prst="rect">
              <a:avLst/>
            </a:prstGeom>
            <a:solidFill>
              <a:srgbClr val="00CCFF"/>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56" name="Rectangle 4"/>
            <p:cNvSpPr>
              <a:spLocks noChangeArrowheads="1"/>
            </p:cNvSpPr>
            <p:nvPr/>
          </p:nvSpPr>
          <p:spPr bwMode="auto">
            <a:xfrm>
              <a:off x="531" y="1030"/>
              <a:ext cx="45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1" lang="en-US" altLang="zh-CN" sz="1700">
                  <a:latin typeface="Arial" panose="020B0604020202020204" pitchFamily="34" charset="0"/>
                </a:rPr>
                <a:t>    8284</a:t>
              </a:r>
              <a:endParaRPr kumimoji="1" lang="en-US" altLang="zh-CN" sz="2400"/>
            </a:p>
          </p:txBody>
        </p:sp>
        <p:sp>
          <p:nvSpPr>
            <p:cNvPr id="151557" name="Rectangle 5"/>
            <p:cNvSpPr>
              <a:spLocks noChangeArrowheads="1"/>
            </p:cNvSpPr>
            <p:nvPr/>
          </p:nvSpPr>
          <p:spPr bwMode="auto">
            <a:xfrm>
              <a:off x="1488" y="624"/>
              <a:ext cx="928" cy="2556"/>
            </a:xfrm>
            <a:prstGeom prst="rect">
              <a:avLst/>
            </a:prstGeom>
            <a:solidFill>
              <a:srgbClr val="CCCC00"/>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58" name="Line 6"/>
            <p:cNvSpPr>
              <a:spLocks noChangeShapeType="1"/>
            </p:cNvSpPr>
            <p:nvPr/>
          </p:nvSpPr>
          <p:spPr bwMode="auto">
            <a:xfrm>
              <a:off x="2432" y="810"/>
              <a:ext cx="3013" cy="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59" name="Line 7"/>
            <p:cNvSpPr>
              <a:spLocks noChangeShapeType="1"/>
            </p:cNvSpPr>
            <p:nvPr/>
          </p:nvSpPr>
          <p:spPr bwMode="auto">
            <a:xfrm>
              <a:off x="2432" y="963"/>
              <a:ext cx="3013" cy="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0" name="Line 8"/>
            <p:cNvSpPr>
              <a:spLocks noChangeShapeType="1"/>
            </p:cNvSpPr>
            <p:nvPr/>
          </p:nvSpPr>
          <p:spPr bwMode="auto">
            <a:xfrm>
              <a:off x="2432" y="1115"/>
              <a:ext cx="3013" cy="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1" name="Rectangle 9"/>
            <p:cNvSpPr>
              <a:spLocks noChangeArrowheads="1"/>
            </p:cNvSpPr>
            <p:nvPr/>
          </p:nvSpPr>
          <p:spPr bwMode="auto">
            <a:xfrm>
              <a:off x="2803" y="1729"/>
              <a:ext cx="372" cy="614"/>
            </a:xfrm>
            <a:prstGeom prst="rect">
              <a:avLst/>
            </a:prstGeom>
            <a:solidFill>
              <a:srgbClr val="FF9999"/>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62" name="Rectangle 10"/>
            <p:cNvSpPr>
              <a:spLocks noChangeArrowheads="1"/>
            </p:cNvSpPr>
            <p:nvPr/>
          </p:nvSpPr>
          <p:spPr bwMode="auto">
            <a:xfrm>
              <a:off x="2863" y="1980"/>
              <a:ext cx="2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8282</a:t>
              </a:r>
              <a:endParaRPr kumimoji="1" lang="en-US" altLang="zh-CN" sz="1400"/>
            </a:p>
          </p:txBody>
        </p:sp>
        <p:sp>
          <p:nvSpPr>
            <p:cNvPr id="151563" name="Freeform 11"/>
            <p:cNvSpPr>
              <a:spLocks/>
            </p:cNvSpPr>
            <p:nvPr/>
          </p:nvSpPr>
          <p:spPr bwMode="auto">
            <a:xfrm>
              <a:off x="2897" y="1628"/>
              <a:ext cx="372" cy="614"/>
            </a:xfrm>
            <a:custGeom>
              <a:avLst/>
              <a:gdLst>
                <a:gd name="T0" fmla="*/ 372 w 372"/>
                <a:gd name="T1" fmla="*/ 614 h 614"/>
                <a:gd name="T2" fmla="*/ 372 w 372"/>
                <a:gd name="T3" fmla="*/ 0 h 614"/>
                <a:gd name="T4" fmla="*/ 0 w 372"/>
                <a:gd name="T5" fmla="*/ 0 h 614"/>
                <a:gd name="T6" fmla="*/ 0 60000 65536"/>
                <a:gd name="T7" fmla="*/ 0 60000 65536"/>
                <a:gd name="T8" fmla="*/ 0 60000 65536"/>
                <a:gd name="T9" fmla="*/ 0 w 372"/>
                <a:gd name="T10" fmla="*/ 0 h 614"/>
                <a:gd name="T11" fmla="*/ 372 w 372"/>
                <a:gd name="T12" fmla="*/ 614 h 614"/>
              </a:gdLst>
              <a:ahLst/>
              <a:cxnLst>
                <a:cxn ang="T6">
                  <a:pos x="T0" y="T1"/>
                </a:cxn>
                <a:cxn ang="T7">
                  <a:pos x="T2" y="T3"/>
                </a:cxn>
                <a:cxn ang="T8">
                  <a:pos x="T4" y="T5"/>
                </a:cxn>
              </a:cxnLst>
              <a:rect l="T9" t="T10" r="T11" b="T12"/>
              <a:pathLst>
                <a:path w="372" h="614">
                  <a:moveTo>
                    <a:pt x="372" y="614"/>
                  </a:moveTo>
                  <a:lnTo>
                    <a:pt x="372" y="0"/>
                  </a:lnTo>
                  <a:lnTo>
                    <a:pt x="0" y="0"/>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64" name="Freeform 12"/>
            <p:cNvSpPr>
              <a:spLocks/>
            </p:cNvSpPr>
            <p:nvPr/>
          </p:nvSpPr>
          <p:spPr bwMode="auto">
            <a:xfrm>
              <a:off x="2989" y="1525"/>
              <a:ext cx="371" cy="613"/>
            </a:xfrm>
            <a:custGeom>
              <a:avLst/>
              <a:gdLst>
                <a:gd name="T0" fmla="*/ 371 w 371"/>
                <a:gd name="T1" fmla="*/ 613 h 613"/>
                <a:gd name="T2" fmla="*/ 371 w 371"/>
                <a:gd name="T3" fmla="*/ 0 h 613"/>
                <a:gd name="T4" fmla="*/ 0 w 371"/>
                <a:gd name="T5" fmla="*/ 0 h 613"/>
                <a:gd name="T6" fmla="*/ 0 60000 65536"/>
                <a:gd name="T7" fmla="*/ 0 60000 65536"/>
                <a:gd name="T8" fmla="*/ 0 60000 65536"/>
                <a:gd name="T9" fmla="*/ 0 w 371"/>
                <a:gd name="T10" fmla="*/ 0 h 613"/>
                <a:gd name="T11" fmla="*/ 371 w 371"/>
                <a:gd name="T12" fmla="*/ 613 h 613"/>
              </a:gdLst>
              <a:ahLst/>
              <a:cxnLst>
                <a:cxn ang="T6">
                  <a:pos x="T0" y="T1"/>
                </a:cxn>
                <a:cxn ang="T7">
                  <a:pos x="T2" y="T3"/>
                </a:cxn>
                <a:cxn ang="T8">
                  <a:pos x="T4" y="T5"/>
                </a:cxn>
              </a:cxnLst>
              <a:rect l="T9" t="T10" r="T11" b="T12"/>
              <a:pathLst>
                <a:path w="371" h="613">
                  <a:moveTo>
                    <a:pt x="371" y="613"/>
                  </a:moveTo>
                  <a:lnTo>
                    <a:pt x="371" y="0"/>
                  </a:lnTo>
                  <a:lnTo>
                    <a:pt x="0" y="0"/>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65" name="Line 13"/>
            <p:cNvSpPr>
              <a:spLocks noChangeShapeType="1"/>
            </p:cNvSpPr>
            <p:nvPr/>
          </p:nvSpPr>
          <p:spPr bwMode="auto">
            <a:xfrm>
              <a:off x="2897" y="1628"/>
              <a:ext cx="1" cy="10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6" name="Line 14"/>
            <p:cNvSpPr>
              <a:spLocks noChangeShapeType="1"/>
            </p:cNvSpPr>
            <p:nvPr/>
          </p:nvSpPr>
          <p:spPr bwMode="auto">
            <a:xfrm>
              <a:off x="2989" y="1525"/>
              <a:ext cx="1" cy="10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Line 15"/>
            <p:cNvSpPr>
              <a:spLocks noChangeShapeType="1"/>
            </p:cNvSpPr>
            <p:nvPr/>
          </p:nvSpPr>
          <p:spPr bwMode="auto">
            <a:xfrm flipH="1">
              <a:off x="3175" y="2242"/>
              <a:ext cx="94"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8" name="Line 16"/>
            <p:cNvSpPr>
              <a:spLocks noChangeShapeType="1"/>
            </p:cNvSpPr>
            <p:nvPr/>
          </p:nvSpPr>
          <p:spPr bwMode="auto">
            <a:xfrm flipH="1">
              <a:off x="3269" y="2138"/>
              <a:ext cx="91"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9" name="Line 17"/>
            <p:cNvSpPr>
              <a:spLocks noChangeShapeType="1"/>
            </p:cNvSpPr>
            <p:nvPr/>
          </p:nvSpPr>
          <p:spPr bwMode="auto">
            <a:xfrm>
              <a:off x="2403" y="1846"/>
              <a:ext cx="3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0" name="Line 18"/>
            <p:cNvSpPr>
              <a:spLocks noChangeShapeType="1"/>
            </p:cNvSpPr>
            <p:nvPr/>
          </p:nvSpPr>
          <p:spPr bwMode="auto">
            <a:xfrm>
              <a:off x="2432" y="1986"/>
              <a:ext cx="355" cy="4"/>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1" name="Line 19"/>
            <p:cNvSpPr>
              <a:spLocks noChangeShapeType="1"/>
            </p:cNvSpPr>
            <p:nvPr/>
          </p:nvSpPr>
          <p:spPr bwMode="auto">
            <a:xfrm>
              <a:off x="2403" y="2230"/>
              <a:ext cx="384" cy="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2" name="Line 20"/>
            <p:cNvSpPr>
              <a:spLocks noChangeShapeType="1"/>
            </p:cNvSpPr>
            <p:nvPr/>
          </p:nvSpPr>
          <p:spPr bwMode="auto">
            <a:xfrm>
              <a:off x="3360" y="1845"/>
              <a:ext cx="2033" cy="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3" name="Rectangle 21"/>
            <p:cNvSpPr>
              <a:spLocks noChangeArrowheads="1"/>
            </p:cNvSpPr>
            <p:nvPr/>
          </p:nvSpPr>
          <p:spPr bwMode="auto">
            <a:xfrm>
              <a:off x="3555" y="2326"/>
              <a:ext cx="557" cy="308"/>
            </a:xfrm>
            <a:prstGeom prst="rect">
              <a:avLst/>
            </a:prstGeom>
            <a:solidFill>
              <a:srgbClr val="00CCFF"/>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74" name="Rectangle 22"/>
            <p:cNvSpPr>
              <a:spLocks noChangeArrowheads="1"/>
            </p:cNvSpPr>
            <p:nvPr/>
          </p:nvSpPr>
          <p:spPr bwMode="auto">
            <a:xfrm>
              <a:off x="3651" y="2427"/>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600">
                  <a:latin typeface="Arial" panose="020B0604020202020204" pitchFamily="34" charset="0"/>
                </a:rPr>
                <a:t>存储器</a:t>
              </a:r>
              <a:endParaRPr kumimoji="1" lang="zh-CN" altLang="en-US" sz="1600"/>
            </a:p>
          </p:txBody>
        </p:sp>
        <p:sp>
          <p:nvSpPr>
            <p:cNvPr id="151575" name="Rectangle 23"/>
            <p:cNvSpPr>
              <a:spLocks noChangeArrowheads="1"/>
            </p:cNvSpPr>
            <p:nvPr/>
          </p:nvSpPr>
          <p:spPr bwMode="auto">
            <a:xfrm>
              <a:off x="2803" y="2651"/>
              <a:ext cx="372" cy="715"/>
            </a:xfrm>
            <a:prstGeom prst="rect">
              <a:avLst/>
            </a:prstGeom>
            <a:solidFill>
              <a:srgbClr val="FF9999"/>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76" name="Rectangle 24"/>
            <p:cNvSpPr>
              <a:spLocks noChangeArrowheads="1"/>
            </p:cNvSpPr>
            <p:nvPr/>
          </p:nvSpPr>
          <p:spPr bwMode="auto">
            <a:xfrm>
              <a:off x="2900" y="2960"/>
              <a:ext cx="2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8286</a:t>
              </a:r>
              <a:endParaRPr kumimoji="1" lang="en-US" altLang="zh-CN" sz="2400"/>
            </a:p>
          </p:txBody>
        </p:sp>
        <p:sp>
          <p:nvSpPr>
            <p:cNvPr id="151577" name="Rectangle 25"/>
            <p:cNvSpPr>
              <a:spLocks noChangeArrowheads="1"/>
            </p:cNvSpPr>
            <p:nvPr/>
          </p:nvSpPr>
          <p:spPr bwMode="auto">
            <a:xfrm>
              <a:off x="4474" y="2343"/>
              <a:ext cx="557" cy="308"/>
            </a:xfrm>
            <a:prstGeom prst="rect">
              <a:avLst/>
            </a:prstGeom>
            <a:solidFill>
              <a:srgbClr val="00CCFF"/>
            </a:solidFill>
            <a:ln w="317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578" name="Rectangle 26"/>
            <p:cNvSpPr>
              <a:spLocks noChangeArrowheads="1"/>
            </p:cNvSpPr>
            <p:nvPr/>
          </p:nvSpPr>
          <p:spPr bwMode="auto">
            <a:xfrm>
              <a:off x="4603" y="2427"/>
              <a:ext cx="4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600">
                  <a:latin typeface="Arial" panose="020B0604020202020204" pitchFamily="34" charset="0"/>
                </a:rPr>
                <a:t>I/O</a:t>
              </a:r>
              <a:r>
                <a:rPr kumimoji="1" lang="zh-CN" altLang="en-US" sz="1600">
                  <a:latin typeface="Arial" panose="020B0604020202020204" pitchFamily="34" charset="0"/>
                </a:rPr>
                <a:t>接口</a:t>
              </a:r>
              <a:endParaRPr kumimoji="1" lang="zh-CN" altLang="en-US" sz="2400"/>
            </a:p>
          </p:txBody>
        </p:sp>
        <p:sp>
          <p:nvSpPr>
            <p:cNvPr id="151579" name="Line 27"/>
            <p:cNvSpPr>
              <a:spLocks noChangeShapeType="1"/>
            </p:cNvSpPr>
            <p:nvPr/>
          </p:nvSpPr>
          <p:spPr bwMode="auto">
            <a:xfrm>
              <a:off x="3175" y="3060"/>
              <a:ext cx="2126" cy="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0" name="Freeform 28"/>
            <p:cNvSpPr>
              <a:spLocks/>
            </p:cNvSpPr>
            <p:nvPr/>
          </p:nvSpPr>
          <p:spPr bwMode="auto">
            <a:xfrm>
              <a:off x="2618" y="2242"/>
              <a:ext cx="73" cy="516"/>
            </a:xfrm>
            <a:custGeom>
              <a:avLst/>
              <a:gdLst>
                <a:gd name="T0" fmla="*/ 0 w 84"/>
                <a:gd name="T1" fmla="*/ 0 h 510"/>
                <a:gd name="T2" fmla="*/ 0 w 84"/>
                <a:gd name="T3" fmla="*/ 572 h 510"/>
                <a:gd name="T4" fmla="*/ 21 w 84"/>
                <a:gd name="T5" fmla="*/ 572 h 510"/>
                <a:gd name="T6" fmla="*/ 0 60000 65536"/>
                <a:gd name="T7" fmla="*/ 0 60000 65536"/>
                <a:gd name="T8" fmla="*/ 0 60000 65536"/>
                <a:gd name="T9" fmla="*/ 0 w 84"/>
                <a:gd name="T10" fmla="*/ 0 h 510"/>
                <a:gd name="T11" fmla="*/ 84 w 84"/>
                <a:gd name="T12" fmla="*/ 510 h 510"/>
              </a:gdLst>
              <a:ahLst/>
              <a:cxnLst>
                <a:cxn ang="T6">
                  <a:pos x="T0" y="T1"/>
                </a:cxn>
                <a:cxn ang="T7">
                  <a:pos x="T2" y="T3"/>
                </a:cxn>
                <a:cxn ang="T8">
                  <a:pos x="T4" y="T5"/>
                </a:cxn>
              </a:cxnLst>
              <a:rect l="T9" t="T10" r="T11" b="T12"/>
              <a:pathLst>
                <a:path w="84" h="510">
                  <a:moveTo>
                    <a:pt x="0" y="0"/>
                  </a:moveTo>
                  <a:lnTo>
                    <a:pt x="0" y="510"/>
                  </a:lnTo>
                  <a:lnTo>
                    <a:pt x="84" y="510"/>
                  </a:lnTo>
                </a:path>
              </a:pathLst>
            </a:custGeom>
            <a:noFill/>
            <a:ln w="508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81" name="Freeform 29"/>
            <p:cNvSpPr>
              <a:spLocks/>
            </p:cNvSpPr>
            <p:nvPr/>
          </p:nvSpPr>
          <p:spPr bwMode="auto">
            <a:xfrm>
              <a:off x="1969" y="3209"/>
              <a:ext cx="818" cy="77"/>
            </a:xfrm>
            <a:custGeom>
              <a:avLst/>
              <a:gdLst>
                <a:gd name="T0" fmla="*/ 0 w 785"/>
                <a:gd name="T1" fmla="*/ 0 h 104"/>
                <a:gd name="T2" fmla="*/ 0 w 785"/>
                <a:gd name="T3" fmla="*/ 5 h 104"/>
                <a:gd name="T4" fmla="*/ 1185 w 785"/>
                <a:gd name="T5" fmla="*/ 5 h 104"/>
                <a:gd name="T6" fmla="*/ 0 60000 65536"/>
                <a:gd name="T7" fmla="*/ 0 60000 65536"/>
                <a:gd name="T8" fmla="*/ 0 60000 65536"/>
                <a:gd name="T9" fmla="*/ 0 w 785"/>
                <a:gd name="T10" fmla="*/ 0 h 104"/>
                <a:gd name="T11" fmla="*/ 785 w 785"/>
                <a:gd name="T12" fmla="*/ 104 h 104"/>
              </a:gdLst>
              <a:ahLst/>
              <a:cxnLst>
                <a:cxn ang="T6">
                  <a:pos x="T0" y="T1"/>
                </a:cxn>
                <a:cxn ang="T7">
                  <a:pos x="T2" y="T3"/>
                </a:cxn>
                <a:cxn ang="T8">
                  <a:pos x="T4" y="T5"/>
                </a:cxn>
              </a:cxnLst>
              <a:rect l="T9" t="T10" r="T11" b="T12"/>
              <a:pathLst>
                <a:path w="785" h="104">
                  <a:moveTo>
                    <a:pt x="0" y="0"/>
                  </a:moveTo>
                  <a:lnTo>
                    <a:pt x="0" y="104"/>
                  </a:lnTo>
                  <a:lnTo>
                    <a:pt x="785" y="104"/>
                  </a:lnTo>
                </a:path>
              </a:pathLst>
            </a:custGeom>
            <a:noFill/>
            <a:ln w="3175">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82" name="Line 30"/>
            <p:cNvSpPr>
              <a:spLocks noChangeShapeType="1"/>
            </p:cNvSpPr>
            <p:nvPr/>
          </p:nvSpPr>
          <p:spPr bwMode="auto">
            <a:xfrm flipH="1">
              <a:off x="3651" y="1846"/>
              <a:ext cx="0" cy="48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3" name="Line 31"/>
            <p:cNvSpPr>
              <a:spLocks noChangeShapeType="1"/>
            </p:cNvSpPr>
            <p:nvPr/>
          </p:nvSpPr>
          <p:spPr bwMode="auto">
            <a:xfrm flipV="1">
              <a:off x="2432" y="2902"/>
              <a:ext cx="355" cy="3"/>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4" name="Line 32"/>
            <p:cNvSpPr>
              <a:spLocks noChangeShapeType="1"/>
            </p:cNvSpPr>
            <p:nvPr/>
          </p:nvSpPr>
          <p:spPr bwMode="auto">
            <a:xfrm flipH="1">
              <a:off x="4563" y="1833"/>
              <a:ext cx="5" cy="493"/>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5" name="Line 33"/>
            <p:cNvSpPr>
              <a:spLocks noChangeShapeType="1"/>
            </p:cNvSpPr>
            <p:nvPr/>
          </p:nvSpPr>
          <p:spPr bwMode="auto">
            <a:xfrm flipV="1">
              <a:off x="3843" y="2662"/>
              <a:ext cx="0" cy="384"/>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6" name="Line 34"/>
            <p:cNvSpPr>
              <a:spLocks noChangeShapeType="1"/>
            </p:cNvSpPr>
            <p:nvPr/>
          </p:nvSpPr>
          <p:spPr bwMode="auto">
            <a:xfrm flipV="1">
              <a:off x="4755" y="2662"/>
              <a:ext cx="0" cy="384"/>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7" name="Line 35"/>
            <p:cNvSpPr>
              <a:spLocks noChangeShapeType="1"/>
            </p:cNvSpPr>
            <p:nvPr/>
          </p:nvSpPr>
          <p:spPr bwMode="auto">
            <a:xfrm flipH="1">
              <a:off x="3843" y="1126"/>
              <a:ext cx="0" cy="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8" name="Line 36"/>
            <p:cNvSpPr>
              <a:spLocks noChangeShapeType="1"/>
            </p:cNvSpPr>
            <p:nvPr/>
          </p:nvSpPr>
          <p:spPr bwMode="auto">
            <a:xfrm>
              <a:off x="4754" y="1115"/>
              <a:ext cx="1" cy="121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89" name="Line 37"/>
            <p:cNvSpPr>
              <a:spLocks noChangeShapeType="1"/>
            </p:cNvSpPr>
            <p:nvPr/>
          </p:nvSpPr>
          <p:spPr bwMode="auto">
            <a:xfrm>
              <a:off x="3939" y="982"/>
              <a:ext cx="0" cy="13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0" name="Line 38"/>
            <p:cNvSpPr>
              <a:spLocks noChangeShapeType="1"/>
            </p:cNvSpPr>
            <p:nvPr/>
          </p:nvSpPr>
          <p:spPr bwMode="auto">
            <a:xfrm>
              <a:off x="4846" y="963"/>
              <a:ext cx="5" cy="1363"/>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1" name="Line 39"/>
            <p:cNvSpPr>
              <a:spLocks noChangeShapeType="1"/>
            </p:cNvSpPr>
            <p:nvPr/>
          </p:nvSpPr>
          <p:spPr bwMode="auto">
            <a:xfrm flipH="1">
              <a:off x="4035" y="790"/>
              <a:ext cx="0" cy="15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2" name="Line 40"/>
            <p:cNvSpPr>
              <a:spLocks noChangeShapeType="1"/>
            </p:cNvSpPr>
            <p:nvPr/>
          </p:nvSpPr>
          <p:spPr bwMode="auto">
            <a:xfrm>
              <a:off x="4947" y="838"/>
              <a:ext cx="0" cy="14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3" name="Line 41"/>
            <p:cNvSpPr>
              <a:spLocks noChangeShapeType="1"/>
            </p:cNvSpPr>
            <p:nvPr/>
          </p:nvSpPr>
          <p:spPr bwMode="auto">
            <a:xfrm>
              <a:off x="1107" y="1030"/>
              <a:ext cx="3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4" name="Line 42"/>
            <p:cNvSpPr>
              <a:spLocks noChangeShapeType="1"/>
            </p:cNvSpPr>
            <p:nvPr/>
          </p:nvSpPr>
          <p:spPr bwMode="auto">
            <a:xfrm>
              <a:off x="1107" y="1222"/>
              <a:ext cx="3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5" name="Line 43"/>
            <p:cNvSpPr>
              <a:spLocks noChangeShapeType="1"/>
            </p:cNvSpPr>
            <p:nvPr/>
          </p:nvSpPr>
          <p:spPr bwMode="auto">
            <a:xfrm>
              <a:off x="1107" y="1414"/>
              <a:ext cx="3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96" name="Freeform 44"/>
            <p:cNvSpPr>
              <a:spLocks/>
            </p:cNvSpPr>
            <p:nvPr/>
          </p:nvSpPr>
          <p:spPr bwMode="auto">
            <a:xfrm>
              <a:off x="621" y="605"/>
              <a:ext cx="92" cy="306"/>
            </a:xfrm>
            <a:custGeom>
              <a:avLst/>
              <a:gdLst>
                <a:gd name="T0" fmla="*/ 92 w 92"/>
                <a:gd name="T1" fmla="*/ 0 h 306"/>
                <a:gd name="T2" fmla="*/ 0 w 92"/>
                <a:gd name="T3" fmla="*/ 0 h 306"/>
                <a:gd name="T4" fmla="*/ 0 w 92"/>
                <a:gd name="T5" fmla="*/ 306 h 306"/>
                <a:gd name="T6" fmla="*/ 0 60000 65536"/>
                <a:gd name="T7" fmla="*/ 0 60000 65536"/>
                <a:gd name="T8" fmla="*/ 0 60000 65536"/>
                <a:gd name="T9" fmla="*/ 0 w 92"/>
                <a:gd name="T10" fmla="*/ 0 h 306"/>
                <a:gd name="T11" fmla="*/ 92 w 92"/>
                <a:gd name="T12" fmla="*/ 306 h 306"/>
              </a:gdLst>
              <a:ahLst/>
              <a:cxnLst>
                <a:cxn ang="T6">
                  <a:pos x="T0" y="T1"/>
                </a:cxn>
                <a:cxn ang="T7">
                  <a:pos x="T2" y="T3"/>
                </a:cxn>
                <a:cxn ang="T8">
                  <a:pos x="T4" y="T5"/>
                </a:cxn>
              </a:cxnLst>
              <a:rect l="T9" t="T10" r="T11" b="T12"/>
              <a:pathLst>
                <a:path w="92" h="306">
                  <a:moveTo>
                    <a:pt x="92" y="0"/>
                  </a:moveTo>
                  <a:lnTo>
                    <a:pt x="0" y="0"/>
                  </a:lnTo>
                  <a:lnTo>
                    <a:pt x="0" y="306"/>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97" name="Freeform 45"/>
            <p:cNvSpPr>
              <a:spLocks/>
            </p:cNvSpPr>
            <p:nvPr/>
          </p:nvSpPr>
          <p:spPr bwMode="auto">
            <a:xfrm>
              <a:off x="899" y="605"/>
              <a:ext cx="94" cy="306"/>
            </a:xfrm>
            <a:custGeom>
              <a:avLst/>
              <a:gdLst>
                <a:gd name="T0" fmla="*/ 0 w 94"/>
                <a:gd name="T1" fmla="*/ 0 h 306"/>
                <a:gd name="T2" fmla="*/ 94 w 94"/>
                <a:gd name="T3" fmla="*/ 0 h 306"/>
                <a:gd name="T4" fmla="*/ 94 w 94"/>
                <a:gd name="T5" fmla="*/ 306 h 306"/>
                <a:gd name="T6" fmla="*/ 0 60000 65536"/>
                <a:gd name="T7" fmla="*/ 0 60000 65536"/>
                <a:gd name="T8" fmla="*/ 0 60000 65536"/>
                <a:gd name="T9" fmla="*/ 0 w 94"/>
                <a:gd name="T10" fmla="*/ 0 h 306"/>
                <a:gd name="T11" fmla="*/ 94 w 94"/>
                <a:gd name="T12" fmla="*/ 306 h 306"/>
              </a:gdLst>
              <a:ahLst/>
              <a:cxnLst>
                <a:cxn ang="T6">
                  <a:pos x="T0" y="T1"/>
                </a:cxn>
                <a:cxn ang="T7">
                  <a:pos x="T2" y="T3"/>
                </a:cxn>
                <a:cxn ang="T8">
                  <a:pos x="T4" y="T5"/>
                </a:cxn>
              </a:cxnLst>
              <a:rect l="T9" t="T10" r="T11" b="T12"/>
              <a:pathLst>
                <a:path w="94" h="306">
                  <a:moveTo>
                    <a:pt x="0" y="0"/>
                  </a:moveTo>
                  <a:lnTo>
                    <a:pt x="94" y="0"/>
                  </a:lnTo>
                  <a:lnTo>
                    <a:pt x="94" y="306"/>
                  </a:lnTo>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598" name="Line 46"/>
            <p:cNvSpPr>
              <a:spLocks noChangeShapeType="1"/>
            </p:cNvSpPr>
            <p:nvPr/>
          </p:nvSpPr>
          <p:spPr bwMode="auto">
            <a:xfrm>
              <a:off x="713" y="502"/>
              <a:ext cx="1" cy="20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47"/>
            <p:cNvSpPr>
              <a:spLocks noChangeShapeType="1"/>
            </p:cNvSpPr>
            <p:nvPr/>
          </p:nvSpPr>
          <p:spPr bwMode="auto">
            <a:xfrm>
              <a:off x="899" y="502"/>
              <a:ext cx="1" cy="20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0" name="Rectangle 48"/>
            <p:cNvSpPr>
              <a:spLocks noChangeArrowheads="1"/>
            </p:cNvSpPr>
            <p:nvPr/>
          </p:nvSpPr>
          <p:spPr bwMode="auto">
            <a:xfrm>
              <a:off x="760" y="502"/>
              <a:ext cx="92" cy="20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601" name="Rectangle 49"/>
            <p:cNvSpPr>
              <a:spLocks noChangeArrowheads="1"/>
            </p:cNvSpPr>
            <p:nvPr/>
          </p:nvSpPr>
          <p:spPr bwMode="auto">
            <a:xfrm>
              <a:off x="319" y="963"/>
              <a:ext cx="45" cy="30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51602" name="Line 50"/>
            <p:cNvSpPr>
              <a:spLocks noChangeShapeType="1"/>
            </p:cNvSpPr>
            <p:nvPr/>
          </p:nvSpPr>
          <p:spPr bwMode="auto">
            <a:xfrm>
              <a:off x="342" y="758"/>
              <a:ext cx="1" cy="20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3" name="Line 51"/>
            <p:cNvSpPr>
              <a:spLocks noChangeShapeType="1"/>
            </p:cNvSpPr>
            <p:nvPr/>
          </p:nvSpPr>
          <p:spPr bwMode="auto">
            <a:xfrm>
              <a:off x="342" y="1268"/>
              <a:ext cx="1" cy="20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4" name="Line 52"/>
            <p:cNvSpPr>
              <a:spLocks noChangeShapeType="1"/>
            </p:cNvSpPr>
            <p:nvPr/>
          </p:nvSpPr>
          <p:spPr bwMode="auto">
            <a:xfrm>
              <a:off x="342" y="1525"/>
              <a:ext cx="1" cy="20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5" name="Line 53"/>
            <p:cNvSpPr>
              <a:spLocks noChangeShapeType="1"/>
            </p:cNvSpPr>
            <p:nvPr/>
          </p:nvSpPr>
          <p:spPr bwMode="auto">
            <a:xfrm>
              <a:off x="250" y="1473"/>
              <a:ext cx="18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6" name="Line 54"/>
            <p:cNvSpPr>
              <a:spLocks noChangeShapeType="1"/>
            </p:cNvSpPr>
            <p:nvPr/>
          </p:nvSpPr>
          <p:spPr bwMode="auto">
            <a:xfrm>
              <a:off x="250" y="1525"/>
              <a:ext cx="18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7" name="Line 55"/>
            <p:cNvSpPr>
              <a:spLocks noChangeShapeType="1"/>
            </p:cNvSpPr>
            <p:nvPr/>
          </p:nvSpPr>
          <p:spPr bwMode="auto">
            <a:xfrm>
              <a:off x="250" y="1729"/>
              <a:ext cx="18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08" name="Line 56"/>
            <p:cNvSpPr>
              <a:spLocks noChangeShapeType="1"/>
            </p:cNvSpPr>
            <p:nvPr/>
          </p:nvSpPr>
          <p:spPr bwMode="auto">
            <a:xfrm flipV="1">
              <a:off x="342" y="1318"/>
              <a:ext cx="189" cy="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609" name="Freeform 57"/>
            <p:cNvSpPr>
              <a:spLocks/>
            </p:cNvSpPr>
            <p:nvPr/>
          </p:nvSpPr>
          <p:spPr bwMode="auto">
            <a:xfrm>
              <a:off x="295" y="657"/>
              <a:ext cx="94" cy="98"/>
            </a:xfrm>
            <a:custGeom>
              <a:avLst/>
              <a:gdLst>
                <a:gd name="T0" fmla="*/ 0 w 94"/>
                <a:gd name="T1" fmla="*/ 49 h 98"/>
                <a:gd name="T2" fmla="*/ 5 w 94"/>
                <a:gd name="T3" fmla="*/ 27 h 98"/>
                <a:gd name="T4" fmla="*/ 17 w 94"/>
                <a:gd name="T5" fmla="*/ 11 h 98"/>
                <a:gd name="T6" fmla="*/ 37 w 94"/>
                <a:gd name="T7" fmla="*/ 0 h 98"/>
                <a:gd name="T8" fmla="*/ 57 w 94"/>
                <a:gd name="T9" fmla="*/ 0 h 98"/>
                <a:gd name="T10" fmla="*/ 76 w 94"/>
                <a:gd name="T11" fmla="*/ 11 h 98"/>
                <a:gd name="T12" fmla="*/ 89 w 94"/>
                <a:gd name="T13" fmla="*/ 27 h 98"/>
                <a:gd name="T14" fmla="*/ 94 w 94"/>
                <a:gd name="T15" fmla="*/ 49 h 98"/>
                <a:gd name="T16" fmla="*/ 89 w 94"/>
                <a:gd name="T17" fmla="*/ 71 h 98"/>
                <a:gd name="T18" fmla="*/ 76 w 94"/>
                <a:gd name="T19" fmla="*/ 90 h 98"/>
                <a:gd name="T20" fmla="*/ 57 w 94"/>
                <a:gd name="T21" fmla="*/ 98 h 98"/>
                <a:gd name="T22" fmla="*/ 37 w 94"/>
                <a:gd name="T23" fmla="*/ 98 h 98"/>
                <a:gd name="T24" fmla="*/ 17 w 94"/>
                <a:gd name="T25" fmla="*/ 90 h 98"/>
                <a:gd name="T26" fmla="*/ 5 w 94"/>
                <a:gd name="T27" fmla="*/ 71 h 98"/>
                <a:gd name="T28" fmla="*/ 0 w 94"/>
                <a:gd name="T29" fmla="*/ 49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98"/>
                <a:gd name="T47" fmla="*/ 94 w 94"/>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98">
                  <a:moveTo>
                    <a:pt x="0" y="49"/>
                  </a:moveTo>
                  <a:lnTo>
                    <a:pt x="5" y="27"/>
                  </a:lnTo>
                  <a:lnTo>
                    <a:pt x="17" y="11"/>
                  </a:lnTo>
                  <a:lnTo>
                    <a:pt x="37" y="0"/>
                  </a:lnTo>
                  <a:lnTo>
                    <a:pt x="57" y="0"/>
                  </a:lnTo>
                  <a:lnTo>
                    <a:pt x="76" y="11"/>
                  </a:lnTo>
                  <a:lnTo>
                    <a:pt x="89" y="27"/>
                  </a:lnTo>
                  <a:lnTo>
                    <a:pt x="94" y="49"/>
                  </a:lnTo>
                  <a:lnTo>
                    <a:pt x="89" y="71"/>
                  </a:lnTo>
                  <a:lnTo>
                    <a:pt x="76" y="90"/>
                  </a:lnTo>
                  <a:lnTo>
                    <a:pt x="57" y="98"/>
                  </a:lnTo>
                  <a:lnTo>
                    <a:pt x="37" y="98"/>
                  </a:lnTo>
                  <a:lnTo>
                    <a:pt x="17" y="90"/>
                  </a:lnTo>
                  <a:lnTo>
                    <a:pt x="5" y="71"/>
                  </a:lnTo>
                  <a:lnTo>
                    <a:pt x="0" y="49"/>
                  </a:lnTo>
                  <a:close/>
                </a:path>
              </a:pathLst>
            </a:custGeom>
            <a:noFill/>
            <a:ln w="3175">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610" name="Line 58"/>
            <p:cNvSpPr>
              <a:spLocks noChangeShapeType="1"/>
            </p:cNvSpPr>
            <p:nvPr/>
          </p:nvSpPr>
          <p:spPr bwMode="auto">
            <a:xfrm>
              <a:off x="1971" y="310"/>
              <a:ext cx="0" cy="336"/>
            </a:xfrm>
            <a:prstGeom prst="line">
              <a:avLst/>
            </a:prstGeom>
            <a:noFill/>
            <a:ln w="31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1611" name="Rectangle 59"/>
            <p:cNvSpPr>
              <a:spLocks noChangeArrowheads="1"/>
            </p:cNvSpPr>
            <p:nvPr/>
          </p:nvSpPr>
          <p:spPr bwMode="auto">
            <a:xfrm>
              <a:off x="240" y="521"/>
              <a:ext cx="22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700">
                  <a:latin typeface="Arial" panose="020B0604020202020204" pitchFamily="34" charset="0"/>
                </a:rPr>
                <a:t>Vcc</a:t>
              </a:r>
              <a:endParaRPr kumimoji="1" lang="en-US" altLang="zh-CN" sz="2400"/>
            </a:p>
          </p:txBody>
        </p:sp>
        <p:sp>
          <p:nvSpPr>
            <p:cNvPr id="151612" name="Rectangle 60"/>
            <p:cNvSpPr>
              <a:spLocks noChangeArrowheads="1"/>
            </p:cNvSpPr>
            <p:nvPr/>
          </p:nvSpPr>
          <p:spPr bwMode="auto">
            <a:xfrm>
              <a:off x="2145" y="240"/>
              <a:ext cx="22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700">
                  <a:latin typeface="Arial" panose="020B0604020202020204" pitchFamily="34" charset="0"/>
                </a:rPr>
                <a:t>Vcc</a:t>
              </a:r>
              <a:endParaRPr kumimoji="1" lang="en-US" altLang="zh-CN" sz="2400"/>
            </a:p>
          </p:txBody>
        </p:sp>
        <p:sp>
          <p:nvSpPr>
            <p:cNvPr id="151613" name="Rectangle 61"/>
            <p:cNvSpPr>
              <a:spLocks noChangeArrowheads="1"/>
            </p:cNvSpPr>
            <p:nvPr/>
          </p:nvSpPr>
          <p:spPr bwMode="auto">
            <a:xfrm>
              <a:off x="1575" y="951"/>
              <a:ext cx="20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300">
                  <a:latin typeface="Arial" panose="020B0604020202020204" pitchFamily="34" charset="0"/>
                </a:rPr>
                <a:t>CLK</a:t>
              </a:r>
              <a:endParaRPr kumimoji="1" lang="en-US" altLang="zh-CN" sz="2400"/>
            </a:p>
          </p:txBody>
        </p:sp>
        <p:sp>
          <p:nvSpPr>
            <p:cNvPr id="151614" name="Rectangle 62"/>
            <p:cNvSpPr>
              <a:spLocks noChangeArrowheads="1"/>
            </p:cNvSpPr>
            <p:nvPr/>
          </p:nvSpPr>
          <p:spPr bwMode="auto">
            <a:xfrm>
              <a:off x="1818" y="704"/>
              <a:ext cx="3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MN/MX</a:t>
              </a:r>
              <a:endParaRPr kumimoji="1" lang="en-US" altLang="zh-CN" sz="2400"/>
            </a:p>
          </p:txBody>
        </p:sp>
        <p:sp>
          <p:nvSpPr>
            <p:cNvPr id="151615" name="Rectangle 63"/>
            <p:cNvSpPr>
              <a:spLocks noChangeArrowheads="1"/>
            </p:cNvSpPr>
            <p:nvPr/>
          </p:nvSpPr>
          <p:spPr bwMode="auto">
            <a:xfrm>
              <a:off x="2211" y="739"/>
              <a:ext cx="1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RD</a:t>
              </a:r>
              <a:endParaRPr kumimoji="1" lang="en-US" altLang="zh-CN" sz="2400"/>
            </a:p>
          </p:txBody>
        </p:sp>
        <p:sp>
          <p:nvSpPr>
            <p:cNvPr id="151616" name="Rectangle 64"/>
            <p:cNvSpPr>
              <a:spLocks noChangeArrowheads="1"/>
            </p:cNvSpPr>
            <p:nvPr/>
          </p:nvSpPr>
          <p:spPr bwMode="auto">
            <a:xfrm>
              <a:off x="2211" y="891"/>
              <a:ext cx="1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WR</a:t>
              </a:r>
              <a:endParaRPr kumimoji="1" lang="en-US" altLang="zh-CN" sz="2400"/>
            </a:p>
          </p:txBody>
        </p:sp>
        <p:sp>
          <p:nvSpPr>
            <p:cNvPr id="151617" name="Rectangle 65"/>
            <p:cNvSpPr>
              <a:spLocks noChangeArrowheads="1"/>
            </p:cNvSpPr>
            <p:nvPr/>
          </p:nvSpPr>
          <p:spPr bwMode="auto">
            <a:xfrm>
              <a:off x="2163" y="1047"/>
              <a:ext cx="2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IO/M</a:t>
              </a:r>
              <a:endParaRPr kumimoji="1" lang="en-US" altLang="zh-CN" sz="2400"/>
            </a:p>
          </p:txBody>
        </p:sp>
        <p:sp>
          <p:nvSpPr>
            <p:cNvPr id="151618" name="Rectangle 66"/>
            <p:cNvSpPr>
              <a:spLocks noChangeArrowheads="1"/>
            </p:cNvSpPr>
            <p:nvPr/>
          </p:nvSpPr>
          <p:spPr bwMode="auto">
            <a:xfrm>
              <a:off x="2163" y="1762"/>
              <a:ext cx="2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ALE</a:t>
              </a:r>
              <a:endParaRPr kumimoji="1" lang="en-US" altLang="zh-CN" sz="2400"/>
            </a:p>
          </p:txBody>
        </p:sp>
        <p:grpSp>
          <p:nvGrpSpPr>
            <p:cNvPr id="151619" name="Group 67"/>
            <p:cNvGrpSpPr>
              <a:grpSpLocks/>
            </p:cNvGrpSpPr>
            <p:nvPr/>
          </p:nvGrpSpPr>
          <p:grpSpPr bwMode="auto">
            <a:xfrm>
              <a:off x="2016" y="1872"/>
              <a:ext cx="386" cy="154"/>
              <a:chOff x="3216" y="384"/>
              <a:chExt cx="386" cy="154"/>
            </a:xfrm>
          </p:grpSpPr>
          <p:grpSp>
            <p:nvGrpSpPr>
              <p:cNvPr id="151664" name="Group 68"/>
              <p:cNvGrpSpPr>
                <a:grpSpLocks/>
              </p:cNvGrpSpPr>
              <p:nvPr/>
            </p:nvGrpSpPr>
            <p:grpSpPr bwMode="auto">
              <a:xfrm>
                <a:off x="3216" y="384"/>
                <a:ext cx="194" cy="154"/>
                <a:chOff x="3216" y="384"/>
                <a:chExt cx="194" cy="154"/>
              </a:xfrm>
            </p:grpSpPr>
            <p:sp>
              <p:nvSpPr>
                <p:cNvPr id="151667" name="Rectangle 69"/>
                <p:cNvSpPr>
                  <a:spLocks noChangeArrowheads="1"/>
                </p:cNvSpPr>
                <p:nvPr/>
              </p:nvSpPr>
              <p:spPr bwMode="auto">
                <a:xfrm>
                  <a:off x="3216" y="384"/>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A</a:t>
                  </a:r>
                  <a:endParaRPr kumimoji="1" lang="en-US" altLang="zh-CN" sz="2400"/>
                </a:p>
              </p:txBody>
            </p:sp>
            <p:sp>
              <p:nvSpPr>
                <p:cNvPr id="151668" name="Rectangle 70"/>
                <p:cNvSpPr>
                  <a:spLocks noChangeArrowheads="1"/>
                </p:cNvSpPr>
                <p:nvPr/>
              </p:nvSpPr>
              <p:spPr bwMode="auto">
                <a:xfrm>
                  <a:off x="3312" y="432"/>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100">
                      <a:latin typeface="Arial" panose="020B0604020202020204" pitchFamily="34" charset="0"/>
                    </a:rPr>
                    <a:t>16</a:t>
                  </a:r>
                  <a:endParaRPr kumimoji="1" lang="en-US" altLang="zh-CN" sz="2400"/>
                </a:p>
              </p:txBody>
            </p:sp>
          </p:grpSp>
          <p:sp>
            <p:nvSpPr>
              <p:cNvPr id="151665" name="Rectangle 71"/>
              <p:cNvSpPr>
                <a:spLocks noChangeArrowheads="1"/>
              </p:cNvSpPr>
              <p:nvPr/>
            </p:nvSpPr>
            <p:spPr bwMode="auto">
              <a:xfrm>
                <a:off x="3408" y="384"/>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-A</a:t>
                </a:r>
                <a:endParaRPr kumimoji="1" lang="en-US" altLang="zh-CN" sz="2400"/>
              </a:p>
            </p:txBody>
          </p:sp>
          <p:sp>
            <p:nvSpPr>
              <p:cNvPr id="151666" name="Rectangle 72"/>
              <p:cNvSpPr>
                <a:spLocks noChangeArrowheads="1"/>
              </p:cNvSpPr>
              <p:nvPr/>
            </p:nvSpPr>
            <p:spPr bwMode="auto">
              <a:xfrm>
                <a:off x="3504" y="432"/>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100">
                    <a:latin typeface="Arial" panose="020B0604020202020204" pitchFamily="34" charset="0"/>
                  </a:rPr>
                  <a:t>19</a:t>
                </a:r>
                <a:endParaRPr kumimoji="1" lang="en-US" altLang="zh-CN" sz="2400"/>
              </a:p>
            </p:txBody>
          </p:sp>
        </p:grpSp>
        <p:sp>
          <p:nvSpPr>
            <p:cNvPr id="151620" name="Rectangle 73"/>
            <p:cNvSpPr>
              <a:spLocks noChangeArrowheads="1"/>
            </p:cNvSpPr>
            <p:nvPr/>
          </p:nvSpPr>
          <p:spPr bwMode="auto">
            <a:xfrm>
              <a:off x="1949" y="2198"/>
              <a:ext cx="1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AD</a:t>
              </a:r>
              <a:endParaRPr kumimoji="1" lang="en-US" altLang="zh-CN" sz="2400"/>
            </a:p>
          </p:txBody>
        </p:sp>
        <p:sp>
          <p:nvSpPr>
            <p:cNvPr id="151621" name="Rectangle 74"/>
            <p:cNvSpPr>
              <a:spLocks noChangeArrowheads="1"/>
            </p:cNvSpPr>
            <p:nvPr/>
          </p:nvSpPr>
          <p:spPr bwMode="auto">
            <a:xfrm>
              <a:off x="2093" y="221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100">
                  <a:latin typeface="Arial" panose="020B0604020202020204" pitchFamily="34" charset="0"/>
                </a:rPr>
                <a:t>0</a:t>
              </a:r>
              <a:endParaRPr kumimoji="1" lang="en-US" altLang="zh-CN" sz="2400"/>
            </a:p>
          </p:txBody>
        </p:sp>
        <p:sp>
          <p:nvSpPr>
            <p:cNvPr id="151622" name="Rectangle 75"/>
            <p:cNvSpPr>
              <a:spLocks noChangeArrowheads="1"/>
            </p:cNvSpPr>
            <p:nvPr/>
          </p:nvSpPr>
          <p:spPr bwMode="auto">
            <a:xfrm>
              <a:off x="2137" y="2198"/>
              <a:ext cx="1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-AD</a:t>
              </a:r>
              <a:endParaRPr kumimoji="1" lang="en-US" altLang="zh-CN" sz="2400"/>
            </a:p>
          </p:txBody>
        </p:sp>
        <p:sp>
          <p:nvSpPr>
            <p:cNvPr id="151623" name="Rectangle 76"/>
            <p:cNvSpPr>
              <a:spLocks noChangeArrowheads="1"/>
            </p:cNvSpPr>
            <p:nvPr/>
          </p:nvSpPr>
          <p:spPr bwMode="auto">
            <a:xfrm>
              <a:off x="2316" y="221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100">
                  <a:latin typeface="Arial" panose="020B0604020202020204" pitchFamily="34" charset="0"/>
                </a:rPr>
                <a:t>15</a:t>
              </a:r>
              <a:endParaRPr kumimoji="1" lang="en-US" altLang="zh-CN" sz="2400"/>
            </a:p>
          </p:txBody>
        </p:sp>
        <p:sp>
          <p:nvSpPr>
            <p:cNvPr id="151624" name="Rectangle 77"/>
            <p:cNvSpPr>
              <a:spLocks noChangeArrowheads="1"/>
            </p:cNvSpPr>
            <p:nvPr/>
          </p:nvSpPr>
          <p:spPr bwMode="auto">
            <a:xfrm>
              <a:off x="2125" y="2861"/>
              <a:ext cx="26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DT/R</a:t>
              </a:r>
              <a:endParaRPr kumimoji="1" lang="en-US" altLang="zh-CN" sz="2400"/>
            </a:p>
          </p:txBody>
        </p:sp>
        <p:sp>
          <p:nvSpPr>
            <p:cNvPr id="151625" name="Rectangle 78"/>
            <p:cNvSpPr>
              <a:spLocks noChangeArrowheads="1"/>
            </p:cNvSpPr>
            <p:nvPr/>
          </p:nvSpPr>
          <p:spPr bwMode="auto">
            <a:xfrm>
              <a:off x="1875" y="3016"/>
              <a:ext cx="23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DEN</a:t>
              </a:r>
              <a:endParaRPr kumimoji="1" lang="en-US" altLang="zh-CN" sz="2400"/>
            </a:p>
          </p:txBody>
        </p:sp>
        <p:sp>
          <p:nvSpPr>
            <p:cNvPr id="151626" name="Line 79"/>
            <p:cNvSpPr>
              <a:spLocks noChangeShapeType="1"/>
            </p:cNvSpPr>
            <p:nvPr/>
          </p:nvSpPr>
          <p:spPr bwMode="auto">
            <a:xfrm>
              <a:off x="2432" y="1268"/>
              <a:ext cx="3013" cy="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627" name="Line 80"/>
            <p:cNvSpPr>
              <a:spLocks noChangeShapeType="1"/>
            </p:cNvSpPr>
            <p:nvPr/>
          </p:nvSpPr>
          <p:spPr bwMode="auto">
            <a:xfrm>
              <a:off x="2403" y="1414"/>
              <a:ext cx="3072" cy="0"/>
            </a:xfrm>
            <a:prstGeom prst="line">
              <a:avLst/>
            </a:prstGeom>
            <a:noFill/>
            <a:ln w="31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1628" name="Rectangle 81"/>
            <p:cNvSpPr>
              <a:spLocks noChangeArrowheads="1"/>
            </p:cNvSpPr>
            <p:nvPr/>
          </p:nvSpPr>
          <p:spPr bwMode="auto">
            <a:xfrm>
              <a:off x="2115" y="1200"/>
              <a:ext cx="2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INTA</a:t>
              </a:r>
              <a:endParaRPr kumimoji="1" lang="en-US" altLang="zh-CN" sz="2400"/>
            </a:p>
          </p:txBody>
        </p:sp>
        <p:sp>
          <p:nvSpPr>
            <p:cNvPr id="151629" name="Rectangle 82"/>
            <p:cNvSpPr>
              <a:spLocks noChangeArrowheads="1"/>
            </p:cNvSpPr>
            <p:nvPr/>
          </p:nvSpPr>
          <p:spPr bwMode="auto">
            <a:xfrm>
              <a:off x="2115" y="1380"/>
              <a:ext cx="26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INTR</a:t>
              </a:r>
              <a:endParaRPr kumimoji="1" lang="en-US" altLang="zh-CN" sz="2400"/>
            </a:p>
          </p:txBody>
        </p:sp>
        <p:sp>
          <p:nvSpPr>
            <p:cNvPr id="151630" name="Rectangle 83"/>
            <p:cNvSpPr>
              <a:spLocks noChangeArrowheads="1"/>
            </p:cNvSpPr>
            <p:nvPr/>
          </p:nvSpPr>
          <p:spPr bwMode="auto">
            <a:xfrm>
              <a:off x="1558" y="1175"/>
              <a:ext cx="3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READY</a:t>
              </a:r>
              <a:endParaRPr kumimoji="1" lang="en-US" altLang="zh-CN" sz="2400"/>
            </a:p>
          </p:txBody>
        </p:sp>
        <p:sp>
          <p:nvSpPr>
            <p:cNvPr id="151631" name="Rectangle 84"/>
            <p:cNvSpPr>
              <a:spLocks noChangeArrowheads="1"/>
            </p:cNvSpPr>
            <p:nvPr/>
          </p:nvSpPr>
          <p:spPr bwMode="auto">
            <a:xfrm>
              <a:off x="1563" y="1352"/>
              <a:ext cx="3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RESET</a:t>
              </a:r>
              <a:endParaRPr kumimoji="1" lang="en-US" altLang="zh-CN" sz="2400"/>
            </a:p>
          </p:txBody>
        </p:sp>
        <p:sp>
          <p:nvSpPr>
            <p:cNvPr id="151632" name="Line 85"/>
            <p:cNvSpPr>
              <a:spLocks noChangeShapeType="1"/>
            </p:cNvSpPr>
            <p:nvPr/>
          </p:nvSpPr>
          <p:spPr bwMode="auto">
            <a:xfrm flipH="1">
              <a:off x="2014" y="693"/>
              <a:ext cx="141"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Line 86"/>
            <p:cNvSpPr>
              <a:spLocks noChangeShapeType="1"/>
            </p:cNvSpPr>
            <p:nvPr/>
          </p:nvSpPr>
          <p:spPr bwMode="auto">
            <a:xfrm flipH="1">
              <a:off x="2246" y="733"/>
              <a:ext cx="139"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4" name="Line 87"/>
            <p:cNvSpPr>
              <a:spLocks noChangeShapeType="1"/>
            </p:cNvSpPr>
            <p:nvPr/>
          </p:nvSpPr>
          <p:spPr bwMode="auto">
            <a:xfrm flipH="1">
              <a:off x="2246" y="886"/>
              <a:ext cx="139"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5" name="Line 88"/>
            <p:cNvSpPr>
              <a:spLocks noChangeShapeType="1"/>
            </p:cNvSpPr>
            <p:nvPr/>
          </p:nvSpPr>
          <p:spPr bwMode="auto">
            <a:xfrm flipH="1">
              <a:off x="2163" y="1030"/>
              <a:ext cx="94"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6" name="Line 89"/>
            <p:cNvSpPr>
              <a:spLocks noChangeShapeType="1"/>
            </p:cNvSpPr>
            <p:nvPr/>
          </p:nvSpPr>
          <p:spPr bwMode="auto">
            <a:xfrm flipH="1" flipV="1">
              <a:off x="2115" y="1174"/>
              <a:ext cx="24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Line 90"/>
            <p:cNvSpPr>
              <a:spLocks noChangeShapeType="1"/>
            </p:cNvSpPr>
            <p:nvPr/>
          </p:nvSpPr>
          <p:spPr bwMode="auto">
            <a:xfrm flipH="1">
              <a:off x="2293" y="2856"/>
              <a:ext cx="70"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8" name="Line 91"/>
            <p:cNvSpPr>
              <a:spLocks noChangeShapeType="1"/>
            </p:cNvSpPr>
            <p:nvPr/>
          </p:nvSpPr>
          <p:spPr bwMode="auto">
            <a:xfrm flipH="1">
              <a:off x="1922" y="3009"/>
              <a:ext cx="186"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9" name="Rectangle 92"/>
            <p:cNvSpPr>
              <a:spLocks noChangeArrowheads="1"/>
            </p:cNvSpPr>
            <p:nvPr/>
          </p:nvSpPr>
          <p:spPr bwMode="auto">
            <a:xfrm>
              <a:off x="1584" y="1776"/>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000">
                  <a:latin typeface="Arial" panose="020B0604020202020204" pitchFamily="34" charset="0"/>
                </a:rPr>
                <a:t>8086</a:t>
              </a:r>
              <a:endParaRPr kumimoji="1" lang="en-US" altLang="zh-CN" sz="2400"/>
            </a:p>
          </p:txBody>
        </p:sp>
        <p:sp>
          <p:nvSpPr>
            <p:cNvPr id="151640" name="Rectangle 93"/>
            <p:cNvSpPr>
              <a:spLocks noChangeArrowheads="1"/>
            </p:cNvSpPr>
            <p:nvPr/>
          </p:nvSpPr>
          <p:spPr bwMode="auto">
            <a:xfrm>
              <a:off x="1584" y="1920"/>
              <a:ext cx="3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000">
                  <a:latin typeface="Arial" panose="020B0604020202020204" pitchFamily="34" charset="0"/>
                </a:rPr>
                <a:t>CPU</a:t>
              </a:r>
              <a:endParaRPr kumimoji="1" lang="en-US" altLang="zh-CN" sz="2400"/>
            </a:p>
          </p:txBody>
        </p:sp>
        <p:sp>
          <p:nvSpPr>
            <p:cNvPr id="151641" name="Rectangle 94"/>
            <p:cNvSpPr>
              <a:spLocks noChangeArrowheads="1"/>
            </p:cNvSpPr>
            <p:nvPr/>
          </p:nvSpPr>
          <p:spPr bwMode="auto">
            <a:xfrm>
              <a:off x="2850" y="1775"/>
              <a:ext cx="18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200">
                  <a:latin typeface="Arial" panose="020B0604020202020204" pitchFamily="34" charset="0"/>
                </a:rPr>
                <a:t>STB</a:t>
              </a:r>
              <a:endParaRPr kumimoji="1" lang="en-US" altLang="zh-CN" sz="2400"/>
            </a:p>
          </p:txBody>
        </p:sp>
        <p:sp>
          <p:nvSpPr>
            <p:cNvPr id="151642" name="Rectangle 95"/>
            <p:cNvSpPr>
              <a:spLocks noChangeArrowheads="1"/>
            </p:cNvSpPr>
            <p:nvPr/>
          </p:nvSpPr>
          <p:spPr bwMode="auto">
            <a:xfrm>
              <a:off x="2848" y="2874"/>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T</a:t>
              </a:r>
              <a:endParaRPr kumimoji="1" lang="en-US" altLang="zh-CN" sz="2400"/>
            </a:p>
          </p:txBody>
        </p:sp>
        <p:sp>
          <p:nvSpPr>
            <p:cNvPr id="151643" name="Rectangle 96"/>
            <p:cNvSpPr>
              <a:spLocks noChangeArrowheads="1"/>
            </p:cNvSpPr>
            <p:nvPr/>
          </p:nvSpPr>
          <p:spPr bwMode="auto">
            <a:xfrm>
              <a:off x="2838" y="3207"/>
              <a:ext cx="1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OE</a:t>
              </a:r>
              <a:endParaRPr kumimoji="1" lang="en-US" altLang="zh-CN" sz="2400"/>
            </a:p>
          </p:txBody>
        </p:sp>
        <p:sp>
          <p:nvSpPr>
            <p:cNvPr id="151644" name="Rectangle 97"/>
            <p:cNvSpPr>
              <a:spLocks noChangeArrowheads="1"/>
            </p:cNvSpPr>
            <p:nvPr/>
          </p:nvSpPr>
          <p:spPr bwMode="auto">
            <a:xfrm>
              <a:off x="4093" y="2854"/>
              <a:ext cx="54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700">
                  <a:latin typeface="Arial" panose="020B0604020202020204" pitchFamily="34" charset="0"/>
                </a:rPr>
                <a:t>数据总线</a:t>
              </a:r>
              <a:endParaRPr kumimoji="1" lang="zh-CN" altLang="en-US" sz="2400"/>
            </a:p>
          </p:txBody>
        </p:sp>
        <p:sp>
          <p:nvSpPr>
            <p:cNvPr id="151645" name="Rectangle 98"/>
            <p:cNvSpPr>
              <a:spLocks noChangeArrowheads="1"/>
            </p:cNvSpPr>
            <p:nvPr/>
          </p:nvSpPr>
          <p:spPr bwMode="auto">
            <a:xfrm>
              <a:off x="4131" y="1635"/>
              <a:ext cx="54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700">
                  <a:latin typeface="Arial" panose="020B0604020202020204" pitchFamily="34" charset="0"/>
                </a:rPr>
                <a:t>地址总线</a:t>
              </a:r>
              <a:endParaRPr kumimoji="1" lang="zh-CN" altLang="en-US" sz="2400"/>
            </a:p>
          </p:txBody>
        </p:sp>
        <p:sp>
          <p:nvSpPr>
            <p:cNvPr id="151646" name="Line 99"/>
            <p:cNvSpPr>
              <a:spLocks noChangeShapeType="1"/>
            </p:cNvSpPr>
            <p:nvPr/>
          </p:nvSpPr>
          <p:spPr bwMode="auto">
            <a:xfrm flipH="1">
              <a:off x="2826" y="3190"/>
              <a:ext cx="141"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Rectangle 100"/>
            <p:cNvSpPr>
              <a:spLocks noChangeArrowheads="1"/>
            </p:cNvSpPr>
            <p:nvPr/>
          </p:nvSpPr>
          <p:spPr bwMode="auto">
            <a:xfrm>
              <a:off x="2930" y="2182"/>
              <a:ext cx="1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OE</a:t>
              </a:r>
              <a:endParaRPr kumimoji="1" lang="en-US" altLang="zh-CN" sz="1400"/>
            </a:p>
          </p:txBody>
        </p:sp>
        <p:sp>
          <p:nvSpPr>
            <p:cNvPr id="151648" name="Line 101"/>
            <p:cNvSpPr>
              <a:spLocks noChangeShapeType="1"/>
            </p:cNvSpPr>
            <p:nvPr/>
          </p:nvSpPr>
          <p:spPr bwMode="auto">
            <a:xfrm flipH="1">
              <a:off x="2920" y="2182"/>
              <a:ext cx="138" cy="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9" name="Line 102"/>
            <p:cNvSpPr>
              <a:spLocks noChangeShapeType="1"/>
            </p:cNvSpPr>
            <p:nvPr/>
          </p:nvSpPr>
          <p:spPr bwMode="auto">
            <a:xfrm flipV="1">
              <a:off x="2989" y="2343"/>
              <a:ext cx="1" cy="5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Line 103"/>
            <p:cNvSpPr>
              <a:spLocks noChangeShapeType="1"/>
            </p:cNvSpPr>
            <p:nvPr/>
          </p:nvSpPr>
          <p:spPr bwMode="auto">
            <a:xfrm flipH="1">
              <a:off x="2967" y="2395"/>
              <a:ext cx="44" cy="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1" name="Rectangle 104"/>
            <p:cNvSpPr>
              <a:spLocks noChangeArrowheads="1"/>
            </p:cNvSpPr>
            <p:nvPr/>
          </p:nvSpPr>
          <p:spPr bwMode="auto">
            <a:xfrm>
              <a:off x="1911" y="3612"/>
              <a:ext cx="15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000"/>
                <a:t>最小组态系统配置图</a:t>
              </a:r>
              <a:endParaRPr kumimoji="1" lang="zh-CN" altLang="en-US" sz="2000">
                <a:solidFill>
                  <a:schemeClr val="bg1"/>
                </a:solidFill>
              </a:endParaRPr>
            </a:p>
          </p:txBody>
        </p:sp>
        <p:sp>
          <p:nvSpPr>
            <p:cNvPr id="151652" name="Text Box 105"/>
            <p:cNvSpPr txBox="1">
              <a:spLocks noChangeArrowheads="1"/>
            </p:cNvSpPr>
            <p:nvPr/>
          </p:nvSpPr>
          <p:spPr bwMode="auto">
            <a:xfrm>
              <a:off x="531" y="1222"/>
              <a:ext cx="52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1" lang="zh-CN" altLang="en-US" sz="1600"/>
                <a:t>时钟</a:t>
              </a:r>
            </a:p>
            <a:p>
              <a:pPr algn="ctr" eaLnBrk="1" hangingPunct="1">
                <a:spcBef>
                  <a:spcPct val="50000"/>
                </a:spcBef>
                <a:buFontTx/>
                <a:buNone/>
              </a:pPr>
              <a:r>
                <a:rPr kumimoji="1" lang="zh-CN" altLang="en-US" sz="1600"/>
                <a:t>发生器</a:t>
              </a:r>
            </a:p>
          </p:txBody>
        </p:sp>
        <p:sp>
          <p:nvSpPr>
            <p:cNvPr id="151653" name="Line 106"/>
            <p:cNvSpPr>
              <a:spLocks noChangeShapeType="1"/>
            </p:cNvSpPr>
            <p:nvPr/>
          </p:nvSpPr>
          <p:spPr bwMode="auto">
            <a:xfrm>
              <a:off x="2643" y="2758"/>
              <a:ext cx="19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1654" name="Group 107"/>
            <p:cNvGrpSpPr>
              <a:grpSpLocks/>
            </p:cNvGrpSpPr>
            <p:nvPr/>
          </p:nvGrpSpPr>
          <p:grpSpPr bwMode="auto">
            <a:xfrm>
              <a:off x="2163" y="2086"/>
              <a:ext cx="231" cy="134"/>
              <a:chOff x="864" y="2688"/>
              <a:chExt cx="231" cy="134"/>
            </a:xfrm>
          </p:grpSpPr>
          <p:sp>
            <p:nvSpPr>
              <p:cNvPr id="151662" name="Rectangle 108"/>
              <p:cNvSpPr>
                <a:spLocks noChangeArrowheads="1"/>
              </p:cNvSpPr>
              <p:nvPr/>
            </p:nvSpPr>
            <p:spPr bwMode="auto">
              <a:xfrm>
                <a:off x="864" y="2688"/>
                <a:ext cx="2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BHE</a:t>
                </a:r>
                <a:endParaRPr kumimoji="1" lang="en-US" altLang="zh-CN" sz="2400"/>
              </a:p>
            </p:txBody>
          </p:sp>
          <p:sp>
            <p:nvSpPr>
              <p:cNvPr id="151663" name="Line 109"/>
              <p:cNvSpPr>
                <a:spLocks noChangeShapeType="1"/>
              </p:cNvSpPr>
              <p:nvPr/>
            </p:nvSpPr>
            <p:spPr bwMode="auto">
              <a:xfrm>
                <a:off x="864" y="26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655" name="Line 110"/>
            <p:cNvSpPr>
              <a:spLocks noChangeShapeType="1"/>
            </p:cNvSpPr>
            <p:nvPr/>
          </p:nvSpPr>
          <p:spPr bwMode="auto">
            <a:xfrm>
              <a:off x="2403" y="208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56" name="Line 111"/>
            <p:cNvSpPr>
              <a:spLocks noChangeShapeType="1"/>
            </p:cNvSpPr>
            <p:nvPr/>
          </p:nvSpPr>
          <p:spPr bwMode="auto">
            <a:xfrm>
              <a:off x="3363" y="1702"/>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57" name="Line 112"/>
            <p:cNvSpPr>
              <a:spLocks noChangeShapeType="1"/>
            </p:cNvSpPr>
            <p:nvPr/>
          </p:nvSpPr>
          <p:spPr bwMode="auto">
            <a:xfrm>
              <a:off x="3747" y="1702"/>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1658" name="Group 113"/>
            <p:cNvGrpSpPr>
              <a:grpSpLocks/>
            </p:cNvGrpSpPr>
            <p:nvPr/>
          </p:nvGrpSpPr>
          <p:grpSpPr bwMode="auto">
            <a:xfrm>
              <a:off x="3459" y="1558"/>
              <a:ext cx="231" cy="134"/>
              <a:chOff x="864" y="2688"/>
              <a:chExt cx="231" cy="134"/>
            </a:xfrm>
          </p:grpSpPr>
          <p:sp>
            <p:nvSpPr>
              <p:cNvPr id="151660" name="Rectangle 114"/>
              <p:cNvSpPr>
                <a:spLocks noChangeArrowheads="1"/>
              </p:cNvSpPr>
              <p:nvPr/>
            </p:nvSpPr>
            <p:spPr bwMode="auto">
              <a:xfrm>
                <a:off x="864" y="2688"/>
                <a:ext cx="2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400">
                    <a:latin typeface="Arial" panose="020B0604020202020204" pitchFamily="34" charset="0"/>
                  </a:rPr>
                  <a:t>BHE</a:t>
                </a:r>
                <a:endParaRPr kumimoji="1" lang="en-US" altLang="zh-CN" sz="2400"/>
              </a:p>
            </p:txBody>
          </p:sp>
          <p:sp>
            <p:nvSpPr>
              <p:cNvPr id="151661" name="Line 115"/>
              <p:cNvSpPr>
                <a:spLocks noChangeShapeType="1"/>
              </p:cNvSpPr>
              <p:nvPr/>
            </p:nvSpPr>
            <p:spPr bwMode="auto">
              <a:xfrm>
                <a:off x="864" y="26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659" name="Text Box 116"/>
            <p:cNvSpPr txBox="1">
              <a:spLocks noChangeArrowheads="1"/>
            </p:cNvSpPr>
            <p:nvPr/>
          </p:nvSpPr>
          <p:spPr bwMode="auto">
            <a:xfrm>
              <a:off x="144" y="2640"/>
              <a:ext cx="134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在最小模式系统中，还需加入：</a:t>
              </a:r>
            </a:p>
            <a:p>
              <a:pPr eaLnBrk="1" hangingPunct="1">
                <a:spcBef>
                  <a:spcPct val="50000"/>
                </a:spcBef>
                <a:buFontTx/>
                <a:buNone/>
              </a:pPr>
              <a:r>
                <a:rPr kumimoji="1" lang="en-US" altLang="zh-CN" sz="2000"/>
                <a:t>1</a:t>
              </a:r>
              <a:r>
                <a:rPr kumimoji="1" lang="zh-CN" altLang="en-US" sz="2000"/>
                <a:t>片</a:t>
              </a:r>
              <a:r>
                <a:rPr kumimoji="1" lang="en-US" altLang="zh-CN" sz="2000"/>
                <a:t>8284A</a:t>
              </a:r>
            </a:p>
            <a:p>
              <a:pPr eaLnBrk="1" hangingPunct="1">
                <a:spcBef>
                  <a:spcPct val="50000"/>
                </a:spcBef>
                <a:buFontTx/>
                <a:buNone/>
              </a:pPr>
              <a:r>
                <a:rPr kumimoji="1" lang="en-US" altLang="zh-CN" sz="2000"/>
                <a:t>3</a:t>
              </a:r>
              <a:r>
                <a:rPr kumimoji="1" lang="zh-CN" altLang="en-US" sz="2000"/>
                <a:t>片</a:t>
              </a:r>
              <a:r>
                <a:rPr kumimoji="1" lang="en-US" altLang="zh-CN" sz="2000"/>
                <a:t>8282/8283</a:t>
              </a:r>
            </a:p>
            <a:p>
              <a:pPr eaLnBrk="1" hangingPunct="1">
                <a:spcBef>
                  <a:spcPct val="50000"/>
                </a:spcBef>
                <a:buFontTx/>
                <a:buNone/>
              </a:pPr>
              <a:r>
                <a:rPr kumimoji="1" lang="en-US" altLang="zh-CN" sz="2000"/>
                <a:t>2</a:t>
              </a:r>
              <a:r>
                <a:rPr kumimoji="1" lang="zh-CN" altLang="en-US" sz="2000"/>
                <a:t>片</a:t>
              </a:r>
              <a:r>
                <a:rPr kumimoji="1" lang="en-US" altLang="zh-CN" sz="2000"/>
                <a:t>8286/ 8287</a:t>
              </a:r>
            </a:p>
          </p:txBody>
        </p:sp>
      </p:grpSp>
      <p:sp>
        <p:nvSpPr>
          <p:cNvPr id="2" name="灯片编号占位符 1"/>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207</a:t>
            </a:fld>
            <a:endParaRPr lang="en-US" altLang="zh-CN"/>
          </a:p>
        </p:txBody>
      </p:sp>
    </p:spTree>
    <p:extLst>
      <p:ext uri="{BB962C8B-B14F-4D97-AF65-F5344CB8AC3E}">
        <p14:creationId xmlns:p14="http://schemas.microsoft.com/office/powerpoint/2010/main" val="2593627275"/>
      </p:ext>
    </p:extLst>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578" name="Object 2"/>
          <p:cNvGraphicFramePr>
            <a:graphicFrameLocks noChangeAspect="1"/>
          </p:cNvGraphicFramePr>
          <p:nvPr/>
        </p:nvGraphicFramePr>
        <p:xfrm>
          <a:off x="990600" y="990600"/>
          <a:ext cx="7543800" cy="5448300"/>
        </p:xfrm>
        <a:graphic>
          <a:graphicData uri="http://schemas.openxmlformats.org/presentationml/2006/ole">
            <mc:AlternateContent xmlns:mc="http://schemas.openxmlformats.org/markup-compatibility/2006">
              <mc:Choice xmlns:v="urn:schemas-microsoft-com:vml" Requires="v">
                <p:oleObj spid="_x0000_s178183" name="文档" r:id="rId3" imgW="7562088" imgH="5455920" progId="Word.Document.8">
                  <p:embed/>
                </p:oleObj>
              </mc:Choice>
              <mc:Fallback>
                <p:oleObj name="文档" r:id="rId3" imgW="7562088" imgH="5455920" progId="Word.Document.8">
                  <p:embed/>
                  <p:pic>
                    <p:nvPicPr>
                      <p:cNvPr id="152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7543800" cy="544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208</a:t>
            </a:fld>
            <a:endParaRPr lang="en-US" altLang="zh-CN"/>
          </a:p>
        </p:txBody>
      </p:sp>
    </p:spTree>
    <p:extLst>
      <p:ext uri="{BB962C8B-B14F-4D97-AF65-F5344CB8AC3E}">
        <p14:creationId xmlns:p14="http://schemas.microsoft.com/office/powerpoint/2010/main" val="3193487956"/>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US" altLang="zh-CN" smtClean="0"/>
              <a:t>4.</a:t>
            </a:r>
            <a:r>
              <a:rPr lang="zh-CN" altLang="en-US" smtClean="0"/>
              <a:t>最大模式</a:t>
            </a:r>
          </a:p>
        </p:txBody>
      </p:sp>
      <p:sp>
        <p:nvSpPr>
          <p:cNvPr id="153603" name="Rectangle 3"/>
          <p:cNvSpPr>
            <a:spLocks noGrp="1" noChangeArrowheads="1"/>
          </p:cNvSpPr>
          <p:nvPr>
            <p:ph type="body" idx="1"/>
          </p:nvPr>
        </p:nvSpPr>
        <p:spPr>
          <a:xfrm>
            <a:off x="566738" y="1752600"/>
            <a:ext cx="8326437" cy="4629150"/>
          </a:xfrm>
        </p:spPr>
        <p:txBody>
          <a:bodyPr/>
          <a:lstStyle/>
          <a:p>
            <a:pPr eaLnBrk="1" hangingPunct="1">
              <a:spcBef>
                <a:spcPct val="45000"/>
              </a:spcBef>
              <a:buFont typeface="Wingdings" panose="05000000000000000000" pitchFamily="2" charset="2"/>
              <a:buNone/>
            </a:pPr>
            <a:r>
              <a:rPr lang="zh-CN" altLang="en-US" smtClean="0"/>
              <a:t>当</a:t>
            </a:r>
            <a:r>
              <a:rPr kumimoji="1" lang="en-US" altLang="zh-CN" b="1" smtClean="0">
                <a:latin typeface="Times New Roman" panose="02020603050405020304" pitchFamily="18" charset="0"/>
              </a:rPr>
              <a:t>8086/8088</a:t>
            </a:r>
            <a:r>
              <a:rPr kumimoji="1" lang="zh-CN" altLang="en-US" b="1" smtClean="0"/>
              <a:t>的第</a:t>
            </a:r>
            <a:r>
              <a:rPr kumimoji="1" lang="en-US" altLang="zh-CN" b="1" smtClean="0"/>
              <a:t>33</a:t>
            </a:r>
            <a:r>
              <a:rPr kumimoji="1" lang="zh-CN" altLang="en-US" b="1" smtClean="0"/>
              <a:t>脚</a:t>
            </a:r>
            <a:r>
              <a:rPr kumimoji="1" lang="en-US" altLang="zh-CN" b="1" smtClean="0"/>
              <a:t>MN//MX</a:t>
            </a:r>
            <a:r>
              <a:rPr kumimoji="1" lang="zh-CN" altLang="en-US" b="1" smtClean="0"/>
              <a:t>固定接地时，就处于最大工作</a:t>
            </a:r>
          </a:p>
          <a:p>
            <a:pPr eaLnBrk="1" hangingPunct="1">
              <a:spcBef>
                <a:spcPct val="45000"/>
              </a:spcBef>
              <a:buFont typeface="Wingdings" panose="05000000000000000000" pitchFamily="2" charset="2"/>
              <a:buNone/>
            </a:pPr>
            <a:r>
              <a:rPr kumimoji="1" lang="zh-CN" altLang="en-US" b="1" smtClean="0"/>
              <a:t>模式。这时</a:t>
            </a:r>
            <a:r>
              <a:rPr kumimoji="1" lang="en-US" altLang="zh-CN" b="1" smtClean="0"/>
              <a:t>24~31</a:t>
            </a:r>
            <a:r>
              <a:rPr kumimoji="1" lang="zh-CN" altLang="en-US" b="1" smtClean="0"/>
              <a:t>引脚信号含义如下：</a:t>
            </a:r>
          </a:p>
          <a:p>
            <a:pPr eaLnBrk="1" hangingPunct="1">
              <a:spcBef>
                <a:spcPct val="50000"/>
              </a:spcBef>
              <a:buClrTx/>
              <a:buFontTx/>
              <a:buNone/>
            </a:pPr>
            <a:r>
              <a:rPr kumimoji="1" lang="zh-CN" altLang="en-US" b="1" smtClean="0"/>
              <a:t>（</a:t>
            </a:r>
            <a:r>
              <a:rPr kumimoji="1" lang="en-US" altLang="zh-CN" b="1" smtClean="0"/>
              <a:t>1</a:t>
            </a:r>
            <a:r>
              <a:rPr kumimoji="1" lang="zh-CN" altLang="en-US" b="1" smtClean="0"/>
              <a:t>）</a:t>
            </a:r>
            <a:r>
              <a:rPr kumimoji="1" lang="en-US" altLang="zh-CN" b="1" smtClean="0"/>
              <a:t>QS1</a:t>
            </a:r>
            <a:r>
              <a:rPr kumimoji="1" lang="zh-CN" altLang="en-US" b="1" smtClean="0"/>
              <a:t>、</a:t>
            </a:r>
            <a:r>
              <a:rPr kumimoji="1" lang="en-US" altLang="zh-CN" b="1" smtClean="0"/>
              <a:t>QS2 (instruction queue status)</a:t>
            </a:r>
            <a:r>
              <a:rPr kumimoji="1" lang="zh-CN" altLang="en-US" b="1" smtClean="0"/>
              <a:t>指令队列状态信号，输出。</a:t>
            </a:r>
          </a:p>
          <a:p>
            <a:pPr eaLnBrk="1" hangingPunct="1">
              <a:spcBef>
                <a:spcPct val="50000"/>
              </a:spcBef>
              <a:buClrTx/>
              <a:buFontTx/>
              <a:buNone/>
            </a:pPr>
            <a:r>
              <a:rPr kumimoji="1" lang="zh-CN" altLang="en-US" b="1" smtClean="0"/>
              <a:t>这两个信号组合起来提供前一个时钟周期（即总线周期的前一个状</a:t>
            </a:r>
          </a:p>
          <a:p>
            <a:pPr eaLnBrk="1" hangingPunct="1">
              <a:spcBef>
                <a:spcPct val="50000"/>
              </a:spcBef>
              <a:buClrTx/>
              <a:buFontTx/>
              <a:buNone/>
            </a:pPr>
            <a:r>
              <a:rPr kumimoji="1" lang="zh-CN" altLang="en-US" b="1" smtClean="0"/>
              <a:t>态）中指令队列的状态，以便外部对</a:t>
            </a:r>
            <a:r>
              <a:rPr kumimoji="1" lang="en-US" altLang="zh-CN" b="1" smtClean="0">
                <a:latin typeface="Times New Roman" panose="02020603050405020304" pitchFamily="18" charset="0"/>
              </a:rPr>
              <a:t>8086/8088</a:t>
            </a:r>
            <a:r>
              <a:rPr kumimoji="1" lang="zh-CN" altLang="en-US" b="1" smtClean="0">
                <a:latin typeface="Times New Roman" panose="02020603050405020304" pitchFamily="18" charset="0"/>
              </a:rPr>
              <a:t>内部指令队列进行动作</a:t>
            </a:r>
          </a:p>
          <a:p>
            <a:pPr eaLnBrk="1" hangingPunct="1">
              <a:spcBef>
                <a:spcPct val="50000"/>
              </a:spcBef>
              <a:buClrTx/>
              <a:buFontTx/>
              <a:buNone/>
            </a:pPr>
            <a:r>
              <a:rPr kumimoji="1" lang="zh-CN" altLang="en-US" b="1" smtClean="0">
                <a:latin typeface="Times New Roman" panose="02020603050405020304" pitchFamily="18" charset="0"/>
              </a:rPr>
              <a:t>跟踪。</a:t>
            </a:r>
            <a:endParaRPr kumimoji="1" lang="zh-CN" altLang="en-US" b="1" smtClean="0"/>
          </a:p>
          <a:p>
            <a:pPr eaLnBrk="1" hangingPunct="1">
              <a:buFont typeface="Wingdings" panose="05000000000000000000" pitchFamily="2" charset="2"/>
              <a:buNone/>
            </a:pPr>
            <a:r>
              <a:rPr kumimoji="1" lang="en-US" altLang="zh-CN" b="1" smtClean="0">
                <a:solidFill>
                  <a:srgbClr val="FF6600"/>
                </a:solidFill>
              </a:rPr>
              <a:t>QS1      QS2                  </a:t>
            </a:r>
            <a:r>
              <a:rPr kumimoji="1" lang="zh-CN" altLang="en-US" b="1" smtClean="0">
                <a:solidFill>
                  <a:srgbClr val="FF6600"/>
                </a:solidFill>
              </a:rPr>
              <a:t>含义</a:t>
            </a:r>
            <a:endParaRPr kumimoji="1" lang="zh-CN" altLang="en-US" b="1" smtClean="0">
              <a:solidFill>
                <a:schemeClr val="bg1"/>
              </a:solidFill>
            </a:endParaRPr>
          </a:p>
          <a:p>
            <a:pPr eaLnBrk="1" hangingPunct="1">
              <a:buFont typeface="Wingdings" panose="05000000000000000000" pitchFamily="2" charset="2"/>
              <a:buNone/>
            </a:pPr>
            <a:r>
              <a:rPr kumimoji="1" lang="zh-CN" altLang="en-US" b="1" smtClean="0"/>
              <a:t>   </a:t>
            </a:r>
            <a:r>
              <a:rPr kumimoji="1" lang="en-US" altLang="zh-CN" b="1" smtClean="0"/>
              <a:t>0             0               </a:t>
            </a:r>
            <a:r>
              <a:rPr kumimoji="1" lang="zh-CN" altLang="en-US" b="1" smtClean="0"/>
              <a:t>无操作</a:t>
            </a:r>
          </a:p>
          <a:p>
            <a:pPr eaLnBrk="1" hangingPunct="1">
              <a:buFont typeface="Wingdings" panose="05000000000000000000" pitchFamily="2" charset="2"/>
              <a:buNone/>
            </a:pPr>
            <a:r>
              <a:rPr kumimoji="1" lang="zh-CN" altLang="en-US" b="1" smtClean="0"/>
              <a:t>   </a:t>
            </a:r>
            <a:r>
              <a:rPr kumimoji="1" lang="en-US" altLang="zh-CN" b="1" smtClean="0"/>
              <a:t>0             1               </a:t>
            </a:r>
            <a:r>
              <a:rPr kumimoji="1" lang="zh-CN" altLang="en-US" b="1" smtClean="0"/>
              <a:t>将指令首字节送入指令队列</a:t>
            </a:r>
          </a:p>
          <a:p>
            <a:pPr eaLnBrk="1" hangingPunct="1">
              <a:buFont typeface="Wingdings" panose="05000000000000000000" pitchFamily="2" charset="2"/>
              <a:buNone/>
            </a:pPr>
            <a:r>
              <a:rPr kumimoji="1" lang="zh-CN" altLang="en-US" b="1" smtClean="0"/>
              <a:t>   </a:t>
            </a:r>
            <a:r>
              <a:rPr kumimoji="1" lang="en-US" altLang="zh-CN" b="1" smtClean="0"/>
              <a:t>1             0               </a:t>
            </a:r>
            <a:r>
              <a:rPr kumimoji="1" lang="zh-CN" altLang="en-US" b="1" smtClean="0"/>
              <a:t>队列为空</a:t>
            </a:r>
          </a:p>
          <a:p>
            <a:pPr eaLnBrk="1" hangingPunct="1">
              <a:buFont typeface="Wingdings" panose="05000000000000000000" pitchFamily="2" charset="2"/>
              <a:buNone/>
            </a:pPr>
            <a:r>
              <a:rPr kumimoji="1" lang="zh-CN" altLang="en-US" b="1" smtClean="0"/>
              <a:t>   </a:t>
            </a:r>
            <a:r>
              <a:rPr kumimoji="1" lang="en-US" altLang="zh-CN" b="1" smtClean="0"/>
              <a:t>1             1               </a:t>
            </a:r>
            <a:r>
              <a:rPr kumimoji="1" lang="zh-CN" altLang="en-US" b="1" smtClean="0"/>
              <a:t>将指令其余字节送指令队列</a:t>
            </a:r>
          </a:p>
          <a:p>
            <a:pPr eaLnBrk="1" hangingPunct="1">
              <a:buFont typeface="Wingdings" panose="05000000000000000000" pitchFamily="2" charset="2"/>
              <a:buNone/>
            </a:pPr>
            <a:endParaRPr lang="en-US" altLang="zh-CN" smtClean="0"/>
          </a:p>
        </p:txBody>
      </p:sp>
      <p:sp>
        <p:nvSpPr>
          <p:cNvPr id="153604" name="Line 4"/>
          <p:cNvSpPr>
            <a:spLocks noChangeShapeType="1"/>
          </p:cNvSpPr>
          <p:nvPr/>
        </p:nvSpPr>
        <p:spPr bwMode="auto">
          <a:xfrm>
            <a:off x="684213" y="4797425"/>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05" name="Line 5"/>
          <p:cNvSpPr>
            <a:spLocks noChangeShapeType="1"/>
          </p:cNvSpPr>
          <p:nvPr/>
        </p:nvSpPr>
        <p:spPr bwMode="auto">
          <a:xfrm>
            <a:off x="395288" y="7548563"/>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209</a:t>
            </a:fld>
            <a:endParaRPr lang="en-US" altLang="zh-CN" dirty="0"/>
          </a:p>
        </p:txBody>
      </p:sp>
    </p:spTree>
    <p:extLst>
      <p:ext uri="{BB962C8B-B14F-4D97-AF65-F5344CB8AC3E}">
        <p14:creationId xmlns:p14="http://schemas.microsoft.com/office/powerpoint/2010/main" val="22678785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p:cNvSpPr>
            <a:spLocks noGrp="1"/>
          </p:cNvSpPr>
          <p:nvPr>
            <p:ph type="sldNum" sz="quarter" idx="12"/>
          </p:nvPr>
        </p:nvSpPr>
        <p:spPr>
          <a:noFill/>
        </p:spPr>
        <p:txBody>
          <a:bodyPr/>
          <a:lstStyle/>
          <a:p>
            <a:fld id="{EF30F90C-18E9-436F-8B6C-5439CE3FA1E1}" type="slidenum">
              <a:rPr lang="en-US" altLang="zh-CN" smtClean="0">
                <a:ea typeface="宋体" charset="-122"/>
              </a:rPr>
              <a:t>21</a:t>
            </a:fld>
            <a:endParaRPr lang="en-US" altLang="zh-CN" smtClean="0">
              <a:ea typeface="宋体" charset="-122"/>
            </a:endParaRPr>
          </a:p>
        </p:txBody>
      </p:sp>
      <p:sp>
        <p:nvSpPr>
          <p:cNvPr id="36866" name="Rectangle 2"/>
          <p:cNvSpPr>
            <a:spLocks noGrp="1" noChangeArrowheads="1"/>
          </p:cNvSpPr>
          <p:nvPr>
            <p:ph type="title"/>
          </p:nvPr>
        </p:nvSpPr>
        <p:spPr>
          <a:xfrm>
            <a:off x="1344613" y="212725"/>
            <a:ext cx="6910387" cy="698500"/>
          </a:xfrm>
        </p:spPr>
        <p:txBody>
          <a:bodyPr/>
          <a:lstStyle/>
          <a:p>
            <a:pPr algn="ctr" eaLnBrk="1" hangingPunct="1"/>
            <a:r>
              <a:rPr lang="zh-CN" altLang="en-US" sz="4000" b="1" i="0" smtClean="0">
                <a:solidFill>
                  <a:schemeClr val="tx1"/>
                </a:solidFill>
                <a:ea typeface="楷体_GB2312" pitchFamily="49" charset="-122"/>
              </a:rPr>
              <a:t>计算机发展史</a:t>
            </a:r>
          </a:p>
        </p:txBody>
      </p:sp>
      <p:sp>
        <p:nvSpPr>
          <p:cNvPr id="36867" name="Rectangle 3"/>
          <p:cNvSpPr>
            <a:spLocks noGrp="1" noChangeArrowheads="1"/>
          </p:cNvSpPr>
          <p:nvPr>
            <p:ph type="body" idx="1"/>
          </p:nvPr>
        </p:nvSpPr>
        <p:spPr>
          <a:xfrm>
            <a:off x="606425" y="1171575"/>
            <a:ext cx="8139113" cy="4895850"/>
          </a:xfrm>
        </p:spPr>
        <p:txBody>
          <a:bodyPr lIns="92075" tIns="46038" rIns="92075" bIns="46038"/>
          <a:lstStyle/>
          <a:p>
            <a:pPr lvl="1" eaLnBrk="1" hangingPunct="1"/>
            <a:r>
              <a:rPr lang="zh-CN" altLang="en-US" sz="3200" smtClean="0">
                <a:latin typeface="宋体" charset="-122"/>
              </a:rPr>
              <a:t>电子计算机的发展：</a:t>
            </a:r>
          </a:p>
          <a:p>
            <a:pPr lvl="2" eaLnBrk="1" hangingPunct="1"/>
            <a:r>
              <a:rPr lang="zh-CN" altLang="en-US" sz="3200" smtClean="0">
                <a:latin typeface="宋体" charset="-122"/>
              </a:rPr>
              <a:t>电子管计算机（</a:t>
            </a:r>
            <a:r>
              <a:rPr lang="en-US" altLang="zh-CN" sz="3200" smtClean="0">
                <a:latin typeface="宋体" charset="-122"/>
              </a:rPr>
              <a:t>1946-1956</a:t>
            </a:r>
            <a:r>
              <a:rPr lang="zh-CN" altLang="en-US" sz="3200" smtClean="0">
                <a:latin typeface="宋体" charset="-122"/>
              </a:rPr>
              <a:t>）</a:t>
            </a:r>
          </a:p>
          <a:p>
            <a:pPr lvl="2" eaLnBrk="1" hangingPunct="1"/>
            <a:r>
              <a:rPr lang="zh-CN" altLang="en-US" sz="3200" smtClean="0">
                <a:latin typeface="宋体" charset="-122"/>
              </a:rPr>
              <a:t>晶体管计算机（</a:t>
            </a:r>
            <a:r>
              <a:rPr lang="en-US" altLang="zh-CN" sz="3200" smtClean="0">
                <a:latin typeface="宋体" charset="-122"/>
              </a:rPr>
              <a:t>1957-1964</a:t>
            </a:r>
            <a:r>
              <a:rPr lang="zh-CN" altLang="en-US" sz="3200" smtClean="0">
                <a:latin typeface="宋体" charset="-122"/>
              </a:rPr>
              <a:t>）</a:t>
            </a:r>
          </a:p>
          <a:p>
            <a:pPr lvl="2" eaLnBrk="1" hangingPunct="1"/>
            <a:r>
              <a:rPr lang="zh-CN" altLang="en-US" sz="3200" smtClean="0">
                <a:latin typeface="宋体" charset="-122"/>
              </a:rPr>
              <a:t>中小规模集成电路计算机（</a:t>
            </a:r>
            <a:r>
              <a:rPr lang="en-US" altLang="zh-CN" sz="3200" smtClean="0">
                <a:latin typeface="宋体" charset="-122"/>
              </a:rPr>
              <a:t>1965-1970</a:t>
            </a:r>
            <a:r>
              <a:rPr lang="zh-CN" altLang="en-US" sz="3200" smtClean="0">
                <a:latin typeface="宋体" charset="-122"/>
              </a:rPr>
              <a:t>）</a:t>
            </a:r>
          </a:p>
          <a:p>
            <a:pPr lvl="2" eaLnBrk="1" hangingPunct="1"/>
            <a:r>
              <a:rPr lang="zh-CN" altLang="en-US" sz="3200" smtClean="0">
                <a:latin typeface="宋体" charset="-122"/>
              </a:rPr>
              <a:t>超大规模集成电路计算机（</a:t>
            </a:r>
            <a:r>
              <a:rPr lang="en-US" altLang="zh-CN" sz="3200" smtClean="0">
                <a:latin typeface="宋体" charset="-122"/>
              </a:rPr>
              <a:t>1971-</a:t>
            </a:r>
            <a:r>
              <a:rPr lang="zh-CN" altLang="en-US" sz="3200" smtClean="0">
                <a:latin typeface="宋体" charset="-122"/>
              </a:rPr>
              <a:t>今）</a:t>
            </a:r>
          </a:p>
          <a:p>
            <a:pPr lvl="2" eaLnBrk="1" hangingPunct="1">
              <a:buFontTx/>
              <a:buNone/>
            </a:pPr>
            <a:endParaRPr lang="en-US" altLang="zh-CN" sz="3200" smtClean="0">
              <a:latin typeface="宋体" charset="-122"/>
            </a:endParaRPr>
          </a:p>
        </p:txBody>
      </p:sp>
    </p:spTree>
    <p:extLst>
      <p:ext uri="{BB962C8B-B14F-4D97-AF65-F5344CB8AC3E}">
        <p14:creationId xmlns:p14="http://schemas.microsoft.com/office/powerpoint/2010/main" val="2948588882"/>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altLang="zh-CN" sz="2400" smtClean="0"/>
              <a:t>4.</a:t>
            </a:r>
            <a:r>
              <a:rPr lang="zh-CN" altLang="en-US" sz="2400" smtClean="0"/>
              <a:t>最大模式</a:t>
            </a:r>
          </a:p>
        </p:txBody>
      </p:sp>
      <p:sp>
        <p:nvSpPr>
          <p:cNvPr id="154627" name="Rectangle 3"/>
          <p:cNvSpPr>
            <a:spLocks noGrp="1" noChangeArrowheads="1"/>
          </p:cNvSpPr>
          <p:nvPr>
            <p:ph type="body" idx="1"/>
          </p:nvPr>
        </p:nvSpPr>
        <p:spPr/>
        <p:txBody>
          <a:bodyPr/>
          <a:lstStyle/>
          <a:p>
            <a:pPr eaLnBrk="1" hangingPunct="1">
              <a:spcBef>
                <a:spcPct val="50000"/>
              </a:spcBef>
              <a:buClrTx/>
              <a:buFontTx/>
              <a:buNone/>
            </a:pPr>
            <a:r>
              <a:rPr kumimoji="1" lang="zh-CN" altLang="en-US" b="1" smtClean="0"/>
              <a:t>（</a:t>
            </a:r>
            <a:r>
              <a:rPr kumimoji="1" lang="en-US" altLang="zh-CN" b="1" smtClean="0"/>
              <a:t>2</a:t>
            </a:r>
            <a:r>
              <a:rPr kumimoji="1" lang="zh-CN" altLang="en-US" b="1" smtClean="0"/>
              <a:t>）</a:t>
            </a:r>
            <a:r>
              <a:rPr kumimoji="1" lang="en-US" altLang="zh-CN" b="1" smtClean="0"/>
              <a:t>/S2</a:t>
            </a:r>
            <a:r>
              <a:rPr kumimoji="1" lang="zh-CN" altLang="en-US" b="1" smtClean="0"/>
              <a:t>、</a:t>
            </a:r>
            <a:r>
              <a:rPr kumimoji="1" lang="en-US" altLang="zh-CN" b="1" smtClean="0"/>
              <a:t>/S1</a:t>
            </a:r>
            <a:r>
              <a:rPr kumimoji="1" lang="zh-CN" altLang="en-US" b="1" smtClean="0"/>
              <a:t>、</a:t>
            </a:r>
            <a:r>
              <a:rPr kumimoji="1" lang="en-US" altLang="zh-CN" b="1" smtClean="0"/>
              <a:t>/S0</a:t>
            </a:r>
            <a:r>
              <a:rPr kumimoji="1" lang="zh-CN" altLang="en-US" b="1" smtClean="0"/>
              <a:t>：总线周期状态信号，三态输出。</a:t>
            </a:r>
          </a:p>
          <a:p>
            <a:pPr eaLnBrk="1" hangingPunct="1">
              <a:buFont typeface="Wingdings" panose="05000000000000000000" pitchFamily="2" charset="2"/>
              <a:buNone/>
            </a:pPr>
            <a:r>
              <a:rPr lang="zh-CN" altLang="en-US" smtClean="0"/>
              <a:t>这三个信号组成起来指出当前总线周期中所进行的数据传输过程的类</a:t>
            </a:r>
          </a:p>
          <a:p>
            <a:pPr eaLnBrk="1" hangingPunct="1">
              <a:buFont typeface="Wingdings" panose="05000000000000000000" pitchFamily="2" charset="2"/>
              <a:buNone/>
            </a:pPr>
            <a:r>
              <a:rPr lang="zh-CN" altLang="en-US" smtClean="0"/>
              <a:t>型。在最大模式系统中，总线控制器</a:t>
            </a:r>
            <a:r>
              <a:rPr lang="en-US" altLang="zh-CN" smtClean="0"/>
              <a:t>8288</a:t>
            </a:r>
            <a:r>
              <a:rPr lang="zh-CN" altLang="en-US" smtClean="0"/>
              <a:t>利用这三个信号来产生对存</a:t>
            </a:r>
          </a:p>
          <a:p>
            <a:pPr eaLnBrk="1" hangingPunct="1">
              <a:buFont typeface="Wingdings" panose="05000000000000000000" pitchFamily="2" charset="2"/>
              <a:buNone/>
            </a:pPr>
            <a:r>
              <a:rPr lang="zh-CN" altLang="en-US" smtClean="0"/>
              <a:t>储器和</a:t>
            </a:r>
            <a:r>
              <a:rPr lang="en-US" altLang="zh-CN" smtClean="0"/>
              <a:t>I/O</a:t>
            </a:r>
            <a:r>
              <a:rPr lang="zh-CN" altLang="en-US" smtClean="0"/>
              <a:t>接口的控制信号。</a:t>
            </a:r>
          </a:p>
          <a:p>
            <a:pPr eaLnBrk="1" hangingPunct="1">
              <a:buFont typeface="Wingdings" panose="05000000000000000000" pitchFamily="2" charset="2"/>
              <a:buNone/>
            </a:pPr>
            <a:r>
              <a:rPr lang="zh-CN" altLang="en-US" smtClean="0"/>
              <a:t>       在最小模式中，控制信号</a:t>
            </a:r>
            <a:r>
              <a:rPr lang="en-US" altLang="zh-CN" smtClean="0">
                <a:latin typeface="Times New Roman" panose="02020603050405020304" pitchFamily="18" charset="0"/>
              </a:rPr>
              <a:t>M//IO</a:t>
            </a:r>
            <a:r>
              <a:rPr lang="zh-CN" altLang="en-US" smtClean="0">
                <a:latin typeface="Times New Roman" panose="02020603050405020304" pitchFamily="18" charset="0"/>
              </a:rPr>
              <a:t>、</a:t>
            </a:r>
            <a:r>
              <a:rPr lang="en-US" altLang="zh-CN" smtClean="0">
                <a:latin typeface="Times New Roman" panose="02020603050405020304" pitchFamily="18" charset="0"/>
              </a:rPr>
              <a:t>/WR</a:t>
            </a:r>
            <a:r>
              <a:rPr lang="zh-CN" altLang="en-US" smtClean="0">
                <a:latin typeface="Times New Roman" panose="02020603050405020304" pitchFamily="18" charset="0"/>
              </a:rPr>
              <a:t>、 </a:t>
            </a:r>
            <a:r>
              <a:rPr lang="en-US" altLang="zh-CN" smtClean="0">
                <a:latin typeface="Times New Roman" panose="02020603050405020304" pitchFamily="18" charset="0"/>
              </a:rPr>
              <a:t>/INTA</a:t>
            </a:r>
            <a:r>
              <a:rPr lang="zh-CN" altLang="en-US" smtClean="0">
                <a:latin typeface="Times New Roman" panose="02020603050405020304" pitchFamily="18" charset="0"/>
              </a:rPr>
              <a:t>、 </a:t>
            </a:r>
            <a:r>
              <a:rPr lang="en-US" altLang="zh-CN" smtClean="0">
                <a:latin typeface="Times New Roman" panose="02020603050405020304" pitchFamily="18" charset="0"/>
              </a:rPr>
              <a:t>ALE</a:t>
            </a:r>
            <a:r>
              <a:rPr lang="zh-CN" altLang="en-US" smtClean="0">
                <a:latin typeface="Times New Roman" panose="02020603050405020304" pitchFamily="18" charset="0"/>
              </a:rPr>
              <a:t>、</a:t>
            </a:r>
            <a:r>
              <a:rPr lang="en-US" altLang="zh-CN" smtClean="0">
                <a:latin typeface="Times New Roman" panose="02020603050405020304" pitchFamily="18" charset="0"/>
              </a:rPr>
              <a:t>DT//R</a:t>
            </a:r>
          </a:p>
          <a:p>
            <a:pPr eaLnBrk="1" hangingPunct="1">
              <a:buFont typeface="Wingdings" panose="05000000000000000000" pitchFamily="2" charset="2"/>
              <a:buNone/>
            </a:pPr>
            <a:r>
              <a:rPr lang="zh-CN" altLang="en-US" smtClean="0">
                <a:latin typeface="Times New Roman" panose="02020603050405020304" pitchFamily="18" charset="0"/>
              </a:rPr>
              <a:t>和</a:t>
            </a:r>
            <a:r>
              <a:rPr lang="en-US" altLang="zh-CN" smtClean="0">
                <a:latin typeface="Times New Roman" panose="02020603050405020304" pitchFamily="18" charset="0"/>
              </a:rPr>
              <a:t>/ DEN</a:t>
            </a:r>
            <a:r>
              <a:rPr lang="zh-CN" altLang="en-US" smtClean="0">
                <a:latin typeface="Times New Roman" panose="02020603050405020304" pitchFamily="18" charset="0"/>
              </a:rPr>
              <a:t>是从</a:t>
            </a:r>
            <a:r>
              <a:rPr lang="en-US" altLang="zh-CN" smtClean="0">
                <a:latin typeface="Times New Roman" panose="02020603050405020304" pitchFamily="18" charset="0"/>
              </a:rPr>
              <a:t>8086/8088</a:t>
            </a:r>
            <a:r>
              <a:rPr lang="zh-CN" altLang="en-US" smtClean="0">
                <a:latin typeface="Times New Roman" panose="02020603050405020304" pitchFamily="18" charset="0"/>
              </a:rPr>
              <a:t>的第</a:t>
            </a:r>
            <a:r>
              <a:rPr lang="en-US" altLang="zh-CN" smtClean="0">
                <a:latin typeface="Times New Roman" panose="02020603050405020304" pitchFamily="18" charset="0"/>
              </a:rPr>
              <a:t>24~29</a:t>
            </a:r>
            <a:r>
              <a:rPr lang="zh-CN" altLang="en-US" smtClean="0">
                <a:latin typeface="Times New Roman" panose="02020603050405020304" pitchFamily="18" charset="0"/>
              </a:rPr>
              <a:t>引脚中直接送出的。在最大模式中，</a:t>
            </a:r>
          </a:p>
          <a:p>
            <a:pPr eaLnBrk="1" hangingPunct="1">
              <a:buFont typeface="Wingdings" panose="05000000000000000000" pitchFamily="2" charset="2"/>
              <a:buNone/>
            </a:pPr>
            <a:r>
              <a:rPr lang="zh-CN" altLang="en-US" smtClean="0">
                <a:latin typeface="Times New Roman" panose="02020603050405020304" pitchFamily="18" charset="0"/>
              </a:rPr>
              <a:t>状态信号</a:t>
            </a:r>
            <a:r>
              <a:rPr kumimoji="1" lang="en-US" altLang="zh-CN" b="1" smtClean="0"/>
              <a:t>/S2</a:t>
            </a:r>
            <a:r>
              <a:rPr kumimoji="1" lang="zh-CN" altLang="en-US" b="1" smtClean="0"/>
              <a:t>、</a:t>
            </a:r>
            <a:r>
              <a:rPr kumimoji="1" lang="en-US" altLang="zh-CN" b="1" smtClean="0"/>
              <a:t>/S1</a:t>
            </a:r>
            <a:r>
              <a:rPr kumimoji="1" lang="zh-CN" altLang="en-US" b="1" smtClean="0"/>
              <a:t>、</a:t>
            </a:r>
            <a:r>
              <a:rPr kumimoji="1" lang="en-US" altLang="zh-CN" b="1" smtClean="0"/>
              <a:t>/S0</a:t>
            </a:r>
            <a:r>
              <a:rPr kumimoji="1" lang="zh-CN" altLang="en-US" b="1" smtClean="0"/>
              <a:t>隐含了上面的这些信息，通过使用总线控制器</a:t>
            </a:r>
          </a:p>
          <a:p>
            <a:pPr eaLnBrk="1" hangingPunct="1">
              <a:buFont typeface="Wingdings" panose="05000000000000000000" pitchFamily="2" charset="2"/>
              <a:buNone/>
            </a:pPr>
            <a:r>
              <a:rPr kumimoji="1" lang="en-US" altLang="zh-CN" b="1" smtClean="0"/>
              <a:t>8288,</a:t>
            </a:r>
            <a:r>
              <a:rPr kumimoji="1" lang="zh-CN" altLang="en-US" b="1" smtClean="0"/>
              <a:t>就可以从</a:t>
            </a:r>
            <a:r>
              <a:rPr kumimoji="1" lang="en-US" altLang="zh-CN" b="1" smtClean="0"/>
              <a:t>/S2</a:t>
            </a:r>
            <a:r>
              <a:rPr kumimoji="1" lang="zh-CN" altLang="en-US" b="1" smtClean="0"/>
              <a:t>、</a:t>
            </a:r>
            <a:r>
              <a:rPr kumimoji="1" lang="en-US" altLang="zh-CN" b="1" smtClean="0"/>
              <a:t>/S1</a:t>
            </a:r>
            <a:r>
              <a:rPr kumimoji="1" lang="zh-CN" altLang="en-US" b="1" smtClean="0"/>
              <a:t>、</a:t>
            </a:r>
            <a:r>
              <a:rPr kumimoji="1" lang="en-US" altLang="zh-CN" b="1" smtClean="0"/>
              <a:t>/S0</a:t>
            </a:r>
            <a:r>
              <a:rPr kumimoji="1" lang="zh-CN" altLang="en-US" b="1" smtClean="0"/>
              <a:t>中组合出这些信息。</a:t>
            </a:r>
            <a:endParaRPr lang="zh-CN" altLang="en-US" smtClean="0">
              <a:latin typeface="Times New Roman" panose="02020603050405020304" pitchFamily="18" charset="0"/>
            </a:endParaRPr>
          </a:p>
          <a:p>
            <a:pPr eaLnBrk="1" hangingPunct="1">
              <a:buFont typeface="Wingdings" panose="05000000000000000000" pitchFamily="2" charset="2"/>
              <a:buNone/>
            </a:pPr>
            <a:r>
              <a:rPr lang="zh-CN" altLang="en-US" smtClean="0"/>
              <a:t>       </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210</a:t>
            </a:fld>
            <a:endParaRPr lang="en-US" altLang="zh-CN" dirty="0"/>
          </a:p>
        </p:txBody>
      </p:sp>
    </p:spTree>
    <p:extLst>
      <p:ext uri="{BB962C8B-B14F-4D97-AF65-F5344CB8AC3E}">
        <p14:creationId xmlns:p14="http://schemas.microsoft.com/office/powerpoint/2010/main" val="2004958766"/>
      </p:ext>
    </p:extLst>
  </p:cSld>
  <p:clrMapOvr>
    <a:masterClrMapping/>
  </p:clrMapOvr>
  <p:transition spd="slow"/>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421" name="Group 69"/>
          <p:cNvGraphicFramePr>
            <a:graphicFrameLocks noGrp="1"/>
          </p:cNvGraphicFramePr>
          <p:nvPr/>
        </p:nvGraphicFramePr>
        <p:xfrm>
          <a:off x="755650" y="1341438"/>
          <a:ext cx="8064500" cy="4970481"/>
        </p:xfrm>
        <a:graphic>
          <a:graphicData uri="http://schemas.openxmlformats.org/drawingml/2006/table">
            <a:tbl>
              <a:tblPr/>
              <a:tblGrid>
                <a:gridCol w="1046163">
                  <a:extLst>
                    <a:ext uri="{9D8B030D-6E8A-4147-A177-3AD203B41FA5}">
                      <a16:colId xmlns:a16="http://schemas.microsoft.com/office/drawing/2014/main" val="20000"/>
                    </a:ext>
                  </a:extLst>
                </a:gridCol>
                <a:gridCol w="1046162">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gridCol w="2017713">
                  <a:extLst>
                    <a:ext uri="{9D8B030D-6E8A-4147-A177-3AD203B41FA5}">
                      <a16:colId xmlns:a16="http://schemas.microsoft.com/office/drawing/2014/main" val="20003"/>
                    </a:ext>
                  </a:extLst>
                </a:gridCol>
                <a:gridCol w="3059112">
                  <a:extLst>
                    <a:ext uri="{9D8B030D-6E8A-4147-A177-3AD203B41FA5}">
                      <a16:colId xmlns:a16="http://schemas.microsoft.com/office/drawing/2014/main" val="20004"/>
                    </a:ext>
                  </a:extLst>
                </a:gridCol>
              </a:tblGrid>
              <a:tr h="82532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a:t>
                      </a:r>
                      <a:r>
                        <a:rPr kumimoji="0" lang="en-US" altLang="zh-CN" sz="2800" b="1"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S2</a:t>
                      </a:r>
                      <a:endParaRPr kumimoji="0" lang="en-US" altLang="zh-CN" sz="2800" b="1"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a:t>
                      </a:r>
                      <a:r>
                        <a:rPr kumimoji="0" lang="en-US" altLang="zh-CN" sz="2800" b="1"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S1</a:t>
                      </a:r>
                      <a:endParaRPr kumimoji="0" lang="en-US" altLang="zh-CN" sz="2800" b="1"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/S0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操作过程</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8288</a:t>
                      </a:r>
                      <a:r>
                        <a:rPr kumimoji="0" lang="zh-CN" altLang="en-US" sz="2800" b="1"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命令</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中断响应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/INTA</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读</a:t>
                      </a: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I/O</a:t>
                      </a: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端口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/IORC</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写</a:t>
                      </a: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I/O</a:t>
                      </a: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端口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/IOWC   /AIOWC</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暂停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无</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取指令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a:t>
                      </a:r>
                      <a:r>
                        <a:rPr kumimoji="0" lang="en-US" altLang="zh-CN" sz="2800" b="0"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MRDC</a:t>
                      </a:r>
                      <a:endPar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读存储器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a:t>
                      </a:r>
                      <a:r>
                        <a:rPr kumimoji="0" lang="en-US" altLang="zh-CN" sz="2800" b="0"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MRDC</a:t>
                      </a:r>
                      <a:endPar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0</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写存储器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a:t>
                      </a:r>
                      <a:r>
                        <a:rPr kumimoji="0" lang="en-US" altLang="zh-CN" sz="2800" b="0"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MWTC</a:t>
                      </a:r>
                      <a:r>
                        <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   /</a:t>
                      </a:r>
                      <a:r>
                        <a:rPr kumimoji="0" lang="en-US" altLang="zh-CN" sz="2800" b="0" i="0" u="none" strike="noStrike" cap="none" normalizeH="0" baseline="0" dirty="0" err="1" smtClean="0">
                          <a:ln>
                            <a:noFill/>
                          </a:ln>
                          <a:solidFill>
                            <a:srgbClr val="3366FF"/>
                          </a:solidFill>
                          <a:effectLst/>
                          <a:latin typeface="Times New Roman" panose="02020603050405020304" pitchFamily="18" charset="0"/>
                          <a:ea typeface="宋体" panose="02010600030101010101" pitchFamily="2" charset="-122"/>
                        </a:rPr>
                        <a:t>AMWC</a:t>
                      </a:r>
                      <a:endParaRPr kumimoji="0" lang="en-US" altLang="zh-CN"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814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1</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3366FF"/>
                          </a:solidFill>
                          <a:effectLst/>
                          <a:latin typeface="Times New Roman" panose="02020603050405020304" pitchFamily="18" charset="0"/>
                          <a:ea typeface="宋体" panose="02010600030101010101" pitchFamily="2" charset="-122"/>
                        </a:rPr>
                        <a:t>无源状态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3366FF"/>
                          </a:solidFill>
                          <a:effectLst/>
                          <a:latin typeface="Times New Roman" panose="02020603050405020304" pitchFamily="18" charset="0"/>
                          <a:ea typeface="宋体" panose="02010600030101010101" pitchFamily="2" charset="-122"/>
                        </a:rPr>
                        <a:t>无</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55712" name="Text Box 70"/>
          <p:cNvSpPr txBox="1">
            <a:spLocks noChangeArrowheads="1"/>
          </p:cNvSpPr>
          <p:nvPr/>
        </p:nvSpPr>
        <p:spPr bwMode="auto">
          <a:xfrm>
            <a:off x="611188" y="476250"/>
            <a:ext cx="527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800" b="1">
                <a:solidFill>
                  <a:srgbClr val="FF6600"/>
                </a:solidFill>
              </a:rPr>
              <a:t>S2</a:t>
            </a:r>
            <a:r>
              <a:rPr kumimoji="1" lang="zh-CN" altLang="en-US" sz="2800" b="1">
                <a:solidFill>
                  <a:srgbClr val="FF6600"/>
                </a:solidFill>
              </a:rPr>
              <a:t>、</a:t>
            </a:r>
            <a:r>
              <a:rPr kumimoji="1" lang="en-US" altLang="zh-CN" sz="2800" b="1">
                <a:solidFill>
                  <a:srgbClr val="FF6600"/>
                </a:solidFill>
              </a:rPr>
              <a:t>S1</a:t>
            </a:r>
            <a:r>
              <a:rPr kumimoji="1" lang="zh-CN" altLang="en-US" sz="2800" b="1">
                <a:solidFill>
                  <a:srgbClr val="FF6600"/>
                </a:solidFill>
              </a:rPr>
              <a:t>、</a:t>
            </a:r>
            <a:r>
              <a:rPr kumimoji="1" lang="en-US" altLang="zh-CN" sz="2800" b="1">
                <a:solidFill>
                  <a:srgbClr val="FF6600"/>
                </a:solidFill>
              </a:rPr>
              <a:t>S0</a:t>
            </a:r>
            <a:r>
              <a:rPr kumimoji="1" lang="zh-CN" altLang="en-US" sz="2800" b="1">
                <a:solidFill>
                  <a:srgbClr val="FF6600"/>
                </a:solidFill>
              </a:rPr>
              <a:t>状态信号的编码</a:t>
            </a:r>
            <a:endParaRPr lang="zh-CN" altLang="en-US" sz="2000" b="1">
              <a:latin typeface="Batang" pitchFamily="18" charset="-127"/>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770D2B3A-7FE0-45B6-8F3D-3E1AB57940E5}" type="slidenum">
              <a:rPr lang="en-US" altLang="zh-CN" smtClean="0"/>
              <a:pPr>
                <a:defRPr/>
              </a:pPr>
              <a:t>211</a:t>
            </a:fld>
            <a:endParaRPr lang="en-US" altLang="zh-CN"/>
          </a:p>
        </p:txBody>
      </p:sp>
    </p:spTree>
    <p:extLst>
      <p:ext uri="{BB962C8B-B14F-4D97-AF65-F5344CB8AC3E}">
        <p14:creationId xmlns:p14="http://schemas.microsoft.com/office/powerpoint/2010/main" val="1501630657"/>
      </p:ext>
    </p:extLst>
  </p:cSld>
  <p:clrMapOvr>
    <a:masterClrMapping/>
  </p:clrMapOvr>
  <p:transition spd="slow"/>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sz="2400" smtClean="0">
                <a:solidFill>
                  <a:srgbClr val="FF6600"/>
                </a:solidFill>
              </a:rPr>
              <a:t>S2</a:t>
            </a:r>
            <a:r>
              <a:rPr lang="zh-CN" altLang="en-US" sz="2400" smtClean="0">
                <a:solidFill>
                  <a:srgbClr val="FF6600"/>
                </a:solidFill>
              </a:rPr>
              <a:t>、</a:t>
            </a:r>
            <a:r>
              <a:rPr lang="en-US" altLang="zh-CN" sz="2400" smtClean="0">
                <a:solidFill>
                  <a:srgbClr val="FF6600"/>
                </a:solidFill>
              </a:rPr>
              <a:t>S1</a:t>
            </a:r>
            <a:r>
              <a:rPr lang="zh-CN" altLang="en-US" sz="2400" smtClean="0">
                <a:solidFill>
                  <a:srgbClr val="FF6600"/>
                </a:solidFill>
              </a:rPr>
              <a:t>、</a:t>
            </a:r>
            <a:r>
              <a:rPr lang="en-US" altLang="zh-CN" sz="2400" smtClean="0">
                <a:solidFill>
                  <a:srgbClr val="FF6600"/>
                </a:solidFill>
              </a:rPr>
              <a:t>S0</a:t>
            </a:r>
            <a:r>
              <a:rPr lang="zh-CN" altLang="en-US" sz="2400" smtClean="0">
                <a:solidFill>
                  <a:srgbClr val="FF6600"/>
                </a:solidFill>
              </a:rPr>
              <a:t>状态信号的编码</a:t>
            </a:r>
          </a:p>
        </p:txBody>
      </p:sp>
      <p:sp>
        <p:nvSpPr>
          <p:cNvPr id="156675" name="Rectangle 3"/>
          <p:cNvSpPr>
            <a:spLocks noGrp="1" noChangeArrowheads="1"/>
          </p:cNvSpPr>
          <p:nvPr>
            <p:ph type="body" idx="1"/>
          </p:nvPr>
        </p:nvSpPr>
        <p:spPr>
          <a:xfrm>
            <a:off x="566738" y="1752600"/>
            <a:ext cx="8326437" cy="4845050"/>
          </a:xfrm>
        </p:spPr>
        <p:txBody>
          <a:bodyPr/>
          <a:lstStyle/>
          <a:p>
            <a:pPr eaLnBrk="1" hangingPunct="1">
              <a:buFont typeface="Wingdings" panose="05000000000000000000" pitchFamily="2" charset="2"/>
              <a:buNone/>
            </a:pPr>
            <a:r>
              <a:rPr lang="zh-CN" altLang="en-US" smtClean="0"/>
              <a:t>上表中包含两组读写控制信号</a:t>
            </a:r>
            <a:r>
              <a:rPr lang="en-US" altLang="zh-CN" smtClean="0">
                <a:latin typeface="Arial" panose="020B0604020202020204" pitchFamily="34" charset="0"/>
              </a:rPr>
              <a:t>——</a:t>
            </a:r>
            <a:r>
              <a:rPr kumimoji="1" lang="en-US" altLang="zh-CN" b="1" smtClean="0">
                <a:solidFill>
                  <a:srgbClr val="669900"/>
                </a:solidFill>
              </a:rPr>
              <a:t>/IORC</a:t>
            </a:r>
            <a:r>
              <a:rPr kumimoji="1" lang="zh-CN" altLang="en-US" b="1" smtClean="0">
                <a:solidFill>
                  <a:srgbClr val="669900"/>
                </a:solidFill>
              </a:rPr>
              <a:t>、</a:t>
            </a:r>
            <a:r>
              <a:rPr kumimoji="1" lang="en-US" altLang="zh-CN" b="1" smtClean="0">
                <a:solidFill>
                  <a:srgbClr val="669900"/>
                </a:solidFill>
              </a:rPr>
              <a:t>/IOWC</a:t>
            </a:r>
            <a:r>
              <a:rPr kumimoji="1" lang="zh-CN" altLang="en-US" b="1" smtClean="0">
                <a:solidFill>
                  <a:srgbClr val="669900"/>
                </a:solidFill>
              </a:rPr>
              <a:t>、 </a:t>
            </a:r>
            <a:r>
              <a:rPr kumimoji="1" lang="en-US" altLang="zh-CN" b="1" smtClean="0">
                <a:solidFill>
                  <a:srgbClr val="669900"/>
                </a:solidFill>
              </a:rPr>
              <a:t>/MRDC</a:t>
            </a:r>
            <a:r>
              <a:rPr kumimoji="1" lang="zh-CN" altLang="en-US" b="1" smtClean="0">
                <a:solidFill>
                  <a:srgbClr val="669900"/>
                </a:solidFill>
              </a:rPr>
              <a:t>、</a:t>
            </a:r>
            <a:r>
              <a:rPr kumimoji="1" lang="en-US" altLang="zh-CN" b="1" smtClean="0">
                <a:solidFill>
                  <a:srgbClr val="669900"/>
                </a:solidFill>
              </a:rPr>
              <a:t>/MWTC</a:t>
            </a:r>
          </a:p>
          <a:p>
            <a:pPr eaLnBrk="1" hangingPunct="1">
              <a:buFont typeface="Wingdings" panose="05000000000000000000" pitchFamily="2" charset="2"/>
              <a:buNone/>
            </a:pPr>
            <a:r>
              <a:rPr kumimoji="1" lang="zh-CN" altLang="en-US" b="1" smtClean="0">
                <a:solidFill>
                  <a:srgbClr val="669900"/>
                </a:solidFill>
              </a:rPr>
              <a:t>都是在总线周期的中间部分输出。在任何一个总线周期内，上面</a:t>
            </a:r>
            <a:r>
              <a:rPr kumimoji="1" lang="en-US" altLang="zh-CN" b="1" smtClean="0">
                <a:solidFill>
                  <a:srgbClr val="669900"/>
                </a:solidFill>
              </a:rPr>
              <a:t>4</a:t>
            </a:r>
            <a:r>
              <a:rPr kumimoji="1" lang="zh-CN" altLang="en-US" b="1" smtClean="0">
                <a:solidFill>
                  <a:srgbClr val="669900"/>
                </a:solidFill>
              </a:rPr>
              <a:t>个信号</a:t>
            </a:r>
          </a:p>
          <a:p>
            <a:pPr eaLnBrk="1" hangingPunct="1">
              <a:spcBef>
                <a:spcPct val="0"/>
              </a:spcBef>
              <a:spcAft>
                <a:spcPct val="50000"/>
              </a:spcAft>
              <a:buFont typeface="Wingdings" panose="05000000000000000000" pitchFamily="2" charset="2"/>
              <a:buNone/>
            </a:pPr>
            <a:r>
              <a:rPr kumimoji="1" lang="zh-CN" altLang="en-US" b="1" smtClean="0">
                <a:solidFill>
                  <a:srgbClr val="669900"/>
                </a:solidFill>
              </a:rPr>
              <a:t>中只能有</a:t>
            </a:r>
            <a:r>
              <a:rPr kumimoji="1" lang="en-US" altLang="zh-CN" b="1" smtClean="0">
                <a:solidFill>
                  <a:srgbClr val="669900"/>
                </a:solidFill>
              </a:rPr>
              <a:t>1</a:t>
            </a:r>
            <a:r>
              <a:rPr kumimoji="1" lang="zh-CN" altLang="en-US" b="1" smtClean="0">
                <a:solidFill>
                  <a:srgbClr val="669900"/>
                </a:solidFill>
              </a:rPr>
              <a:t>个可发出，以执行对一个物理部件读写操作。</a:t>
            </a:r>
          </a:p>
          <a:p>
            <a:pPr eaLnBrk="1" hangingPunct="1">
              <a:buFont typeface="Wingdings" panose="05000000000000000000" pitchFamily="2" charset="2"/>
              <a:buNone/>
            </a:pPr>
            <a:r>
              <a:rPr kumimoji="1" lang="zh-CN" altLang="en-US" b="1" smtClean="0">
                <a:solidFill>
                  <a:srgbClr val="669900"/>
                </a:solidFill>
              </a:rPr>
              <a:t>    </a:t>
            </a:r>
            <a:r>
              <a:rPr kumimoji="1" lang="en-US" altLang="zh-CN" b="1" smtClean="0">
                <a:solidFill>
                  <a:srgbClr val="669900"/>
                </a:solidFill>
              </a:rPr>
              <a:t>/MRDC</a:t>
            </a:r>
            <a:r>
              <a:rPr kumimoji="1" lang="zh-CN" altLang="en-US" b="1" smtClean="0">
                <a:solidFill>
                  <a:srgbClr val="669900"/>
                </a:solidFill>
              </a:rPr>
              <a:t>读存储器命令</a:t>
            </a:r>
            <a:r>
              <a:rPr kumimoji="1" lang="zh-CN" altLang="en-US" sz="1800" b="1" smtClean="0">
                <a:solidFill>
                  <a:srgbClr val="669900"/>
                </a:solidFill>
              </a:rPr>
              <a:t>（</a:t>
            </a:r>
            <a:r>
              <a:rPr kumimoji="1" lang="en-US" altLang="zh-CN" sz="1800" b="1" smtClean="0">
                <a:solidFill>
                  <a:srgbClr val="669900"/>
                </a:solidFill>
              </a:rPr>
              <a:t>Memory ReaD Command</a:t>
            </a:r>
            <a:r>
              <a:rPr kumimoji="1" lang="zh-CN" altLang="en-US" sz="1800" b="1" smtClean="0">
                <a:solidFill>
                  <a:srgbClr val="669900"/>
                </a:solidFill>
              </a:rPr>
              <a:t>）</a:t>
            </a:r>
            <a:r>
              <a:rPr kumimoji="1" lang="zh-CN" altLang="en-US" b="1" smtClean="0">
                <a:solidFill>
                  <a:srgbClr val="669900"/>
                </a:solidFill>
              </a:rPr>
              <a:t>信号，</a:t>
            </a:r>
            <a:r>
              <a:rPr kumimoji="1" lang="zh-CN" altLang="en-US" b="1" smtClean="0"/>
              <a:t>用来通知</a:t>
            </a:r>
          </a:p>
          <a:p>
            <a:pPr eaLnBrk="1" hangingPunct="1">
              <a:buFont typeface="Wingdings" panose="05000000000000000000" pitchFamily="2" charset="2"/>
              <a:buNone/>
            </a:pPr>
            <a:r>
              <a:rPr kumimoji="1" lang="zh-CN" altLang="en-US" b="1" smtClean="0"/>
              <a:t>内存将所寻址的单元中的内容送到数据总线。</a:t>
            </a:r>
          </a:p>
          <a:p>
            <a:pPr eaLnBrk="1" hangingPunct="1">
              <a:buFont typeface="Wingdings" panose="05000000000000000000" pitchFamily="2" charset="2"/>
              <a:buNone/>
            </a:pPr>
            <a:r>
              <a:rPr kumimoji="1" lang="zh-CN" altLang="en-US" b="1" smtClean="0">
                <a:solidFill>
                  <a:srgbClr val="669900"/>
                </a:solidFill>
              </a:rPr>
              <a:t>    </a:t>
            </a:r>
            <a:r>
              <a:rPr kumimoji="1" lang="en-US" altLang="zh-CN" b="1" smtClean="0">
                <a:solidFill>
                  <a:srgbClr val="669900"/>
                </a:solidFill>
              </a:rPr>
              <a:t>/MWTC</a:t>
            </a:r>
            <a:r>
              <a:rPr kumimoji="1" lang="zh-CN" altLang="en-US" b="1" smtClean="0">
                <a:solidFill>
                  <a:srgbClr val="669900"/>
                </a:solidFill>
              </a:rPr>
              <a:t>写存储器命令</a:t>
            </a:r>
            <a:r>
              <a:rPr kumimoji="1" lang="zh-CN" altLang="en-US" sz="1800" b="1" smtClean="0">
                <a:solidFill>
                  <a:srgbClr val="669900"/>
                </a:solidFill>
              </a:rPr>
              <a:t>（</a:t>
            </a:r>
            <a:r>
              <a:rPr kumimoji="1" lang="en-US" altLang="zh-CN" sz="1800" b="1" smtClean="0">
                <a:solidFill>
                  <a:srgbClr val="669900"/>
                </a:solidFill>
              </a:rPr>
              <a:t>Memory WirTe Command</a:t>
            </a:r>
            <a:r>
              <a:rPr kumimoji="1" lang="zh-CN" altLang="en-US" sz="1800" b="1" smtClean="0">
                <a:solidFill>
                  <a:srgbClr val="669900"/>
                </a:solidFill>
              </a:rPr>
              <a:t>）</a:t>
            </a:r>
            <a:r>
              <a:rPr kumimoji="1" lang="zh-CN" altLang="en-US" b="1" smtClean="0">
                <a:solidFill>
                  <a:srgbClr val="669900"/>
                </a:solidFill>
              </a:rPr>
              <a:t>信号，</a:t>
            </a:r>
            <a:r>
              <a:rPr kumimoji="1" lang="zh-CN" altLang="en-US" b="1" smtClean="0"/>
              <a:t>用来通知</a:t>
            </a:r>
          </a:p>
          <a:p>
            <a:pPr eaLnBrk="1" hangingPunct="1">
              <a:buFont typeface="Wingdings" panose="05000000000000000000" pitchFamily="2" charset="2"/>
              <a:buNone/>
            </a:pPr>
            <a:r>
              <a:rPr kumimoji="1" lang="zh-CN" altLang="en-US" b="1" smtClean="0"/>
              <a:t>内存接受送到数据总线上的内容，并将数据写入到所寻址的单元中。</a:t>
            </a:r>
          </a:p>
          <a:p>
            <a:pPr eaLnBrk="1" hangingPunct="1">
              <a:buFont typeface="Wingdings" panose="05000000000000000000" pitchFamily="2" charset="2"/>
              <a:buNone/>
            </a:pPr>
            <a:r>
              <a:rPr kumimoji="1" lang="zh-CN" altLang="en-US" b="1" smtClean="0">
                <a:solidFill>
                  <a:srgbClr val="669900"/>
                </a:solidFill>
              </a:rPr>
              <a:t>     </a:t>
            </a:r>
            <a:r>
              <a:rPr kumimoji="1" lang="en-US" altLang="zh-CN" b="1" smtClean="0">
                <a:solidFill>
                  <a:srgbClr val="669900"/>
                </a:solidFill>
              </a:rPr>
              <a:t>/IORC</a:t>
            </a:r>
            <a:r>
              <a:rPr kumimoji="1" lang="zh-CN" altLang="en-US" b="1" smtClean="0">
                <a:solidFill>
                  <a:srgbClr val="669900"/>
                </a:solidFill>
              </a:rPr>
              <a:t>读</a:t>
            </a:r>
            <a:r>
              <a:rPr kumimoji="1" lang="en-US" altLang="zh-CN" b="1" smtClean="0">
                <a:solidFill>
                  <a:srgbClr val="669900"/>
                </a:solidFill>
              </a:rPr>
              <a:t>I/O</a:t>
            </a:r>
            <a:r>
              <a:rPr kumimoji="1" lang="zh-CN" altLang="en-US" b="1" smtClean="0">
                <a:solidFill>
                  <a:srgbClr val="669900"/>
                </a:solidFill>
              </a:rPr>
              <a:t>命令（</a:t>
            </a:r>
            <a:r>
              <a:rPr kumimoji="1" lang="en-US" altLang="zh-CN" b="1" smtClean="0">
                <a:solidFill>
                  <a:srgbClr val="669900"/>
                </a:solidFill>
              </a:rPr>
              <a:t>I/O Read Command</a:t>
            </a:r>
            <a:r>
              <a:rPr kumimoji="1" lang="zh-CN" altLang="en-US" b="1" smtClean="0">
                <a:solidFill>
                  <a:srgbClr val="669900"/>
                </a:solidFill>
              </a:rPr>
              <a:t>）信号，</a:t>
            </a:r>
            <a:r>
              <a:rPr kumimoji="1" lang="zh-CN" altLang="en-US" b="1" smtClean="0"/>
              <a:t>用来通知</a:t>
            </a:r>
            <a:r>
              <a:rPr kumimoji="1" lang="en-US" altLang="zh-CN" b="1" smtClean="0"/>
              <a:t>I/0</a:t>
            </a:r>
            <a:r>
              <a:rPr kumimoji="1" lang="zh-CN" altLang="en-US" b="1" smtClean="0"/>
              <a:t>接口</a:t>
            </a:r>
          </a:p>
          <a:p>
            <a:pPr eaLnBrk="1" hangingPunct="1">
              <a:buFont typeface="Wingdings" panose="05000000000000000000" pitchFamily="2" charset="2"/>
              <a:buNone/>
            </a:pPr>
            <a:r>
              <a:rPr kumimoji="1" lang="zh-CN" altLang="en-US" b="1" smtClean="0"/>
              <a:t>将所寻址的端口中的内容送到数据总线。</a:t>
            </a:r>
          </a:p>
          <a:p>
            <a:pPr eaLnBrk="1" hangingPunct="1">
              <a:buFont typeface="Wingdings" panose="05000000000000000000" pitchFamily="2" charset="2"/>
              <a:buNone/>
            </a:pPr>
            <a:r>
              <a:rPr kumimoji="1" lang="zh-CN" altLang="en-US" b="1" smtClean="0">
                <a:solidFill>
                  <a:srgbClr val="669900"/>
                </a:solidFill>
              </a:rPr>
              <a:t>    </a:t>
            </a:r>
            <a:r>
              <a:rPr kumimoji="1" lang="en-US" altLang="zh-CN" b="1" smtClean="0">
                <a:solidFill>
                  <a:srgbClr val="669900"/>
                </a:solidFill>
              </a:rPr>
              <a:t>/IOWC</a:t>
            </a:r>
            <a:r>
              <a:rPr kumimoji="1" lang="zh-CN" altLang="en-US" b="1" smtClean="0">
                <a:solidFill>
                  <a:srgbClr val="669900"/>
                </a:solidFill>
              </a:rPr>
              <a:t>写</a:t>
            </a:r>
            <a:r>
              <a:rPr kumimoji="1" lang="en-US" altLang="zh-CN" b="1" smtClean="0">
                <a:solidFill>
                  <a:srgbClr val="669900"/>
                </a:solidFill>
              </a:rPr>
              <a:t>I/O</a:t>
            </a:r>
            <a:r>
              <a:rPr kumimoji="1" lang="zh-CN" altLang="en-US" b="1" smtClean="0">
                <a:solidFill>
                  <a:srgbClr val="669900"/>
                </a:solidFill>
              </a:rPr>
              <a:t>命令（ </a:t>
            </a:r>
            <a:r>
              <a:rPr kumimoji="1" lang="en-US" altLang="zh-CN" b="1" smtClean="0">
                <a:solidFill>
                  <a:srgbClr val="669900"/>
                </a:solidFill>
              </a:rPr>
              <a:t>I/O Write Command </a:t>
            </a:r>
            <a:r>
              <a:rPr kumimoji="1" lang="zh-CN" altLang="en-US" b="1" smtClean="0">
                <a:solidFill>
                  <a:srgbClr val="669900"/>
                </a:solidFill>
              </a:rPr>
              <a:t>）信号，</a:t>
            </a:r>
            <a:r>
              <a:rPr kumimoji="1" lang="zh-CN" altLang="en-US" b="1" smtClean="0"/>
              <a:t>用来通知</a:t>
            </a:r>
            <a:r>
              <a:rPr kumimoji="1" lang="en-US" altLang="zh-CN" b="1" smtClean="0"/>
              <a:t>I/0</a:t>
            </a:r>
            <a:r>
              <a:rPr kumimoji="1" lang="zh-CN" altLang="en-US" b="1" smtClean="0"/>
              <a:t>接口</a:t>
            </a:r>
          </a:p>
          <a:p>
            <a:pPr eaLnBrk="1" hangingPunct="1">
              <a:buFont typeface="Wingdings" panose="05000000000000000000" pitchFamily="2" charset="2"/>
              <a:buNone/>
            </a:pPr>
            <a:r>
              <a:rPr kumimoji="1" lang="zh-CN" altLang="en-US" b="1" smtClean="0"/>
              <a:t>接受送到数据总线上的内容，并将数据写入到所寻址的端口中。</a:t>
            </a:r>
          </a:p>
          <a:p>
            <a:pPr eaLnBrk="1" hangingPunct="1">
              <a:buFont typeface="Wingdings" panose="05000000000000000000" pitchFamily="2" charset="2"/>
              <a:buNone/>
            </a:pPr>
            <a:endParaRPr kumimoji="1" lang="en-US" altLang="zh-CN" b="1"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212</a:t>
            </a:fld>
            <a:endParaRPr lang="en-US" altLang="zh-CN" dirty="0"/>
          </a:p>
        </p:txBody>
      </p:sp>
    </p:spTree>
    <p:extLst>
      <p:ext uri="{BB962C8B-B14F-4D97-AF65-F5344CB8AC3E}">
        <p14:creationId xmlns:p14="http://schemas.microsoft.com/office/powerpoint/2010/main" val="4282328890"/>
      </p:ext>
    </p:extLst>
  </p:cSld>
  <p:clrMapOvr>
    <a:masterClrMapping/>
  </p:clrMapOvr>
  <p:transition spd="slow"/>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ltLang="zh-CN" smtClean="0">
                <a:solidFill>
                  <a:srgbClr val="FF6600"/>
                </a:solidFill>
              </a:rPr>
              <a:t>S2</a:t>
            </a:r>
            <a:r>
              <a:rPr lang="zh-CN" altLang="en-US" smtClean="0">
                <a:solidFill>
                  <a:srgbClr val="FF6600"/>
                </a:solidFill>
              </a:rPr>
              <a:t>、</a:t>
            </a:r>
            <a:r>
              <a:rPr lang="en-US" altLang="zh-CN" smtClean="0">
                <a:solidFill>
                  <a:srgbClr val="FF6600"/>
                </a:solidFill>
              </a:rPr>
              <a:t>S1</a:t>
            </a:r>
            <a:r>
              <a:rPr lang="zh-CN" altLang="en-US" smtClean="0">
                <a:solidFill>
                  <a:srgbClr val="FF6600"/>
                </a:solidFill>
              </a:rPr>
              <a:t>、</a:t>
            </a:r>
            <a:r>
              <a:rPr lang="en-US" altLang="zh-CN" smtClean="0">
                <a:solidFill>
                  <a:srgbClr val="FF6600"/>
                </a:solidFill>
              </a:rPr>
              <a:t>S0</a:t>
            </a:r>
            <a:r>
              <a:rPr lang="zh-CN" altLang="en-US" smtClean="0">
                <a:solidFill>
                  <a:srgbClr val="FF6600"/>
                </a:solidFill>
              </a:rPr>
              <a:t>状态信号的编码</a:t>
            </a:r>
          </a:p>
        </p:txBody>
      </p:sp>
      <p:sp>
        <p:nvSpPr>
          <p:cNvPr id="157699" name="Rectangle 3"/>
          <p:cNvSpPr>
            <a:spLocks noGrp="1" noChangeArrowheads="1"/>
          </p:cNvSpPr>
          <p:nvPr>
            <p:ph type="body" idx="1"/>
          </p:nvPr>
        </p:nvSpPr>
        <p:spPr/>
        <p:txBody>
          <a:bodyPr/>
          <a:lstStyle/>
          <a:p>
            <a:pPr eaLnBrk="1" hangingPunct="1">
              <a:buFont typeface="Wingdings" panose="05000000000000000000" pitchFamily="2" charset="2"/>
              <a:buNone/>
            </a:pPr>
            <a:r>
              <a:rPr kumimoji="1" lang="en-US" altLang="zh-CN" b="1" smtClean="0"/>
              <a:t>      </a:t>
            </a:r>
            <a:r>
              <a:rPr lang="en-US" altLang="zh-CN" smtClean="0">
                <a:latin typeface="Times New Roman" panose="02020603050405020304" pitchFamily="18" charset="0"/>
              </a:rPr>
              <a:t>/AIOWC </a:t>
            </a:r>
            <a:r>
              <a:rPr lang="zh-CN" altLang="en-US" smtClean="0">
                <a:latin typeface="Times New Roman" panose="02020603050405020304" pitchFamily="18" charset="0"/>
              </a:rPr>
              <a:t>（</a:t>
            </a:r>
            <a:r>
              <a:rPr lang="en-US" altLang="zh-CN" smtClean="0">
                <a:latin typeface="Times New Roman" panose="02020603050405020304" pitchFamily="18" charset="0"/>
              </a:rPr>
              <a:t>Advanced I/0 Write Command</a:t>
            </a:r>
            <a:r>
              <a:rPr lang="zh-CN" altLang="en-US" smtClean="0">
                <a:latin typeface="Times New Roman" panose="02020603050405020304" pitchFamily="18" charset="0"/>
              </a:rPr>
              <a:t>）</a:t>
            </a:r>
          </a:p>
          <a:p>
            <a:pPr eaLnBrk="1" hangingPunct="1">
              <a:buFont typeface="Wingdings" panose="05000000000000000000" pitchFamily="2" charset="2"/>
              <a:buNone/>
            </a:pPr>
            <a:r>
              <a:rPr lang="zh-CN" altLang="en-US" smtClean="0">
                <a:latin typeface="Times New Roman" panose="02020603050405020304" pitchFamily="18" charset="0"/>
              </a:rPr>
              <a:t>         </a:t>
            </a:r>
            <a:r>
              <a:rPr lang="zh-CN" altLang="en-US" smtClean="0"/>
              <a:t> </a:t>
            </a:r>
            <a:r>
              <a:rPr lang="en-US" altLang="zh-CN" smtClean="0">
                <a:latin typeface="Times New Roman" panose="02020603050405020304" pitchFamily="18" charset="0"/>
              </a:rPr>
              <a:t>/AMWC</a:t>
            </a:r>
            <a:r>
              <a:rPr lang="en-US" altLang="zh-CN" smtClean="0"/>
              <a:t> </a:t>
            </a:r>
            <a:r>
              <a:rPr lang="zh-CN" altLang="en-US" smtClean="0">
                <a:latin typeface="Times New Roman" panose="02020603050405020304" pitchFamily="18" charset="0"/>
              </a:rPr>
              <a:t>（</a:t>
            </a:r>
            <a:r>
              <a:rPr lang="en-US" altLang="zh-CN" smtClean="0">
                <a:latin typeface="Times New Roman" panose="02020603050405020304" pitchFamily="18" charset="0"/>
              </a:rPr>
              <a:t>Advanced Memory Write Command</a:t>
            </a:r>
            <a:r>
              <a:rPr lang="zh-CN" altLang="en-US" smtClean="0">
                <a:latin typeface="Times New Roman" panose="02020603050405020304" pitchFamily="18" charset="0"/>
              </a:rPr>
              <a:t>）</a:t>
            </a:r>
            <a:r>
              <a:rPr lang="zh-CN" altLang="en-US" smtClean="0"/>
              <a:t> </a:t>
            </a:r>
          </a:p>
          <a:p>
            <a:pPr eaLnBrk="1" hangingPunct="1">
              <a:buFont typeface="Wingdings" panose="05000000000000000000" pitchFamily="2" charset="2"/>
              <a:buNone/>
            </a:pPr>
            <a:r>
              <a:rPr lang="zh-CN" altLang="en-US" smtClean="0"/>
              <a:t>     </a:t>
            </a:r>
            <a:r>
              <a:rPr lang="zh-CN" altLang="en-US" b="1" smtClean="0"/>
              <a:t>功能分别和</a:t>
            </a:r>
            <a:r>
              <a:rPr lang="en-US" altLang="zh-CN" b="1" smtClean="0"/>
              <a:t>/IOWC/MWTC</a:t>
            </a:r>
            <a:r>
              <a:rPr lang="zh-CN" altLang="en-US" b="1" smtClean="0"/>
              <a:t>一样，和</a:t>
            </a:r>
            <a:r>
              <a:rPr lang="en-US" altLang="zh-CN" b="1" smtClean="0"/>
              <a:t>/IOWC/MWTC</a:t>
            </a:r>
            <a:r>
              <a:rPr lang="zh-CN" altLang="en-US" b="1" smtClean="0"/>
              <a:t>比起来，只是这两个</a:t>
            </a:r>
          </a:p>
          <a:p>
            <a:pPr eaLnBrk="1" hangingPunct="1">
              <a:buFont typeface="Wingdings" panose="05000000000000000000" pitchFamily="2" charset="2"/>
              <a:buNone/>
            </a:pPr>
            <a:r>
              <a:rPr lang="zh-CN" altLang="en-US" b="1" smtClean="0"/>
              <a:t>信号是</a:t>
            </a:r>
            <a:r>
              <a:rPr lang="en-US" altLang="zh-CN" b="1" smtClean="0"/>
              <a:t>8288</a:t>
            </a:r>
            <a:r>
              <a:rPr lang="zh-CN" altLang="en-US" b="1" smtClean="0"/>
              <a:t>提前一个时钟周期向外设端口或存储器发出的。</a:t>
            </a:r>
            <a:endParaRPr kumimoji="1" lang="zh-CN" altLang="en-US" b="1" smtClean="0"/>
          </a:p>
          <a:p>
            <a:pPr eaLnBrk="1" hangingPunct="1">
              <a:buFont typeface="Wingdings" panose="05000000000000000000" pitchFamily="2" charset="2"/>
              <a:buNone/>
            </a:pPr>
            <a:r>
              <a:rPr kumimoji="1" lang="zh-CN" altLang="en-US" b="1" smtClean="0"/>
              <a:t>      从上表看出，除了</a:t>
            </a:r>
            <a:r>
              <a:rPr kumimoji="1" lang="en-US" altLang="zh-CN" b="1" smtClean="0"/>
              <a:t>/S1=/S0=1</a:t>
            </a:r>
            <a:r>
              <a:rPr kumimoji="1" lang="zh-CN" altLang="en-US" b="1" smtClean="0"/>
              <a:t>的情况外，只要</a:t>
            </a:r>
            <a:r>
              <a:rPr kumimoji="1" lang="en-US" altLang="zh-CN" b="1" smtClean="0"/>
              <a:t>/S2</a:t>
            </a:r>
            <a:r>
              <a:rPr kumimoji="1" lang="zh-CN" altLang="en-US" b="1" smtClean="0"/>
              <a:t>为</a:t>
            </a:r>
            <a:r>
              <a:rPr kumimoji="1" lang="en-US" altLang="zh-CN" b="1" smtClean="0"/>
              <a:t>0,</a:t>
            </a:r>
            <a:r>
              <a:rPr kumimoji="1" lang="zh-CN" altLang="en-US" b="1" smtClean="0"/>
              <a:t>便表示数</a:t>
            </a:r>
          </a:p>
          <a:p>
            <a:pPr eaLnBrk="1" hangingPunct="1">
              <a:buFont typeface="Wingdings" panose="05000000000000000000" pitchFamily="2" charset="2"/>
              <a:buNone/>
            </a:pPr>
            <a:r>
              <a:rPr kumimoji="1" lang="zh-CN" altLang="en-US" b="1" smtClean="0"/>
              <a:t>据传输是在</a:t>
            </a:r>
            <a:r>
              <a:rPr kumimoji="1" lang="en-US" altLang="zh-CN" b="1" smtClean="0"/>
              <a:t>I/0</a:t>
            </a:r>
            <a:r>
              <a:rPr kumimoji="1" lang="zh-CN" altLang="en-US" b="1" smtClean="0"/>
              <a:t>接口和</a:t>
            </a:r>
            <a:r>
              <a:rPr kumimoji="1" lang="en-US" altLang="zh-CN" b="1" smtClean="0"/>
              <a:t>CPU</a:t>
            </a:r>
            <a:r>
              <a:rPr kumimoji="1" lang="zh-CN" altLang="en-US" b="1" smtClean="0"/>
              <a:t>之间进行的；而</a:t>
            </a:r>
            <a:r>
              <a:rPr kumimoji="1" lang="en-US" altLang="zh-CN" b="1" smtClean="0"/>
              <a:t>/S2</a:t>
            </a:r>
            <a:r>
              <a:rPr kumimoji="1" lang="zh-CN" altLang="en-US" b="1" smtClean="0"/>
              <a:t>为</a:t>
            </a:r>
            <a:r>
              <a:rPr kumimoji="1" lang="en-US" altLang="zh-CN" b="1" smtClean="0"/>
              <a:t>1</a:t>
            </a:r>
            <a:r>
              <a:rPr kumimoji="1" lang="zh-CN" altLang="en-US" b="1" smtClean="0"/>
              <a:t>则表示数据传输是在</a:t>
            </a:r>
          </a:p>
          <a:p>
            <a:pPr eaLnBrk="1" hangingPunct="1">
              <a:buFont typeface="Wingdings" panose="05000000000000000000" pitchFamily="2" charset="2"/>
              <a:buNone/>
            </a:pPr>
            <a:r>
              <a:rPr kumimoji="1" lang="zh-CN" altLang="en-US" b="1" smtClean="0"/>
              <a:t>内存和</a:t>
            </a:r>
            <a:r>
              <a:rPr kumimoji="1" lang="en-US" altLang="zh-CN" b="1" smtClean="0"/>
              <a:t>CPU</a:t>
            </a:r>
            <a:r>
              <a:rPr kumimoji="1" lang="zh-CN" altLang="en-US" b="1" smtClean="0"/>
              <a:t>之间进行的。</a:t>
            </a:r>
            <a:endParaRPr kumimoji="1" lang="en-US" altLang="zh-CN" b="1" smtClean="0"/>
          </a:p>
          <a:p>
            <a:pPr eaLnBrk="1" hangingPunct="1">
              <a:buFont typeface="Wingdings" panose="05000000000000000000" pitchFamily="2" charset="2"/>
              <a:buNone/>
            </a:pPr>
            <a:r>
              <a:rPr kumimoji="1" lang="zh-CN" altLang="en-US" b="1" smtClean="0">
                <a:solidFill>
                  <a:srgbClr val="CC3300"/>
                </a:solidFill>
              </a:rPr>
              <a:t>所有</a:t>
            </a:r>
            <a:r>
              <a:rPr kumimoji="1" lang="en-US" altLang="zh-CN" b="1" smtClean="0">
                <a:solidFill>
                  <a:srgbClr val="CC3300"/>
                </a:solidFill>
              </a:rPr>
              <a:t>/S2</a:t>
            </a:r>
            <a:r>
              <a:rPr kumimoji="1" lang="zh-CN" altLang="en-US" b="1" smtClean="0">
                <a:solidFill>
                  <a:srgbClr val="CC3300"/>
                </a:solidFill>
              </a:rPr>
              <a:t>可以看成是区分内存传输和</a:t>
            </a:r>
            <a:r>
              <a:rPr kumimoji="1" lang="en-US" altLang="zh-CN" b="1" smtClean="0">
                <a:solidFill>
                  <a:srgbClr val="CC3300"/>
                </a:solidFill>
              </a:rPr>
              <a:t>I/0</a:t>
            </a:r>
            <a:r>
              <a:rPr kumimoji="1" lang="zh-CN" altLang="en-US" b="1" smtClean="0">
                <a:solidFill>
                  <a:srgbClr val="CC3300"/>
                </a:solidFill>
              </a:rPr>
              <a:t>传输的标志。</a:t>
            </a:r>
          </a:p>
          <a:p>
            <a:pPr eaLnBrk="1" hangingPunct="1">
              <a:buFont typeface="Wingdings" panose="05000000000000000000" pitchFamily="2" charset="2"/>
              <a:buNone/>
            </a:pPr>
            <a:r>
              <a:rPr kumimoji="1" lang="zh-CN" altLang="en-US" b="1" smtClean="0">
                <a:solidFill>
                  <a:srgbClr val="CC3300"/>
                </a:solidFill>
              </a:rPr>
              <a:t>     </a:t>
            </a:r>
            <a:r>
              <a:rPr kumimoji="1" lang="zh-CN" altLang="en-US" b="1" smtClean="0"/>
              <a:t>同理，可得出</a:t>
            </a:r>
            <a:r>
              <a:rPr kumimoji="1" lang="zh-CN" altLang="en-US" b="1" smtClean="0">
                <a:solidFill>
                  <a:srgbClr val="CC3300"/>
                </a:solidFill>
              </a:rPr>
              <a:t>，</a:t>
            </a:r>
            <a:endParaRPr kumimoji="1" lang="en-US" altLang="zh-CN" b="1" smtClean="0">
              <a:solidFill>
                <a:srgbClr val="CC3300"/>
              </a:solidFill>
            </a:endParaRPr>
          </a:p>
          <a:p>
            <a:pPr eaLnBrk="1" hangingPunct="1">
              <a:buFont typeface="Wingdings" panose="05000000000000000000" pitchFamily="2" charset="2"/>
              <a:buNone/>
            </a:pPr>
            <a:r>
              <a:rPr kumimoji="1" lang="en-US" altLang="zh-CN" b="1" smtClean="0">
                <a:solidFill>
                  <a:srgbClr val="CC3300"/>
                </a:solidFill>
              </a:rPr>
              <a:t>/S1</a:t>
            </a:r>
            <a:r>
              <a:rPr kumimoji="1" lang="zh-CN" altLang="en-US" b="1" smtClean="0">
                <a:solidFill>
                  <a:srgbClr val="CC3300"/>
                </a:solidFill>
              </a:rPr>
              <a:t>指出了执行的操作是输入还是输出。</a:t>
            </a:r>
          </a:p>
          <a:p>
            <a:pPr eaLnBrk="1" hangingPunct="1"/>
            <a:endParaRPr lang="en-US" altLang="zh-CN"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213</a:t>
            </a:fld>
            <a:endParaRPr lang="en-US" altLang="zh-CN" dirty="0"/>
          </a:p>
        </p:txBody>
      </p:sp>
    </p:spTree>
    <p:extLst>
      <p:ext uri="{BB962C8B-B14F-4D97-AF65-F5344CB8AC3E}">
        <p14:creationId xmlns:p14="http://schemas.microsoft.com/office/powerpoint/2010/main" val="1991122062"/>
      </p:ext>
    </p:extLst>
  </p:cSld>
  <p:clrMapOvr>
    <a:masterClrMapping/>
  </p:clrMapOvr>
  <p:transition spd="slow"/>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ltLang="zh-CN" smtClean="0">
                <a:solidFill>
                  <a:srgbClr val="FF6600"/>
                </a:solidFill>
              </a:rPr>
              <a:t>S2</a:t>
            </a:r>
            <a:r>
              <a:rPr lang="zh-CN" altLang="en-US" smtClean="0">
                <a:solidFill>
                  <a:srgbClr val="FF6600"/>
                </a:solidFill>
              </a:rPr>
              <a:t>、</a:t>
            </a:r>
            <a:r>
              <a:rPr lang="en-US" altLang="zh-CN" smtClean="0">
                <a:solidFill>
                  <a:srgbClr val="FF6600"/>
                </a:solidFill>
              </a:rPr>
              <a:t>S1</a:t>
            </a:r>
            <a:r>
              <a:rPr lang="zh-CN" altLang="en-US" smtClean="0">
                <a:solidFill>
                  <a:srgbClr val="FF6600"/>
                </a:solidFill>
              </a:rPr>
              <a:t>、</a:t>
            </a:r>
            <a:r>
              <a:rPr lang="en-US" altLang="zh-CN" smtClean="0">
                <a:solidFill>
                  <a:srgbClr val="FF6600"/>
                </a:solidFill>
              </a:rPr>
              <a:t>S0</a:t>
            </a:r>
            <a:r>
              <a:rPr lang="zh-CN" altLang="en-US" smtClean="0">
                <a:solidFill>
                  <a:srgbClr val="FF6600"/>
                </a:solidFill>
              </a:rPr>
              <a:t>状态信号的编码</a:t>
            </a:r>
          </a:p>
        </p:txBody>
      </p:sp>
      <p:sp>
        <p:nvSpPr>
          <p:cNvPr id="227331" name="Rectangle 3"/>
          <p:cNvSpPr>
            <a:spLocks noGrp="1" noChangeArrowheads="1"/>
          </p:cNvSpPr>
          <p:nvPr>
            <p:ph type="body" idx="1"/>
          </p:nvPr>
        </p:nvSpPr>
        <p:spPr/>
        <p:txBody>
          <a:bodyPr/>
          <a:lstStyle/>
          <a:p>
            <a:pPr eaLnBrk="1" hangingPunct="1">
              <a:buFont typeface="Wingdings" panose="05000000000000000000" pitchFamily="2" charset="2"/>
              <a:buNone/>
              <a:defRPr/>
            </a:pPr>
            <a:r>
              <a:rPr kumimoji="1" lang="zh-CN" altLang="en-US" sz="2400" b="1" dirty="0" smtClean="0"/>
              <a:t>下面介绍两个概念：</a:t>
            </a:r>
          </a:p>
          <a:p>
            <a:pPr eaLnBrk="1" hangingPunct="1">
              <a:buFont typeface="Wingdings" panose="05000000000000000000" pitchFamily="2" charset="2"/>
              <a:buNone/>
              <a:defRPr/>
            </a:pPr>
            <a:r>
              <a:rPr kumimoji="1" lang="zh-CN" altLang="en-US" b="1" dirty="0" smtClean="0">
                <a:solidFill>
                  <a:schemeClr val="accent2"/>
                </a:solidFill>
              </a:rPr>
              <a:t>有源状态：</a:t>
            </a:r>
            <a:r>
              <a:rPr kumimoji="1" lang="zh-CN" altLang="en-US" b="1" dirty="0" smtClean="0">
                <a:effectLst>
                  <a:outerShdw blurRad="38100" dist="38100" dir="2700000" algn="tl">
                    <a:srgbClr val="C0C0C0"/>
                  </a:outerShdw>
                </a:effectLst>
              </a:rPr>
              <a:t>对于</a:t>
            </a:r>
            <a:r>
              <a:rPr kumimoji="1" lang="en-US" altLang="zh-CN" b="1" dirty="0" smtClean="0">
                <a:effectLst>
                  <a:outerShdw blurRad="38100" dist="38100" dir="2700000" algn="tl">
                    <a:srgbClr val="C0C0C0"/>
                  </a:outerShdw>
                </a:effectLst>
              </a:rPr>
              <a:t>/S2</a:t>
            </a:r>
            <a:r>
              <a:rPr kumimoji="1" lang="zh-CN" altLang="en-US" b="1" dirty="0"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/S1</a:t>
            </a:r>
            <a:r>
              <a:rPr kumimoji="1" lang="zh-CN" altLang="en-US" b="1" dirty="0"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/S0</a:t>
            </a:r>
            <a:r>
              <a:rPr kumimoji="1" lang="zh-CN" altLang="en-US" b="1" dirty="0" smtClean="0">
                <a:effectLst>
                  <a:outerShdw blurRad="38100" dist="38100" dir="2700000" algn="tl">
                    <a:srgbClr val="C0C0C0"/>
                  </a:outerShdw>
                </a:effectLst>
              </a:rPr>
              <a:t>来讲，在前一个总线周期的</a:t>
            </a:r>
            <a:r>
              <a:rPr kumimoji="1" lang="en-US" altLang="zh-CN" b="1" dirty="0" smtClean="0">
                <a:effectLst>
                  <a:outerShdw blurRad="38100" dist="38100" dir="2700000" algn="tl">
                    <a:srgbClr val="C0C0C0"/>
                  </a:outerShdw>
                </a:effectLst>
              </a:rPr>
              <a:t>T4</a:t>
            </a:r>
            <a:r>
              <a:rPr kumimoji="1" lang="zh-CN" altLang="en-US" b="1" dirty="0" smtClean="0">
                <a:effectLst>
                  <a:outerShdw blurRad="38100" dist="38100" dir="2700000" algn="tl">
                    <a:srgbClr val="C0C0C0"/>
                  </a:outerShdw>
                </a:effectLst>
              </a:rPr>
              <a:t>状态和</a:t>
            </a:r>
          </a:p>
          <a:p>
            <a:pPr eaLnBrk="1" hangingPunct="1">
              <a:buFont typeface="Wingdings" panose="05000000000000000000" pitchFamily="2" charset="2"/>
              <a:buNone/>
              <a:defRPr/>
            </a:pPr>
            <a:r>
              <a:rPr kumimoji="1" lang="zh-CN" altLang="en-US" b="1" dirty="0" smtClean="0">
                <a:effectLst>
                  <a:outerShdw blurRad="38100" dist="38100" dir="2700000" algn="tl">
                    <a:srgbClr val="C0C0C0"/>
                  </a:outerShdw>
                </a:effectLst>
              </a:rPr>
              <a:t>本总线周期的</a:t>
            </a:r>
            <a:r>
              <a:rPr kumimoji="1" lang="en-US" altLang="zh-CN" b="1" dirty="0" smtClean="0">
                <a:effectLst>
                  <a:outerShdw blurRad="38100" dist="38100" dir="2700000" algn="tl">
                    <a:srgbClr val="C0C0C0"/>
                  </a:outerShdw>
                </a:effectLst>
              </a:rPr>
              <a:t>T1</a:t>
            </a:r>
            <a:r>
              <a:rPr kumimoji="1" lang="zh-CN" altLang="en-US" b="1" dirty="0"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T2</a:t>
            </a:r>
            <a:r>
              <a:rPr kumimoji="1" lang="zh-CN" altLang="en-US" b="1" dirty="0" smtClean="0">
                <a:effectLst>
                  <a:outerShdw blurRad="38100" dist="38100" dir="2700000" algn="tl">
                    <a:srgbClr val="C0C0C0"/>
                  </a:outerShdw>
                </a:effectLst>
              </a:rPr>
              <a:t>状态中，至少有一个信号为低电平，每种情况</a:t>
            </a:r>
          </a:p>
          <a:p>
            <a:pPr eaLnBrk="1" hangingPunct="1">
              <a:buFont typeface="Wingdings" panose="05000000000000000000" pitchFamily="2" charset="2"/>
              <a:buNone/>
              <a:defRPr/>
            </a:pPr>
            <a:r>
              <a:rPr kumimoji="1" lang="zh-CN" altLang="en-US" b="1" dirty="0" smtClean="0">
                <a:effectLst>
                  <a:outerShdw blurRad="38100" dist="38100" dir="2700000" algn="tl">
                    <a:srgbClr val="C0C0C0"/>
                  </a:outerShdw>
                </a:effectLst>
              </a:rPr>
              <a:t>下，都对应了某一个总线操作过程，通常称为有源状态</a:t>
            </a:r>
            <a:r>
              <a:rPr kumimoji="1" lang="zh-CN" altLang="en-US" b="1" dirty="0" smtClean="0"/>
              <a:t>。</a:t>
            </a:r>
          </a:p>
          <a:p>
            <a:pPr eaLnBrk="1" hangingPunct="1">
              <a:buFont typeface="Wingdings" panose="05000000000000000000" pitchFamily="2" charset="2"/>
              <a:buNone/>
              <a:defRPr/>
            </a:pPr>
            <a:r>
              <a:rPr kumimoji="1" lang="zh-CN" altLang="en-US" b="1" dirty="0" smtClean="0">
                <a:solidFill>
                  <a:schemeClr val="accent2"/>
                </a:solidFill>
              </a:rPr>
              <a:t>无源状态：</a:t>
            </a:r>
            <a:r>
              <a:rPr kumimoji="1" lang="zh-CN" altLang="en-US" b="1" dirty="0" smtClean="0">
                <a:effectLst>
                  <a:outerShdw blurRad="38100" dist="38100" dir="2700000" algn="tl">
                    <a:srgbClr val="C0C0C0"/>
                  </a:outerShdw>
                </a:effectLst>
              </a:rPr>
              <a:t>如果 </a:t>
            </a:r>
            <a:r>
              <a:rPr kumimoji="1" lang="en-US" altLang="zh-CN" b="1" dirty="0" smtClean="0">
                <a:effectLst>
                  <a:outerShdw blurRad="38100" dist="38100" dir="2700000" algn="tl">
                    <a:srgbClr val="C0C0C0"/>
                  </a:outerShdw>
                </a:effectLst>
              </a:rPr>
              <a:t>/S2</a:t>
            </a:r>
            <a:r>
              <a:rPr kumimoji="1" lang="zh-CN" altLang="en-US" b="1" dirty="0"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/S1</a:t>
            </a:r>
            <a:r>
              <a:rPr kumimoji="1" lang="zh-CN" altLang="en-US" b="1" dirty="0"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/S0</a:t>
            </a:r>
            <a:r>
              <a:rPr kumimoji="1" lang="zh-CN" altLang="en-US" b="1" dirty="0" smtClean="0">
                <a:effectLst>
                  <a:outerShdw blurRad="38100" dist="38100" dir="2700000" algn="tl">
                    <a:srgbClr val="C0C0C0"/>
                  </a:outerShdw>
                </a:effectLst>
              </a:rPr>
              <a:t>在总线周期的</a:t>
            </a:r>
            <a:r>
              <a:rPr kumimoji="1" lang="en-US" altLang="zh-CN" b="1" dirty="0" smtClean="0">
                <a:effectLst>
                  <a:outerShdw blurRad="38100" dist="38100" dir="2700000" algn="tl">
                    <a:srgbClr val="C0C0C0"/>
                  </a:outerShdw>
                </a:effectLst>
              </a:rPr>
              <a:t>T3</a:t>
            </a:r>
            <a:r>
              <a:rPr kumimoji="1" lang="zh-CN" altLang="en-US" b="1" dirty="0" smtClean="0">
                <a:effectLst>
                  <a:outerShdw blurRad="38100" dist="38100" dir="2700000" algn="tl">
                    <a:srgbClr val="C0C0C0"/>
                  </a:outerShdw>
                </a:effectLst>
              </a:rPr>
              <a:t>和</a:t>
            </a:r>
            <a:r>
              <a:rPr kumimoji="1" lang="en-US" altLang="zh-CN" b="1" dirty="0" err="1" smtClean="0">
                <a:effectLst>
                  <a:outerShdw blurRad="38100" dist="38100" dir="2700000" algn="tl">
                    <a:srgbClr val="C0C0C0"/>
                  </a:outerShdw>
                </a:effectLst>
              </a:rPr>
              <a:t>Tw</a:t>
            </a:r>
            <a:r>
              <a:rPr kumimoji="1" lang="zh-CN" altLang="en-US" b="1" dirty="0" smtClean="0">
                <a:effectLst>
                  <a:outerShdw blurRad="38100" dist="38100" dir="2700000" algn="tl">
                    <a:srgbClr val="C0C0C0"/>
                  </a:outerShdw>
                </a:effectLst>
              </a:rPr>
              <a:t>状态并且</a:t>
            </a:r>
          </a:p>
          <a:p>
            <a:pPr eaLnBrk="1" hangingPunct="1">
              <a:buFont typeface="Wingdings" panose="05000000000000000000" pitchFamily="2" charset="2"/>
              <a:buNone/>
              <a:defRPr/>
            </a:pPr>
            <a:r>
              <a:rPr kumimoji="1" lang="en-US" altLang="zh-CN" b="1" dirty="0" smtClean="0">
                <a:effectLst>
                  <a:outerShdw blurRad="38100" dist="38100" dir="2700000" algn="tl">
                    <a:srgbClr val="C0C0C0"/>
                  </a:outerShdw>
                </a:effectLst>
              </a:rPr>
              <a:t>READY</a:t>
            </a:r>
            <a:r>
              <a:rPr kumimoji="1" lang="zh-CN" altLang="en-US" b="1" dirty="0" smtClean="0">
                <a:effectLst>
                  <a:outerShdw blurRad="38100" dist="38100" dir="2700000" algn="tl">
                    <a:srgbClr val="C0C0C0"/>
                  </a:outerShdw>
                </a:effectLst>
              </a:rPr>
              <a:t>信号为高电平时， </a:t>
            </a:r>
            <a:r>
              <a:rPr kumimoji="1" lang="en-US" altLang="zh-CN" b="1" dirty="0" smtClean="0">
                <a:effectLst>
                  <a:outerShdw blurRad="38100" dist="38100" dir="2700000" algn="tl">
                    <a:srgbClr val="C0C0C0"/>
                  </a:outerShdw>
                </a:effectLst>
              </a:rPr>
              <a:t>/S2</a:t>
            </a:r>
            <a:r>
              <a:rPr kumimoji="1" lang="zh-CN" altLang="en-US" b="1" dirty="0" smtClean="0">
                <a:effectLst>
                  <a:outerShdw blurRad="38100" dist="38100" dir="2700000" algn="tl">
                    <a:srgbClr val="C0C0C0"/>
                  </a:outerShdw>
                </a:effectLst>
              </a:rPr>
              <a:t>、</a:t>
            </a:r>
            <a:r>
              <a:rPr kumimoji="1" lang="en-US" altLang="zh-CN" b="1" smtClean="0">
                <a:effectLst>
                  <a:outerShdw blurRad="38100" dist="38100" dir="2700000" algn="tl">
                    <a:srgbClr val="C0C0C0"/>
                  </a:outerShdw>
                </a:effectLst>
              </a:rPr>
              <a:t>/S1</a:t>
            </a:r>
            <a:r>
              <a:rPr kumimoji="1" lang="zh-CN" altLang="en-US" b="1" smtClean="0">
                <a:effectLst>
                  <a:outerShdw blurRad="38100" dist="38100" dir="2700000" algn="tl">
                    <a:srgbClr val="C0C0C0"/>
                  </a:outerShdw>
                </a:effectLst>
              </a:rPr>
              <a:t>、</a:t>
            </a:r>
            <a:r>
              <a:rPr kumimoji="1" lang="en-US" altLang="zh-CN" b="1" dirty="0" smtClean="0">
                <a:effectLst>
                  <a:outerShdw blurRad="38100" dist="38100" dir="2700000" algn="tl">
                    <a:srgbClr val="C0C0C0"/>
                  </a:outerShdw>
                </a:effectLst>
              </a:rPr>
              <a:t>/S0</a:t>
            </a:r>
            <a:r>
              <a:rPr kumimoji="1" lang="zh-CN" altLang="en-US" b="1" dirty="0" smtClean="0">
                <a:effectLst>
                  <a:outerShdw blurRad="38100" dist="38100" dir="2700000" algn="tl">
                    <a:srgbClr val="C0C0C0"/>
                  </a:outerShdw>
                </a:effectLst>
              </a:rPr>
              <a:t>都成为高电平，此时，表明</a:t>
            </a:r>
          </a:p>
          <a:p>
            <a:pPr eaLnBrk="1" hangingPunct="1">
              <a:buFont typeface="Wingdings" panose="05000000000000000000" pitchFamily="2" charset="2"/>
              <a:buNone/>
              <a:defRPr/>
            </a:pPr>
            <a:r>
              <a:rPr kumimoji="1" lang="zh-CN" altLang="en-US" b="1" dirty="0" smtClean="0">
                <a:effectLst>
                  <a:outerShdw blurRad="38100" dist="38100" dir="2700000" algn="tl">
                    <a:srgbClr val="C0C0C0"/>
                  </a:outerShdw>
                </a:effectLst>
              </a:rPr>
              <a:t>一个总线操作过程即将结束，另一个新的总线周期尚未开始，通常称</a:t>
            </a:r>
          </a:p>
          <a:p>
            <a:pPr eaLnBrk="1" hangingPunct="1">
              <a:buFont typeface="Wingdings" panose="05000000000000000000" pitchFamily="2" charset="2"/>
              <a:buNone/>
              <a:defRPr/>
            </a:pPr>
            <a:r>
              <a:rPr kumimoji="1" lang="zh-CN" altLang="en-US" b="1" dirty="0" smtClean="0">
                <a:effectLst>
                  <a:outerShdw blurRad="38100" dist="38100" dir="2700000" algn="tl">
                    <a:srgbClr val="C0C0C0"/>
                  </a:outerShdw>
                </a:effectLst>
              </a:rPr>
              <a:t>为无源状态。</a:t>
            </a:r>
            <a:endParaRPr kumimoji="1" lang="zh-CN" altLang="en-US" b="1" dirty="0" smtClean="0">
              <a:solidFill>
                <a:srgbClr val="669900"/>
              </a:solidFill>
            </a:endParaRPr>
          </a:p>
          <a:p>
            <a:pPr eaLnBrk="1" hangingPunct="1">
              <a:buFont typeface="Wingdings" panose="05000000000000000000" pitchFamily="2" charset="2"/>
              <a:buNone/>
              <a:defRPr/>
            </a:pPr>
            <a:endParaRPr lang="en-US" altLang="zh-CN" dirty="0"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214</a:t>
            </a:fld>
            <a:endParaRPr lang="en-US" altLang="zh-CN" dirty="0"/>
          </a:p>
        </p:txBody>
      </p:sp>
    </p:spTree>
    <p:extLst>
      <p:ext uri="{BB962C8B-B14F-4D97-AF65-F5344CB8AC3E}">
        <p14:creationId xmlns:p14="http://schemas.microsoft.com/office/powerpoint/2010/main" val="685740590"/>
      </p:ext>
    </p:extLst>
  </p:cSld>
  <p:clrMapOvr>
    <a:masterClrMapping/>
  </p:clrMapOvr>
  <p:transition spd="slow"/>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en-US" altLang="zh-CN" sz="2400" smtClean="0"/>
              <a:t>4.</a:t>
            </a:r>
            <a:r>
              <a:rPr lang="zh-CN" altLang="en-US" sz="2400" smtClean="0"/>
              <a:t>最大模式</a:t>
            </a:r>
          </a:p>
        </p:txBody>
      </p:sp>
      <p:sp>
        <p:nvSpPr>
          <p:cNvPr id="159747"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b="1" smtClean="0"/>
              <a:t>（</a:t>
            </a:r>
            <a:r>
              <a:rPr lang="en-US" altLang="zh-CN" b="1" smtClean="0"/>
              <a:t>3</a:t>
            </a:r>
            <a:r>
              <a:rPr lang="zh-CN" altLang="en-US" b="1" smtClean="0"/>
              <a:t>）</a:t>
            </a:r>
            <a:r>
              <a:rPr lang="en-US" altLang="zh-CN" b="1" smtClean="0"/>
              <a:t>/LOCK</a:t>
            </a:r>
            <a:r>
              <a:rPr lang="zh-CN" altLang="en-US" b="1" smtClean="0"/>
              <a:t>：</a:t>
            </a:r>
            <a:r>
              <a:rPr lang="zh-CN" altLang="en-US" b="1" smtClean="0">
                <a:solidFill>
                  <a:srgbClr val="008000"/>
                </a:solidFill>
              </a:rPr>
              <a:t>总线封锁信号，三态输出，低电平有效。</a:t>
            </a:r>
            <a:r>
              <a:rPr lang="en-US" altLang="zh-CN" b="1" smtClean="0">
                <a:solidFill>
                  <a:srgbClr val="008000"/>
                </a:solidFill>
              </a:rPr>
              <a:t>/LOCK=0</a:t>
            </a:r>
            <a:r>
              <a:rPr lang="zh-CN" altLang="en-US" b="1" smtClean="0">
                <a:solidFill>
                  <a:srgbClr val="008000"/>
                </a:solidFill>
              </a:rPr>
              <a:t>，</a:t>
            </a:r>
          </a:p>
          <a:p>
            <a:pPr eaLnBrk="1" hangingPunct="1">
              <a:buFont typeface="Wingdings" panose="05000000000000000000" pitchFamily="2" charset="2"/>
              <a:buNone/>
            </a:pPr>
            <a:r>
              <a:rPr lang="en-US" altLang="zh-CN" b="1" smtClean="0">
                <a:solidFill>
                  <a:srgbClr val="008000"/>
                </a:solidFill>
              </a:rPr>
              <a:t>CPU</a:t>
            </a:r>
            <a:r>
              <a:rPr lang="zh-CN" altLang="en-US" b="1" smtClean="0">
                <a:solidFill>
                  <a:srgbClr val="008000"/>
                </a:solidFill>
              </a:rPr>
              <a:t>不允许其它控制器占用总线。</a:t>
            </a:r>
          </a:p>
          <a:p>
            <a:pPr eaLnBrk="1" hangingPunct="1">
              <a:buFont typeface="Wingdings" panose="05000000000000000000" pitchFamily="2" charset="2"/>
              <a:buNone/>
            </a:pPr>
            <a:r>
              <a:rPr lang="en-US" altLang="zh-CN" b="1" smtClean="0"/>
              <a:t>/LOCK</a:t>
            </a:r>
            <a:r>
              <a:rPr lang="zh-CN" altLang="en-US" b="1" smtClean="0"/>
              <a:t>信号是由指令前缀</a:t>
            </a:r>
            <a:r>
              <a:rPr lang="en-US" altLang="zh-CN" b="1" smtClean="0"/>
              <a:t>LOCK</a:t>
            </a:r>
            <a:r>
              <a:rPr lang="zh-CN" altLang="en-US" b="1" smtClean="0"/>
              <a:t>产生的。在</a:t>
            </a:r>
            <a:r>
              <a:rPr lang="en-US" altLang="zh-CN" b="1" smtClean="0"/>
              <a:t>LOCK</a:t>
            </a:r>
            <a:r>
              <a:rPr lang="zh-CN" altLang="en-US" b="1" smtClean="0"/>
              <a:t>前缀后面的一条指</a:t>
            </a:r>
          </a:p>
          <a:p>
            <a:pPr eaLnBrk="1" hangingPunct="1">
              <a:buFont typeface="Wingdings" panose="05000000000000000000" pitchFamily="2" charset="2"/>
              <a:buNone/>
            </a:pPr>
            <a:r>
              <a:rPr lang="zh-CN" altLang="en-US" b="1" smtClean="0"/>
              <a:t>令执行完后，撤销</a:t>
            </a:r>
            <a:r>
              <a:rPr lang="en-US" altLang="zh-CN" b="1" smtClean="0"/>
              <a:t>/LOCK</a:t>
            </a:r>
            <a:r>
              <a:rPr lang="zh-CN" altLang="en-US" b="1" smtClean="0"/>
              <a:t>信号。</a:t>
            </a:r>
            <a:endParaRPr lang="zh-CN" altLang="en-US" b="1" smtClean="0">
              <a:solidFill>
                <a:srgbClr val="008000"/>
              </a:solidFill>
            </a:endParaRPr>
          </a:p>
          <a:p>
            <a:pPr eaLnBrk="1" hangingPunct="1">
              <a:buFont typeface="Wingdings" panose="05000000000000000000" pitchFamily="2" charset="2"/>
              <a:buNone/>
            </a:pPr>
            <a:r>
              <a:rPr lang="zh-CN" altLang="en-US" b="1" smtClean="0"/>
              <a:t>（</a:t>
            </a:r>
            <a:r>
              <a:rPr lang="en-US" altLang="zh-CN" b="1" smtClean="0"/>
              <a:t>4</a:t>
            </a:r>
            <a:r>
              <a:rPr lang="zh-CN" altLang="en-US" b="1" smtClean="0"/>
              <a:t>）</a:t>
            </a:r>
            <a:r>
              <a:rPr lang="en-US" altLang="zh-CN" b="1" smtClean="0"/>
              <a:t>/RQ//GT0</a:t>
            </a:r>
            <a:r>
              <a:rPr lang="zh-CN" altLang="en-US" b="1" smtClean="0"/>
              <a:t>、</a:t>
            </a:r>
            <a:r>
              <a:rPr lang="en-US" altLang="zh-CN" b="1" smtClean="0"/>
              <a:t>/RQ//GT1</a:t>
            </a:r>
            <a:r>
              <a:rPr lang="zh-CN" altLang="en-US" b="1" smtClean="0"/>
              <a:t>：</a:t>
            </a:r>
            <a:r>
              <a:rPr lang="zh-CN" altLang="en-US" b="1" smtClean="0">
                <a:solidFill>
                  <a:srgbClr val="008000"/>
                </a:solidFill>
              </a:rPr>
              <a:t>总线请求信号（输入）</a:t>
            </a:r>
            <a:r>
              <a:rPr lang="en-US" altLang="zh-CN" b="1" smtClean="0">
                <a:solidFill>
                  <a:srgbClr val="008000"/>
                </a:solidFill>
              </a:rPr>
              <a:t>/</a:t>
            </a:r>
            <a:r>
              <a:rPr lang="zh-CN" altLang="en-US" b="1" smtClean="0">
                <a:solidFill>
                  <a:srgbClr val="008000"/>
                </a:solidFill>
              </a:rPr>
              <a:t>总线授权信号</a:t>
            </a:r>
          </a:p>
          <a:p>
            <a:pPr eaLnBrk="1" hangingPunct="1">
              <a:buFont typeface="Wingdings" panose="05000000000000000000" pitchFamily="2" charset="2"/>
              <a:buNone/>
            </a:pPr>
            <a:r>
              <a:rPr lang="zh-CN" altLang="en-US" b="1" smtClean="0">
                <a:solidFill>
                  <a:srgbClr val="008000"/>
                </a:solidFill>
              </a:rPr>
              <a:t>（输出），双向，低电平有效。</a:t>
            </a:r>
          </a:p>
          <a:p>
            <a:pPr eaLnBrk="1" hangingPunct="1">
              <a:buFont typeface="Wingdings" panose="05000000000000000000" pitchFamily="2" charset="2"/>
              <a:buNone/>
            </a:pPr>
            <a:r>
              <a:rPr lang="zh-CN" altLang="en-US" smtClean="0"/>
              <a:t>   可供</a:t>
            </a:r>
            <a:r>
              <a:rPr lang="en-US" altLang="zh-CN" smtClean="0"/>
              <a:t>CPU</a:t>
            </a:r>
            <a:r>
              <a:rPr lang="zh-CN" altLang="en-US" smtClean="0"/>
              <a:t>以外的</a:t>
            </a:r>
            <a:r>
              <a:rPr lang="en-US" altLang="zh-CN" smtClean="0"/>
              <a:t>2</a:t>
            </a:r>
            <a:r>
              <a:rPr lang="zh-CN" altLang="en-US" smtClean="0"/>
              <a:t>个主模块可用来发出使用总线的请求信号和接受</a:t>
            </a:r>
          </a:p>
          <a:p>
            <a:pPr eaLnBrk="1" hangingPunct="1">
              <a:buFont typeface="Wingdings" panose="05000000000000000000" pitchFamily="2" charset="2"/>
              <a:buNone/>
            </a:pPr>
            <a:r>
              <a:rPr lang="en-US" altLang="zh-CN" smtClean="0"/>
              <a:t>CPU</a:t>
            </a:r>
            <a:r>
              <a:rPr lang="zh-CN" altLang="en-US" smtClean="0"/>
              <a:t>对总线请求的授权信号。总线请求信号和授权信号在同一引脚上</a:t>
            </a:r>
          </a:p>
          <a:p>
            <a:pPr eaLnBrk="1" hangingPunct="1">
              <a:buFont typeface="Wingdings" panose="05000000000000000000" pitchFamily="2" charset="2"/>
              <a:buNone/>
            </a:pPr>
            <a:r>
              <a:rPr lang="zh-CN" altLang="en-US" smtClean="0"/>
              <a:t>传输，但方向相反。其中</a:t>
            </a:r>
            <a:r>
              <a:rPr lang="en-US" altLang="zh-CN" b="1" smtClean="0"/>
              <a:t>/RQ//GT0</a:t>
            </a:r>
            <a:r>
              <a:rPr lang="zh-CN" altLang="en-US" b="1" smtClean="0"/>
              <a:t>比</a:t>
            </a:r>
            <a:r>
              <a:rPr lang="en-US" altLang="zh-CN" b="1" smtClean="0"/>
              <a:t>/RQ//GT1</a:t>
            </a:r>
            <a:r>
              <a:rPr lang="zh-CN" altLang="en-US" b="1" smtClean="0"/>
              <a:t>优先级高</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215</a:t>
            </a:fld>
            <a:endParaRPr lang="en-US" altLang="zh-CN" dirty="0"/>
          </a:p>
        </p:txBody>
      </p:sp>
    </p:spTree>
    <p:extLst>
      <p:ext uri="{BB962C8B-B14F-4D97-AF65-F5344CB8AC3E}">
        <p14:creationId xmlns:p14="http://schemas.microsoft.com/office/powerpoint/2010/main" val="648259014"/>
      </p:ext>
    </p:extLst>
  </p:cSld>
  <p:clrMapOvr>
    <a:masterClrMapping/>
  </p:clrMapOvr>
  <p:transition spd="slow"/>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0" y="1700213"/>
            <a:ext cx="2051050" cy="1441450"/>
          </a:xfrm>
        </p:spPr>
        <p:txBody>
          <a:bodyPr/>
          <a:lstStyle/>
          <a:p>
            <a:pPr eaLnBrk="1" hangingPunct="1"/>
            <a:r>
              <a:rPr lang="en-US" altLang="zh-CN" smtClean="0">
                <a:latin typeface="Times New Roman" panose="02020603050405020304" pitchFamily="18" charset="0"/>
              </a:rPr>
              <a:t>8086</a:t>
            </a:r>
            <a:r>
              <a:rPr lang="zh-CN" altLang="en-US" smtClean="0">
                <a:latin typeface="Times New Roman" panose="02020603050405020304" pitchFamily="18" charset="0"/>
              </a:rPr>
              <a:t>在最大</a:t>
            </a:r>
            <a:br>
              <a:rPr lang="zh-CN" altLang="en-US" smtClean="0">
                <a:latin typeface="Times New Roman" panose="02020603050405020304" pitchFamily="18" charset="0"/>
              </a:rPr>
            </a:br>
            <a:r>
              <a:rPr lang="zh-CN" altLang="en-US" smtClean="0">
                <a:latin typeface="Times New Roman" panose="02020603050405020304" pitchFamily="18" charset="0"/>
              </a:rPr>
              <a:t>模式下的典</a:t>
            </a:r>
            <a:br>
              <a:rPr lang="zh-CN" altLang="en-US" smtClean="0">
                <a:latin typeface="Times New Roman" panose="02020603050405020304" pitchFamily="18" charset="0"/>
              </a:rPr>
            </a:br>
            <a:r>
              <a:rPr lang="zh-CN" altLang="en-US" smtClean="0">
                <a:latin typeface="Times New Roman" panose="02020603050405020304" pitchFamily="18" charset="0"/>
              </a:rPr>
              <a:t>型配置 </a:t>
            </a:r>
          </a:p>
        </p:txBody>
      </p:sp>
      <p:pic>
        <p:nvPicPr>
          <p:cNvPr id="160771" name="Picture 4" descr="wx10"/>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1908175" y="0"/>
            <a:ext cx="7235825" cy="6858000"/>
          </a:xfrm>
          <a:noFill/>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216</a:t>
            </a:fld>
            <a:endParaRPr lang="en-US" altLang="zh-CN" dirty="0"/>
          </a:p>
        </p:txBody>
      </p:sp>
    </p:spTree>
    <p:extLst>
      <p:ext uri="{BB962C8B-B14F-4D97-AF65-F5344CB8AC3E}">
        <p14:creationId xmlns:p14="http://schemas.microsoft.com/office/powerpoint/2010/main" val="1963189634"/>
      </p:ext>
    </p:extLst>
  </p:cSld>
  <p:clrMapOvr>
    <a:masterClrMapping/>
  </p:clrMapOvr>
  <p:transition spd="slow"/>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762000" y="838200"/>
            <a:ext cx="7143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400"/>
              <a:t>        </a:t>
            </a:r>
            <a:r>
              <a:rPr kumimoji="1" lang="zh-CN" altLang="en-US" sz="2400"/>
              <a:t>系统控制信号由总线控制器</a:t>
            </a:r>
            <a:r>
              <a:rPr kumimoji="1" lang="en-US" altLang="zh-CN" sz="2400"/>
              <a:t>8288</a:t>
            </a:r>
            <a:r>
              <a:rPr kumimoji="1" lang="zh-CN" altLang="en-US" sz="2400"/>
              <a:t>提供， 用于多处理机和协处理机结构中。</a:t>
            </a:r>
          </a:p>
        </p:txBody>
      </p:sp>
      <p:grpSp>
        <p:nvGrpSpPr>
          <p:cNvPr id="2" name="Group 3"/>
          <p:cNvGrpSpPr>
            <a:grpSpLocks/>
          </p:cNvGrpSpPr>
          <p:nvPr/>
        </p:nvGrpSpPr>
        <p:grpSpPr bwMode="auto">
          <a:xfrm>
            <a:off x="457200" y="1812925"/>
            <a:ext cx="6734175" cy="5045075"/>
            <a:chOff x="288" y="1142"/>
            <a:chExt cx="4242" cy="3178"/>
          </a:xfrm>
        </p:grpSpPr>
        <p:graphicFrame>
          <p:nvGraphicFramePr>
            <p:cNvPr id="161804" name="Object 4"/>
            <p:cNvGraphicFramePr>
              <a:graphicFrameLocks noChangeAspect="1"/>
            </p:cNvGraphicFramePr>
            <p:nvPr/>
          </p:nvGraphicFramePr>
          <p:xfrm>
            <a:off x="288" y="1142"/>
            <a:ext cx="4242" cy="2834"/>
          </p:xfrm>
          <a:graphic>
            <a:graphicData uri="http://schemas.openxmlformats.org/presentationml/2006/ole">
              <mc:AlternateContent xmlns:mc="http://schemas.openxmlformats.org/markup-compatibility/2006">
                <mc:Choice xmlns:v="urn:schemas-microsoft-com:vml" Requires="v">
                  <p:oleObj spid="_x0000_s179207" name="VISIO" r:id="rId3" imgW="6733032" imgH="4498848" progId="Visio.Drawing.4">
                    <p:embed/>
                  </p:oleObj>
                </mc:Choice>
                <mc:Fallback>
                  <p:oleObj name="VISIO" r:id="rId3" imgW="6733032" imgH="4498848" progId="Visio.Drawing.4">
                    <p:embed/>
                    <p:pic>
                      <p:nvPicPr>
                        <p:cNvPr id="1618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142"/>
                          <a:ext cx="4242" cy="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805" name="Text Box 5"/>
            <p:cNvSpPr txBox="1">
              <a:spLocks noChangeArrowheads="1"/>
            </p:cNvSpPr>
            <p:nvPr/>
          </p:nvSpPr>
          <p:spPr bwMode="auto">
            <a:xfrm>
              <a:off x="1584" y="4070"/>
              <a:ext cx="22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000"/>
                <a:t>8086</a:t>
              </a:r>
              <a:r>
                <a:rPr kumimoji="1" lang="zh-CN" altLang="en-US" sz="2000"/>
                <a:t>最大组态系统配置图</a:t>
              </a:r>
            </a:p>
          </p:txBody>
        </p:sp>
      </p:grpSp>
      <p:grpSp>
        <p:nvGrpSpPr>
          <p:cNvPr id="161796" name="Group 6"/>
          <p:cNvGrpSpPr>
            <a:grpSpLocks/>
          </p:cNvGrpSpPr>
          <p:nvPr/>
        </p:nvGrpSpPr>
        <p:grpSpPr bwMode="auto">
          <a:xfrm>
            <a:off x="762000" y="304800"/>
            <a:ext cx="7391400" cy="457200"/>
            <a:chOff x="480" y="192"/>
            <a:chExt cx="4656" cy="288"/>
          </a:xfrm>
        </p:grpSpPr>
        <p:sp>
          <p:nvSpPr>
            <p:cNvPr id="161802" name="Text Box 7"/>
            <p:cNvSpPr txBox="1">
              <a:spLocks noChangeArrowheads="1"/>
            </p:cNvSpPr>
            <p:nvPr/>
          </p:nvSpPr>
          <p:spPr bwMode="auto">
            <a:xfrm>
              <a:off x="480" y="192"/>
              <a:ext cx="46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400"/>
                <a:t>二、 最大模式（组态）系统（</a:t>
              </a:r>
              <a:r>
                <a:rPr kumimoji="1" lang="en-US" altLang="zh-CN" sz="2400"/>
                <a:t>MN/ MX</a:t>
              </a:r>
              <a:r>
                <a:rPr kumimoji="1" lang="zh-CN" altLang="en-US" sz="2400"/>
                <a:t>引脚接地）</a:t>
              </a:r>
            </a:p>
          </p:txBody>
        </p:sp>
        <p:sp>
          <p:nvSpPr>
            <p:cNvPr id="161803" name="Line 8"/>
            <p:cNvSpPr>
              <a:spLocks noChangeShapeType="1"/>
            </p:cNvSpPr>
            <p:nvPr/>
          </p:nvSpPr>
          <p:spPr bwMode="auto">
            <a:xfrm>
              <a:off x="3504" y="24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0889" name="Text Box 9"/>
          <p:cNvSpPr txBox="1">
            <a:spLocks noChangeArrowheads="1"/>
          </p:cNvSpPr>
          <p:nvPr/>
        </p:nvSpPr>
        <p:spPr bwMode="auto">
          <a:xfrm>
            <a:off x="7239000" y="1447800"/>
            <a:ext cx="1905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000"/>
              <a:t>8288</a:t>
            </a:r>
            <a:r>
              <a:rPr kumimoji="1" lang="zh-CN" altLang="en-US" sz="2000"/>
              <a:t>为总线控制器，输入</a:t>
            </a:r>
            <a:r>
              <a:rPr kumimoji="1" lang="en-US" altLang="zh-CN" sz="2000"/>
              <a:t>8086</a:t>
            </a:r>
            <a:r>
              <a:rPr kumimoji="1" lang="zh-CN" altLang="en-US" sz="2000"/>
              <a:t>的总线状态信号，输出总线命令和控制信号。</a:t>
            </a:r>
            <a:endParaRPr kumimoji="1" lang="zh-CN" altLang="en-US" sz="2400"/>
          </a:p>
        </p:txBody>
      </p:sp>
      <p:sp>
        <p:nvSpPr>
          <p:cNvPr id="250890" name="Text Box 10"/>
          <p:cNvSpPr txBox="1">
            <a:spLocks noChangeArrowheads="1"/>
          </p:cNvSpPr>
          <p:nvPr/>
        </p:nvSpPr>
        <p:spPr bwMode="auto">
          <a:xfrm>
            <a:off x="7315200" y="4191000"/>
            <a:ext cx="1524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000"/>
              <a:t>8089</a:t>
            </a:r>
            <a:r>
              <a:rPr kumimoji="1" lang="zh-CN" altLang="en-US" sz="2000"/>
              <a:t>为总线裁决器，用于裁决哪个处理器拥有对总线的使用权。</a:t>
            </a:r>
            <a:endParaRPr kumimoji="1" lang="zh-CN" altLang="en-US" sz="2400"/>
          </a:p>
        </p:txBody>
      </p:sp>
      <p:sp>
        <p:nvSpPr>
          <p:cNvPr id="161799" name="AutoShape 11">
            <a:hlinkClick r:id="" action="ppaction://hlinkshowjump?jump=previousslide" highlightClick="1"/>
          </p:cNvPr>
          <p:cNvSpPr>
            <a:spLocks noChangeArrowheads="1"/>
          </p:cNvSpPr>
          <p:nvPr/>
        </p:nvSpPr>
        <p:spPr bwMode="auto">
          <a:xfrm>
            <a:off x="228600" y="6248400"/>
            <a:ext cx="381000" cy="381000"/>
          </a:xfrm>
          <a:prstGeom prst="actionButtonBackPrevious">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1800" name="AutoShape 12">
            <a:hlinkClick r:id="" action="ppaction://hlinkshowjump?jump=nextslide" highlightClick="1"/>
          </p:cNvPr>
          <p:cNvSpPr>
            <a:spLocks noChangeArrowheads="1"/>
          </p:cNvSpPr>
          <p:nvPr/>
        </p:nvSpPr>
        <p:spPr bwMode="auto">
          <a:xfrm>
            <a:off x="990600" y="6248400"/>
            <a:ext cx="381000" cy="381000"/>
          </a:xfrm>
          <a:prstGeom prst="actionButtonForwardNext">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1801" name="AutoShape 13">
            <a:hlinkClick r:id="" action="ppaction://hlinkshowjump?jump=firstslide" highlightClick="1"/>
          </p:cNvPr>
          <p:cNvSpPr>
            <a:spLocks noChangeArrowheads="1"/>
          </p:cNvSpPr>
          <p:nvPr/>
        </p:nvSpPr>
        <p:spPr bwMode="auto">
          <a:xfrm>
            <a:off x="609600" y="6248400"/>
            <a:ext cx="381000" cy="381000"/>
          </a:xfrm>
          <a:prstGeom prst="actionButtonHome">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3" name="灯片编号占位符 2"/>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217</a:t>
            </a:fld>
            <a:endParaRPr lang="en-US" altLang="zh-CN"/>
          </a:p>
        </p:txBody>
      </p:sp>
    </p:spTree>
    <p:extLst>
      <p:ext uri="{BB962C8B-B14F-4D97-AF65-F5344CB8AC3E}">
        <p14:creationId xmlns:p14="http://schemas.microsoft.com/office/powerpoint/2010/main" val="2928718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5088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250890"/>
                                        </p:tgtEl>
                                        <p:attrNameLst>
                                          <p:attrName>style.visibility</p:attrName>
                                        </p:attrNameLst>
                                      </p:cBhvr>
                                      <p:to>
                                        <p:strVal val="visible"/>
                                      </p:to>
                                    </p:set>
                                    <p:anim calcmode="lin" valueType="num">
                                      <p:cBhvr additive="base">
                                        <p:cTn id="16" dur="500" fill="hold"/>
                                        <p:tgtEl>
                                          <p:spTgt spid="250890"/>
                                        </p:tgtEl>
                                        <p:attrNameLst>
                                          <p:attrName>ppt_x</p:attrName>
                                        </p:attrNameLst>
                                      </p:cBhvr>
                                      <p:tavLst>
                                        <p:tav tm="0">
                                          <p:val>
                                            <p:strVal val="1+#ppt_w/2"/>
                                          </p:val>
                                        </p:tav>
                                        <p:tav tm="100000">
                                          <p:val>
                                            <p:strVal val="#ppt_x"/>
                                          </p:val>
                                        </p:tav>
                                      </p:tavLst>
                                    </p:anim>
                                    <p:anim calcmode="lin" valueType="num">
                                      <p:cBhvr additive="base">
                                        <p:cTn id="17" dur="500" fill="hold"/>
                                        <p:tgtEl>
                                          <p:spTgt spid="250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9" grpId="0" autoUpdateAnimBg="0"/>
      <p:bldP spid="250890" grpId="0"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altLang="zh-CN" sz="2400" smtClean="0">
                <a:latin typeface="Times New Roman" panose="02020603050405020304" pitchFamily="18" charset="0"/>
              </a:rPr>
              <a:t>8086</a:t>
            </a:r>
            <a:r>
              <a:rPr lang="zh-CN" altLang="en-US" sz="2400" smtClean="0">
                <a:latin typeface="Times New Roman" panose="02020603050405020304" pitchFamily="18" charset="0"/>
              </a:rPr>
              <a:t>在最大模式下的典型配置</a:t>
            </a:r>
          </a:p>
        </p:txBody>
      </p:sp>
      <p:sp>
        <p:nvSpPr>
          <p:cNvPr id="162819" name="Rectangle 3"/>
          <p:cNvSpPr>
            <a:spLocks noGrp="1" noChangeArrowheads="1"/>
          </p:cNvSpPr>
          <p:nvPr>
            <p:ph type="body" idx="1"/>
          </p:nvPr>
        </p:nvSpPr>
        <p:spPr>
          <a:xfrm>
            <a:off x="566738" y="1752600"/>
            <a:ext cx="8326437" cy="4413250"/>
          </a:xfrm>
        </p:spPr>
        <p:txBody>
          <a:bodyPr/>
          <a:lstStyle/>
          <a:p>
            <a:pPr eaLnBrk="1" hangingPunct="1">
              <a:lnSpc>
                <a:spcPct val="105000"/>
              </a:lnSpc>
              <a:spcBef>
                <a:spcPct val="0"/>
              </a:spcBef>
              <a:buClrTx/>
              <a:buFont typeface="Wingdings" panose="05000000000000000000" pitchFamily="2" charset="2"/>
              <a:buNone/>
            </a:pPr>
            <a:r>
              <a:rPr kumimoji="1" lang="en-US" altLang="zh-CN" smtClean="0">
                <a:latin typeface="Times New Roman" panose="02020603050405020304" pitchFamily="18" charset="0"/>
              </a:rPr>
              <a:t>       </a:t>
            </a:r>
            <a:r>
              <a:rPr kumimoji="1" lang="zh-CN" altLang="en-US" smtClean="0">
                <a:latin typeface="Times New Roman" panose="02020603050405020304" pitchFamily="18" charset="0"/>
              </a:rPr>
              <a:t>与最小模式系统相比较，主要区别是最大模式系统中增设了</a:t>
            </a:r>
            <a:r>
              <a:rPr kumimoji="1" lang="zh-CN" altLang="en-US" b="1" smtClean="0">
                <a:solidFill>
                  <a:schemeClr val="accent2"/>
                </a:solidFill>
                <a:latin typeface="Times New Roman" panose="02020603050405020304" pitchFamily="18" charset="0"/>
              </a:rPr>
              <a:t>一个总线</a:t>
            </a:r>
          </a:p>
          <a:p>
            <a:pPr eaLnBrk="1" hangingPunct="1">
              <a:lnSpc>
                <a:spcPct val="105000"/>
              </a:lnSpc>
              <a:spcBef>
                <a:spcPct val="0"/>
              </a:spcBef>
              <a:spcAft>
                <a:spcPct val="50000"/>
              </a:spcAft>
              <a:buClrTx/>
              <a:buFont typeface="Wingdings" panose="05000000000000000000" pitchFamily="2" charset="2"/>
              <a:buNone/>
            </a:pPr>
            <a:r>
              <a:rPr kumimoji="1" lang="zh-CN" altLang="en-US" b="1" smtClean="0">
                <a:solidFill>
                  <a:schemeClr val="accent2"/>
                </a:solidFill>
                <a:latin typeface="Times New Roman" panose="02020603050405020304" pitchFamily="18" charset="0"/>
              </a:rPr>
              <a:t>控制器</a:t>
            </a:r>
            <a:r>
              <a:rPr kumimoji="1" lang="en-US" altLang="zh-CN" b="1" smtClean="0">
                <a:solidFill>
                  <a:schemeClr val="accent2"/>
                </a:solidFill>
                <a:latin typeface="Times New Roman" panose="02020603050405020304" pitchFamily="18" charset="0"/>
              </a:rPr>
              <a:t>8288</a:t>
            </a:r>
            <a:r>
              <a:rPr kumimoji="1" lang="zh-CN" altLang="en-US" b="1" smtClean="0">
                <a:solidFill>
                  <a:schemeClr val="accent2"/>
                </a:solidFill>
                <a:latin typeface="Times New Roman" panose="02020603050405020304" pitchFamily="18" charset="0"/>
              </a:rPr>
              <a:t>和一个总线仲裁器</a:t>
            </a:r>
            <a:r>
              <a:rPr kumimoji="1" lang="en-US" altLang="zh-CN" b="1" smtClean="0">
                <a:solidFill>
                  <a:schemeClr val="accent2"/>
                </a:solidFill>
                <a:latin typeface="Times New Roman" panose="02020603050405020304" pitchFamily="18" charset="0"/>
              </a:rPr>
              <a:t>8289</a:t>
            </a:r>
            <a:r>
              <a:rPr kumimoji="1" lang="zh-CN" altLang="en-US" b="1" smtClean="0">
                <a:solidFill>
                  <a:schemeClr val="accent2"/>
                </a:solidFill>
                <a:latin typeface="Times New Roman" panose="02020603050405020304" pitchFamily="18" charset="0"/>
              </a:rPr>
              <a:t>。</a:t>
            </a:r>
          </a:p>
          <a:p>
            <a:pPr eaLnBrk="1" hangingPunct="1">
              <a:lnSpc>
                <a:spcPct val="105000"/>
              </a:lnSpc>
              <a:spcBef>
                <a:spcPct val="0"/>
              </a:spcBef>
              <a:buClrTx/>
              <a:buFont typeface="Wingdings" panose="05000000000000000000" pitchFamily="2" charset="2"/>
              <a:buNone/>
            </a:pPr>
            <a:r>
              <a:rPr kumimoji="1" lang="zh-CN" altLang="en-US" smtClean="0">
                <a:latin typeface="Times New Roman" panose="02020603050405020304" pitchFamily="18" charset="0"/>
              </a:rPr>
              <a:t>       </a:t>
            </a:r>
            <a:r>
              <a:rPr kumimoji="1" lang="en-US" altLang="zh-CN" smtClean="0">
                <a:latin typeface="Times New Roman" panose="02020603050405020304" pitchFamily="18" charset="0"/>
              </a:rPr>
              <a:t>8086CPU</a:t>
            </a:r>
            <a:r>
              <a:rPr kumimoji="1" lang="zh-CN" altLang="en-US" smtClean="0">
                <a:latin typeface="Times New Roman" panose="02020603050405020304" pitchFamily="18" charset="0"/>
              </a:rPr>
              <a:t>输出的状态信号</a:t>
            </a:r>
            <a:r>
              <a:rPr kumimoji="1" lang="en-US" altLang="zh-CN" smtClean="0">
                <a:latin typeface="Times New Roman" panose="02020603050405020304" pitchFamily="18" charset="0"/>
              </a:rPr>
              <a:t>S2</a:t>
            </a:r>
            <a:r>
              <a:rPr kumimoji="1" lang="zh-CN" altLang="en-US" smtClean="0">
                <a:latin typeface="Times New Roman" panose="02020603050405020304" pitchFamily="18" charset="0"/>
              </a:rPr>
              <a:t>～</a:t>
            </a:r>
            <a:r>
              <a:rPr kumimoji="1" lang="en-US" altLang="zh-CN" smtClean="0">
                <a:latin typeface="Times New Roman" panose="02020603050405020304" pitchFamily="18" charset="0"/>
              </a:rPr>
              <a:t>S0</a:t>
            </a:r>
            <a:r>
              <a:rPr kumimoji="1" lang="zh-CN" altLang="en-US" smtClean="0">
                <a:latin typeface="Times New Roman" panose="02020603050405020304" pitchFamily="18" charset="0"/>
              </a:rPr>
              <a:t>同时送给</a:t>
            </a:r>
            <a:r>
              <a:rPr kumimoji="1" lang="en-US" altLang="zh-CN" smtClean="0">
                <a:latin typeface="Times New Roman" panose="02020603050405020304" pitchFamily="18" charset="0"/>
              </a:rPr>
              <a:t>8288</a:t>
            </a:r>
            <a:r>
              <a:rPr kumimoji="1" lang="zh-CN" altLang="en-US" smtClean="0">
                <a:latin typeface="Times New Roman" panose="02020603050405020304" pitchFamily="18" charset="0"/>
              </a:rPr>
              <a:t>和</a:t>
            </a:r>
            <a:r>
              <a:rPr kumimoji="1" lang="en-US" altLang="zh-CN" smtClean="0">
                <a:latin typeface="Times New Roman" panose="02020603050405020304" pitchFamily="18" charset="0"/>
              </a:rPr>
              <a:t>8289</a:t>
            </a:r>
            <a:r>
              <a:rPr kumimoji="1" lang="zh-CN" altLang="en-US" smtClean="0">
                <a:latin typeface="Times New Roman" panose="02020603050405020304" pitchFamily="18" charset="0"/>
              </a:rPr>
              <a:t>，</a:t>
            </a:r>
            <a:r>
              <a:rPr kumimoji="1" lang="zh-CN" altLang="en-US" b="1" smtClean="0">
                <a:solidFill>
                  <a:schemeClr val="accent2"/>
                </a:solidFill>
                <a:latin typeface="Times New Roman" panose="02020603050405020304" pitchFamily="18" charset="0"/>
              </a:rPr>
              <a:t>由</a:t>
            </a:r>
            <a:r>
              <a:rPr kumimoji="1" lang="en-US" altLang="zh-CN" b="1" smtClean="0">
                <a:solidFill>
                  <a:schemeClr val="accent2"/>
                </a:solidFill>
                <a:latin typeface="Times New Roman" panose="02020603050405020304" pitchFamily="18" charset="0"/>
              </a:rPr>
              <a:t>8288</a:t>
            </a:r>
            <a:r>
              <a:rPr kumimoji="1" lang="zh-CN" altLang="en-US" b="1" smtClean="0">
                <a:solidFill>
                  <a:schemeClr val="accent2"/>
                </a:solidFill>
                <a:latin typeface="Times New Roman" panose="02020603050405020304" pitchFamily="18" charset="0"/>
              </a:rPr>
              <a:t>输出</a:t>
            </a:r>
          </a:p>
          <a:p>
            <a:pPr eaLnBrk="1" hangingPunct="1">
              <a:lnSpc>
                <a:spcPct val="105000"/>
              </a:lnSpc>
              <a:spcBef>
                <a:spcPct val="0"/>
              </a:spcBef>
              <a:buClrTx/>
              <a:buFont typeface="Wingdings" panose="05000000000000000000" pitchFamily="2" charset="2"/>
              <a:buNone/>
            </a:pPr>
            <a:r>
              <a:rPr kumimoji="1" lang="en-US" altLang="zh-CN" b="1" smtClean="0">
                <a:solidFill>
                  <a:schemeClr val="accent2"/>
                </a:solidFill>
                <a:latin typeface="Times New Roman" panose="02020603050405020304" pitchFamily="18" charset="0"/>
              </a:rPr>
              <a:t>8086CPU</a:t>
            </a:r>
            <a:r>
              <a:rPr kumimoji="1" lang="zh-CN" altLang="en-US" b="1" smtClean="0">
                <a:solidFill>
                  <a:schemeClr val="accent2"/>
                </a:solidFill>
                <a:latin typeface="Times New Roman" panose="02020603050405020304" pitchFamily="18" charset="0"/>
              </a:rPr>
              <a:t>系统所需要的控制信号，</a:t>
            </a:r>
            <a:r>
              <a:rPr kumimoji="1" lang="zh-CN" altLang="en-US" b="1" smtClean="0">
                <a:solidFill>
                  <a:srgbClr val="669900"/>
                </a:solidFill>
                <a:latin typeface="Times New Roman" panose="02020603050405020304" pitchFamily="18" charset="0"/>
              </a:rPr>
              <a:t>以得到对存储器和</a:t>
            </a:r>
            <a:r>
              <a:rPr kumimoji="1" lang="en-US" altLang="zh-CN" b="1" smtClean="0">
                <a:solidFill>
                  <a:srgbClr val="669900"/>
                </a:solidFill>
                <a:latin typeface="Times New Roman" panose="02020603050405020304" pitchFamily="18" charset="0"/>
              </a:rPr>
              <a:t>I/O</a:t>
            </a:r>
            <a:r>
              <a:rPr kumimoji="1" lang="zh-CN" altLang="en-US" b="1" smtClean="0">
                <a:solidFill>
                  <a:srgbClr val="669900"/>
                </a:solidFill>
                <a:latin typeface="Times New Roman" panose="02020603050405020304" pitchFamily="18" charset="0"/>
              </a:rPr>
              <a:t>端口的读写信号</a:t>
            </a:r>
          </a:p>
          <a:p>
            <a:pPr eaLnBrk="1" hangingPunct="1">
              <a:lnSpc>
                <a:spcPct val="105000"/>
              </a:lnSpc>
              <a:spcBef>
                <a:spcPct val="0"/>
              </a:spcBef>
              <a:spcAft>
                <a:spcPct val="50000"/>
              </a:spcAft>
              <a:buClrTx/>
              <a:buFont typeface="Wingdings" panose="05000000000000000000" pitchFamily="2" charset="2"/>
              <a:buNone/>
            </a:pPr>
            <a:r>
              <a:rPr kumimoji="1" lang="zh-CN" altLang="en-US" b="1" smtClean="0">
                <a:solidFill>
                  <a:srgbClr val="669900"/>
                </a:solidFill>
                <a:latin typeface="Times New Roman" panose="02020603050405020304" pitchFamily="18" charset="0"/>
              </a:rPr>
              <a:t>和对锁存器</a:t>
            </a:r>
            <a:r>
              <a:rPr kumimoji="1" lang="en-US" altLang="zh-CN" b="1" smtClean="0">
                <a:solidFill>
                  <a:srgbClr val="669900"/>
                </a:solidFill>
                <a:latin typeface="Times New Roman" panose="02020603050405020304" pitchFamily="18" charset="0"/>
              </a:rPr>
              <a:t>8282</a:t>
            </a:r>
            <a:r>
              <a:rPr kumimoji="1" lang="zh-CN" altLang="en-US" b="1" smtClean="0">
                <a:solidFill>
                  <a:srgbClr val="669900"/>
                </a:solidFill>
                <a:latin typeface="Times New Roman" panose="02020603050405020304" pitchFamily="18" charset="0"/>
              </a:rPr>
              <a:t>及对总线收发器</a:t>
            </a:r>
            <a:r>
              <a:rPr kumimoji="1" lang="en-US" altLang="zh-CN" b="1" smtClean="0">
                <a:solidFill>
                  <a:srgbClr val="669900"/>
                </a:solidFill>
                <a:latin typeface="Times New Roman" panose="02020603050405020304" pitchFamily="18" charset="0"/>
              </a:rPr>
              <a:t>8286</a:t>
            </a:r>
            <a:r>
              <a:rPr kumimoji="1" lang="zh-CN" altLang="en-US" b="1" smtClean="0">
                <a:solidFill>
                  <a:srgbClr val="669900"/>
                </a:solidFill>
                <a:latin typeface="Times New Roman" panose="02020603050405020304" pitchFamily="18" charset="0"/>
              </a:rPr>
              <a:t>的控制信号。</a:t>
            </a:r>
          </a:p>
          <a:p>
            <a:pPr eaLnBrk="1" hangingPunct="1">
              <a:lnSpc>
                <a:spcPct val="105000"/>
              </a:lnSpc>
              <a:spcBef>
                <a:spcPct val="0"/>
              </a:spcBef>
              <a:buClrTx/>
              <a:buFont typeface="Wingdings" panose="05000000000000000000" pitchFamily="2" charset="2"/>
              <a:buNone/>
            </a:pPr>
            <a:r>
              <a:rPr kumimoji="1" lang="zh-CN" altLang="en-US" smtClean="0">
                <a:latin typeface="Times New Roman" panose="02020603050405020304" pitchFamily="18" charset="0"/>
              </a:rPr>
              <a:t>        而</a:t>
            </a:r>
            <a:r>
              <a:rPr kumimoji="1" lang="en-US" altLang="zh-CN" smtClean="0">
                <a:latin typeface="Times New Roman" panose="02020603050405020304" pitchFamily="18" charset="0"/>
              </a:rPr>
              <a:t>8289</a:t>
            </a:r>
            <a:r>
              <a:rPr kumimoji="1" lang="zh-CN" altLang="en-US" smtClean="0">
                <a:latin typeface="Times New Roman" panose="02020603050405020304" pitchFamily="18" charset="0"/>
              </a:rPr>
              <a:t>总线仲裁器对系统中多个处理器提出共享总线资源的要求作出</a:t>
            </a:r>
          </a:p>
          <a:p>
            <a:pPr eaLnBrk="1" hangingPunct="1">
              <a:lnSpc>
                <a:spcPct val="105000"/>
              </a:lnSpc>
              <a:spcBef>
                <a:spcPct val="0"/>
              </a:spcBef>
              <a:buClrTx/>
              <a:buFont typeface="Wingdings" panose="05000000000000000000" pitchFamily="2" charset="2"/>
              <a:buNone/>
            </a:pPr>
            <a:r>
              <a:rPr kumimoji="1" lang="zh-CN" altLang="en-US" smtClean="0">
                <a:latin typeface="Times New Roman" panose="02020603050405020304" pitchFamily="18" charset="0"/>
              </a:rPr>
              <a:t>裁决。因此，</a:t>
            </a:r>
            <a:r>
              <a:rPr kumimoji="1" lang="en-US" altLang="zh-CN" smtClean="0">
                <a:latin typeface="Times New Roman" panose="02020603050405020304" pitchFamily="18" charset="0"/>
              </a:rPr>
              <a:t>8086</a:t>
            </a:r>
            <a:r>
              <a:rPr kumimoji="1" lang="zh-CN" altLang="en-US" smtClean="0">
                <a:latin typeface="Times New Roman" panose="02020603050405020304" pitchFamily="18" charset="0"/>
              </a:rPr>
              <a:t>的最大模式系统由于</a:t>
            </a:r>
            <a:r>
              <a:rPr kumimoji="1" lang="en-US" altLang="zh-CN" smtClean="0">
                <a:latin typeface="Times New Roman" panose="02020603050405020304" pitchFamily="18" charset="0"/>
              </a:rPr>
              <a:t>8288</a:t>
            </a:r>
            <a:r>
              <a:rPr kumimoji="1" lang="zh-CN" altLang="en-US" smtClean="0">
                <a:latin typeface="Times New Roman" panose="02020603050405020304" pitchFamily="18" charset="0"/>
              </a:rPr>
              <a:t>和</a:t>
            </a:r>
            <a:r>
              <a:rPr kumimoji="1" lang="en-US" altLang="zh-CN" smtClean="0">
                <a:latin typeface="Times New Roman" panose="02020603050405020304" pitchFamily="18" charset="0"/>
              </a:rPr>
              <a:t>8289</a:t>
            </a:r>
            <a:r>
              <a:rPr kumimoji="1" lang="zh-CN" altLang="en-US" smtClean="0">
                <a:latin typeface="Times New Roman" panose="02020603050405020304" pitchFamily="18" charset="0"/>
              </a:rPr>
              <a:t>的存在，可以构成一个</a:t>
            </a:r>
          </a:p>
          <a:p>
            <a:pPr eaLnBrk="1" hangingPunct="1">
              <a:lnSpc>
                <a:spcPct val="105000"/>
              </a:lnSpc>
              <a:spcBef>
                <a:spcPct val="0"/>
              </a:spcBef>
              <a:spcAft>
                <a:spcPct val="50000"/>
              </a:spcAft>
              <a:buClrTx/>
              <a:buFont typeface="Wingdings" panose="05000000000000000000" pitchFamily="2" charset="2"/>
              <a:buNone/>
            </a:pPr>
            <a:r>
              <a:rPr kumimoji="1" lang="zh-CN" altLang="en-US" smtClean="0">
                <a:latin typeface="Times New Roman" panose="02020603050405020304" pitchFamily="18" charset="0"/>
              </a:rPr>
              <a:t>多处理器系统。</a:t>
            </a:r>
          </a:p>
          <a:p>
            <a:pPr eaLnBrk="1" hangingPunct="1">
              <a:lnSpc>
                <a:spcPct val="105000"/>
              </a:lnSpc>
              <a:spcBef>
                <a:spcPct val="0"/>
              </a:spcBef>
              <a:buClrTx/>
              <a:buFont typeface="Wingdings" panose="05000000000000000000" pitchFamily="2" charset="2"/>
              <a:buNone/>
            </a:pPr>
            <a:r>
              <a:rPr kumimoji="1" lang="zh-CN" altLang="en-US" smtClean="0">
                <a:latin typeface="Times New Roman" panose="02020603050405020304" pitchFamily="18" charset="0"/>
              </a:rPr>
              <a:t>        在最大模式系统中，一般还有中断优先级管理部件，图中用</a:t>
            </a:r>
            <a:r>
              <a:rPr kumimoji="1" lang="en-US" altLang="zh-CN" smtClean="0">
                <a:latin typeface="Times New Roman" panose="02020603050405020304" pitchFamily="18" charset="0"/>
              </a:rPr>
              <a:t>8259A</a:t>
            </a:r>
            <a:r>
              <a:rPr kumimoji="1" lang="zh-CN" altLang="en-US" smtClean="0">
                <a:latin typeface="Times New Roman" panose="02020603050405020304" pitchFamily="18" charset="0"/>
              </a:rPr>
              <a:t>作</a:t>
            </a:r>
          </a:p>
          <a:p>
            <a:pPr eaLnBrk="1" hangingPunct="1">
              <a:lnSpc>
                <a:spcPct val="105000"/>
              </a:lnSpc>
              <a:spcBef>
                <a:spcPct val="0"/>
              </a:spcBef>
              <a:spcAft>
                <a:spcPct val="50000"/>
              </a:spcAft>
              <a:buClrTx/>
              <a:buFont typeface="Wingdings" panose="05000000000000000000" pitchFamily="2" charset="2"/>
              <a:buNone/>
            </a:pPr>
            <a:r>
              <a:rPr kumimoji="1" lang="zh-CN" altLang="en-US" smtClean="0">
                <a:latin typeface="Times New Roman" panose="02020603050405020304" pitchFamily="18" charset="0"/>
              </a:rPr>
              <a:t>为中断优先级管理部件。系统所含设备较少时，也可省去。</a:t>
            </a:r>
          </a:p>
          <a:p>
            <a:pPr eaLnBrk="1" hangingPunct="1">
              <a:lnSpc>
                <a:spcPct val="105000"/>
              </a:lnSpc>
              <a:spcBef>
                <a:spcPct val="0"/>
              </a:spcBef>
              <a:buClrTx/>
              <a:buFont typeface="Wingdings" panose="05000000000000000000" pitchFamily="2" charset="2"/>
              <a:buNone/>
            </a:pPr>
            <a:r>
              <a:rPr kumimoji="1" lang="zh-CN" altLang="en-US" smtClean="0">
                <a:latin typeface="Times New Roman" panose="02020603050405020304" pitchFamily="18" charset="0"/>
              </a:rPr>
              <a:t>        在最大模式系统中，总线控制器</a:t>
            </a:r>
            <a:r>
              <a:rPr kumimoji="1" lang="en-US" altLang="zh-CN" smtClean="0">
                <a:latin typeface="Times New Roman" panose="02020603050405020304" pitchFamily="18" charset="0"/>
              </a:rPr>
              <a:t>8288</a:t>
            </a:r>
            <a:r>
              <a:rPr kumimoji="1" lang="zh-CN" altLang="en-US" smtClean="0">
                <a:latin typeface="Times New Roman" panose="02020603050405020304" pitchFamily="18" charset="0"/>
              </a:rPr>
              <a:t>的详细连接，</a:t>
            </a:r>
            <a:endParaRPr lang="en-US" altLang="zh-CN" sz="1800" baseline="-25000"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218</a:t>
            </a:fld>
            <a:endParaRPr lang="en-US" altLang="zh-CN" dirty="0"/>
          </a:p>
        </p:txBody>
      </p:sp>
    </p:spTree>
    <p:extLst>
      <p:ext uri="{BB962C8B-B14F-4D97-AF65-F5344CB8AC3E}">
        <p14:creationId xmlns:p14="http://schemas.microsoft.com/office/powerpoint/2010/main" val="1923087263"/>
      </p:ext>
    </p:extLst>
  </p:cSld>
  <p:clrMapOvr>
    <a:masterClrMapping/>
  </p:clrMapOvr>
  <p:transition spd="slow"/>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95400" y="2895600"/>
            <a:ext cx="6745288" cy="3749675"/>
            <a:chOff x="872" y="192"/>
            <a:chExt cx="4249" cy="2362"/>
          </a:xfrm>
        </p:grpSpPr>
        <p:sp>
          <p:nvSpPr>
            <p:cNvPr id="163847" name="Text Box 3"/>
            <p:cNvSpPr txBox="1">
              <a:spLocks noChangeArrowheads="1"/>
            </p:cNvSpPr>
            <p:nvPr/>
          </p:nvSpPr>
          <p:spPr bwMode="auto">
            <a:xfrm>
              <a:off x="1584" y="192"/>
              <a:ext cx="2472" cy="2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1" lang="zh-CN" altLang="en-US" sz="2400"/>
                <a:t>状态线</a:t>
              </a:r>
              <a:r>
                <a:rPr kumimoji="1" lang="en-US" altLang="zh-CN" sz="2400"/>
                <a:t>S2</a:t>
              </a:r>
              <a:r>
                <a:rPr kumimoji="1" lang="zh-CN" altLang="en-US" sz="2400"/>
                <a:t>、</a:t>
              </a:r>
              <a:r>
                <a:rPr kumimoji="1" lang="en-US" altLang="zh-CN" sz="2400"/>
                <a:t>S1</a:t>
              </a:r>
              <a:r>
                <a:rPr kumimoji="1" lang="zh-CN" altLang="en-US" sz="2400"/>
                <a:t>、</a:t>
              </a:r>
              <a:r>
                <a:rPr kumimoji="1" lang="en-US" altLang="zh-CN" sz="2400"/>
                <a:t>S0</a:t>
              </a:r>
              <a:r>
                <a:rPr kumimoji="1" lang="zh-CN" altLang="en-US" sz="2400"/>
                <a:t>的编码</a:t>
              </a:r>
            </a:p>
          </p:txBody>
        </p:sp>
        <p:sp>
          <p:nvSpPr>
            <p:cNvPr id="163848" name="Line 4"/>
            <p:cNvSpPr>
              <a:spLocks noChangeShapeType="1"/>
            </p:cNvSpPr>
            <p:nvPr/>
          </p:nvSpPr>
          <p:spPr bwMode="auto">
            <a:xfrm>
              <a:off x="2328" y="252"/>
              <a:ext cx="1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49" name="Line 5"/>
            <p:cNvSpPr>
              <a:spLocks noChangeShapeType="1"/>
            </p:cNvSpPr>
            <p:nvPr/>
          </p:nvSpPr>
          <p:spPr bwMode="auto">
            <a:xfrm flipV="1">
              <a:off x="2724" y="252"/>
              <a:ext cx="1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0" name="Line 6"/>
            <p:cNvSpPr>
              <a:spLocks noChangeShapeType="1"/>
            </p:cNvSpPr>
            <p:nvPr/>
          </p:nvSpPr>
          <p:spPr bwMode="auto">
            <a:xfrm>
              <a:off x="3120" y="252"/>
              <a:ext cx="1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1" name="Rectangle 7"/>
            <p:cNvSpPr>
              <a:spLocks noChangeArrowheads="1"/>
            </p:cNvSpPr>
            <p:nvPr/>
          </p:nvSpPr>
          <p:spPr bwMode="auto">
            <a:xfrm>
              <a:off x="891" y="592"/>
              <a:ext cx="844" cy="92"/>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2" name="Rectangle 8"/>
            <p:cNvSpPr>
              <a:spLocks noChangeArrowheads="1"/>
            </p:cNvSpPr>
            <p:nvPr/>
          </p:nvSpPr>
          <p:spPr bwMode="auto">
            <a:xfrm>
              <a:off x="891" y="684"/>
              <a:ext cx="844" cy="2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3" name="Rectangle 9"/>
            <p:cNvSpPr>
              <a:spLocks noChangeArrowheads="1"/>
            </p:cNvSpPr>
            <p:nvPr/>
          </p:nvSpPr>
          <p:spPr bwMode="auto">
            <a:xfrm>
              <a:off x="1221" y="686"/>
              <a:ext cx="179" cy="211"/>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200">
                  <a:solidFill>
                    <a:srgbClr val="000000"/>
                  </a:solidFill>
                  <a:latin typeface="Impact" panose="020B0806030902050204" pitchFamily="34" charset="0"/>
                </a:rPr>
                <a:t>S2</a:t>
              </a:r>
              <a:endParaRPr kumimoji="1" lang="en-US" altLang="zh-CN" sz="2400"/>
            </a:p>
          </p:txBody>
        </p:sp>
        <p:sp>
          <p:nvSpPr>
            <p:cNvPr id="163854" name="Rectangle 10"/>
            <p:cNvSpPr>
              <a:spLocks noChangeArrowheads="1"/>
            </p:cNvSpPr>
            <p:nvPr/>
          </p:nvSpPr>
          <p:spPr bwMode="auto">
            <a:xfrm>
              <a:off x="1739" y="592"/>
              <a:ext cx="789" cy="92"/>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5" name="Rectangle 11"/>
            <p:cNvSpPr>
              <a:spLocks noChangeArrowheads="1"/>
            </p:cNvSpPr>
            <p:nvPr/>
          </p:nvSpPr>
          <p:spPr bwMode="auto">
            <a:xfrm>
              <a:off x="1739" y="684"/>
              <a:ext cx="789" cy="2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6" name="Rectangle 12"/>
            <p:cNvSpPr>
              <a:spLocks noChangeArrowheads="1"/>
            </p:cNvSpPr>
            <p:nvPr/>
          </p:nvSpPr>
          <p:spPr bwMode="auto">
            <a:xfrm>
              <a:off x="2054" y="686"/>
              <a:ext cx="158" cy="211"/>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200">
                  <a:solidFill>
                    <a:srgbClr val="010000"/>
                  </a:solidFill>
                  <a:latin typeface="Impact" panose="020B0806030902050204" pitchFamily="34" charset="0"/>
                </a:rPr>
                <a:t>S1</a:t>
              </a:r>
              <a:endParaRPr kumimoji="1" lang="en-US" altLang="zh-CN" sz="2400"/>
            </a:p>
          </p:txBody>
        </p:sp>
        <p:sp>
          <p:nvSpPr>
            <p:cNvPr id="163857" name="Rectangle 13"/>
            <p:cNvSpPr>
              <a:spLocks noChangeArrowheads="1"/>
            </p:cNvSpPr>
            <p:nvPr/>
          </p:nvSpPr>
          <p:spPr bwMode="auto">
            <a:xfrm>
              <a:off x="2531" y="592"/>
              <a:ext cx="787" cy="92"/>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8" name="Rectangle 14"/>
            <p:cNvSpPr>
              <a:spLocks noChangeArrowheads="1"/>
            </p:cNvSpPr>
            <p:nvPr/>
          </p:nvSpPr>
          <p:spPr bwMode="auto">
            <a:xfrm>
              <a:off x="2531" y="684"/>
              <a:ext cx="787" cy="2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59" name="Rectangle 15"/>
            <p:cNvSpPr>
              <a:spLocks noChangeArrowheads="1"/>
            </p:cNvSpPr>
            <p:nvPr/>
          </p:nvSpPr>
          <p:spPr bwMode="auto">
            <a:xfrm>
              <a:off x="2831" y="686"/>
              <a:ext cx="185" cy="211"/>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200">
                  <a:solidFill>
                    <a:srgbClr val="010000"/>
                  </a:solidFill>
                  <a:latin typeface="Impact" panose="020B0806030902050204" pitchFamily="34" charset="0"/>
                </a:rPr>
                <a:t>S0</a:t>
              </a:r>
              <a:endParaRPr kumimoji="1" lang="en-US" altLang="zh-CN" sz="2400"/>
            </a:p>
          </p:txBody>
        </p:sp>
        <p:sp>
          <p:nvSpPr>
            <p:cNvPr id="163860" name="Rectangle 16"/>
            <p:cNvSpPr>
              <a:spLocks noChangeArrowheads="1"/>
            </p:cNvSpPr>
            <p:nvPr/>
          </p:nvSpPr>
          <p:spPr bwMode="auto">
            <a:xfrm>
              <a:off x="3322" y="592"/>
              <a:ext cx="1795" cy="3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61" name="Rectangle 17"/>
            <p:cNvSpPr>
              <a:spLocks noChangeArrowheads="1"/>
            </p:cNvSpPr>
            <p:nvPr/>
          </p:nvSpPr>
          <p:spPr bwMode="auto">
            <a:xfrm>
              <a:off x="3322" y="630"/>
              <a:ext cx="1795" cy="229"/>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62" name="Rectangle 18"/>
            <p:cNvSpPr>
              <a:spLocks noChangeArrowheads="1"/>
            </p:cNvSpPr>
            <p:nvPr/>
          </p:nvSpPr>
          <p:spPr bwMode="auto">
            <a:xfrm>
              <a:off x="4043" y="655"/>
              <a:ext cx="352" cy="211"/>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200">
                  <a:solidFill>
                    <a:srgbClr val="010000"/>
                  </a:solidFill>
                  <a:latin typeface="宋体" panose="02010600030101010101" pitchFamily="2" charset="-122"/>
                </a:rPr>
                <a:t>性能</a:t>
              </a:r>
              <a:endParaRPr kumimoji="1" lang="zh-CN" altLang="en-US" sz="2400"/>
            </a:p>
          </p:txBody>
        </p:sp>
        <p:sp>
          <p:nvSpPr>
            <p:cNvPr id="163863" name="Rectangle 19"/>
            <p:cNvSpPr>
              <a:spLocks noChangeArrowheads="1"/>
            </p:cNvSpPr>
            <p:nvPr/>
          </p:nvSpPr>
          <p:spPr bwMode="auto">
            <a:xfrm>
              <a:off x="3322" y="859"/>
              <a:ext cx="1795" cy="4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64" name="Line 20"/>
            <p:cNvSpPr>
              <a:spLocks noChangeShapeType="1"/>
            </p:cNvSpPr>
            <p:nvPr/>
          </p:nvSpPr>
          <p:spPr bwMode="auto">
            <a:xfrm>
              <a:off x="887"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5" name="Line 21"/>
            <p:cNvSpPr>
              <a:spLocks noChangeShapeType="1"/>
            </p:cNvSpPr>
            <p:nvPr/>
          </p:nvSpPr>
          <p:spPr bwMode="auto">
            <a:xfrm>
              <a:off x="887"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6" name="Line 22"/>
            <p:cNvSpPr>
              <a:spLocks noChangeShapeType="1"/>
            </p:cNvSpPr>
            <p:nvPr/>
          </p:nvSpPr>
          <p:spPr bwMode="auto">
            <a:xfrm>
              <a:off x="887"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7" name="Line 23"/>
            <p:cNvSpPr>
              <a:spLocks noChangeShapeType="1"/>
            </p:cNvSpPr>
            <p:nvPr/>
          </p:nvSpPr>
          <p:spPr bwMode="auto">
            <a:xfrm>
              <a:off x="887"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8" name="Line 24"/>
            <p:cNvSpPr>
              <a:spLocks noChangeShapeType="1"/>
            </p:cNvSpPr>
            <p:nvPr/>
          </p:nvSpPr>
          <p:spPr bwMode="auto">
            <a:xfrm>
              <a:off x="891" y="588"/>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9" name="Line 25"/>
            <p:cNvSpPr>
              <a:spLocks noChangeShapeType="1"/>
            </p:cNvSpPr>
            <p:nvPr/>
          </p:nvSpPr>
          <p:spPr bwMode="auto">
            <a:xfrm>
              <a:off x="1735"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0" name="Line 26"/>
            <p:cNvSpPr>
              <a:spLocks noChangeShapeType="1"/>
            </p:cNvSpPr>
            <p:nvPr/>
          </p:nvSpPr>
          <p:spPr bwMode="auto">
            <a:xfrm>
              <a:off x="1735"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1" name="Line 27"/>
            <p:cNvSpPr>
              <a:spLocks noChangeShapeType="1"/>
            </p:cNvSpPr>
            <p:nvPr/>
          </p:nvSpPr>
          <p:spPr bwMode="auto">
            <a:xfrm>
              <a:off x="1739" y="588"/>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2" name="Line 28"/>
            <p:cNvSpPr>
              <a:spLocks noChangeShapeType="1"/>
            </p:cNvSpPr>
            <p:nvPr/>
          </p:nvSpPr>
          <p:spPr bwMode="auto">
            <a:xfrm>
              <a:off x="2528" y="58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3" name="Line 29"/>
            <p:cNvSpPr>
              <a:spLocks noChangeShapeType="1"/>
            </p:cNvSpPr>
            <p:nvPr/>
          </p:nvSpPr>
          <p:spPr bwMode="auto">
            <a:xfrm>
              <a:off x="2528"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4" name="Line 30"/>
            <p:cNvSpPr>
              <a:spLocks noChangeShapeType="1"/>
            </p:cNvSpPr>
            <p:nvPr/>
          </p:nvSpPr>
          <p:spPr bwMode="auto">
            <a:xfrm>
              <a:off x="2531" y="588"/>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5" name="Line 31"/>
            <p:cNvSpPr>
              <a:spLocks noChangeShapeType="1"/>
            </p:cNvSpPr>
            <p:nvPr/>
          </p:nvSpPr>
          <p:spPr bwMode="auto">
            <a:xfrm>
              <a:off x="3318"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6" name="Line 32"/>
            <p:cNvSpPr>
              <a:spLocks noChangeShapeType="1"/>
            </p:cNvSpPr>
            <p:nvPr/>
          </p:nvSpPr>
          <p:spPr bwMode="auto">
            <a:xfrm>
              <a:off x="3318"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7" name="Line 33"/>
            <p:cNvSpPr>
              <a:spLocks noChangeShapeType="1"/>
            </p:cNvSpPr>
            <p:nvPr/>
          </p:nvSpPr>
          <p:spPr bwMode="auto">
            <a:xfrm>
              <a:off x="3322" y="588"/>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8" name="Line 34"/>
            <p:cNvSpPr>
              <a:spLocks noChangeShapeType="1"/>
            </p:cNvSpPr>
            <p:nvPr/>
          </p:nvSpPr>
          <p:spPr bwMode="auto">
            <a:xfrm>
              <a:off x="5117"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79" name="Line 35"/>
            <p:cNvSpPr>
              <a:spLocks noChangeShapeType="1"/>
            </p:cNvSpPr>
            <p:nvPr/>
          </p:nvSpPr>
          <p:spPr bwMode="auto">
            <a:xfrm>
              <a:off x="5117"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0" name="Line 36"/>
            <p:cNvSpPr>
              <a:spLocks noChangeShapeType="1"/>
            </p:cNvSpPr>
            <p:nvPr/>
          </p:nvSpPr>
          <p:spPr bwMode="auto">
            <a:xfrm>
              <a:off x="5117" y="58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1" name="Line 37"/>
            <p:cNvSpPr>
              <a:spLocks noChangeShapeType="1"/>
            </p:cNvSpPr>
            <p:nvPr/>
          </p:nvSpPr>
          <p:spPr bwMode="auto">
            <a:xfrm>
              <a:off x="5117" y="58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2" name="Line 38"/>
            <p:cNvSpPr>
              <a:spLocks noChangeShapeType="1"/>
            </p:cNvSpPr>
            <p:nvPr/>
          </p:nvSpPr>
          <p:spPr bwMode="auto">
            <a:xfrm>
              <a:off x="887" y="592"/>
              <a:ext cx="1" cy="30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3" name="Line 39"/>
            <p:cNvSpPr>
              <a:spLocks noChangeShapeType="1"/>
            </p:cNvSpPr>
            <p:nvPr/>
          </p:nvSpPr>
          <p:spPr bwMode="auto">
            <a:xfrm>
              <a:off x="1735" y="592"/>
              <a:ext cx="1" cy="30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4" name="Line 40"/>
            <p:cNvSpPr>
              <a:spLocks noChangeShapeType="1"/>
            </p:cNvSpPr>
            <p:nvPr/>
          </p:nvSpPr>
          <p:spPr bwMode="auto">
            <a:xfrm>
              <a:off x="2528" y="592"/>
              <a:ext cx="1" cy="30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5" name="Rectangle 41"/>
            <p:cNvSpPr>
              <a:spLocks noChangeArrowheads="1"/>
            </p:cNvSpPr>
            <p:nvPr/>
          </p:nvSpPr>
          <p:spPr bwMode="auto">
            <a:xfrm>
              <a:off x="3318" y="592"/>
              <a:ext cx="4" cy="30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86" name="Rectangle 42"/>
            <p:cNvSpPr>
              <a:spLocks noChangeArrowheads="1"/>
            </p:cNvSpPr>
            <p:nvPr/>
          </p:nvSpPr>
          <p:spPr bwMode="auto">
            <a:xfrm>
              <a:off x="5117" y="592"/>
              <a:ext cx="4" cy="30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87" name="Line 43"/>
            <p:cNvSpPr>
              <a:spLocks noChangeShapeType="1"/>
            </p:cNvSpPr>
            <p:nvPr/>
          </p:nvSpPr>
          <p:spPr bwMode="auto">
            <a:xfrm>
              <a:off x="5117" y="592"/>
              <a:ext cx="1" cy="30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8" name="Rectangle 44"/>
            <p:cNvSpPr>
              <a:spLocks noChangeArrowheads="1"/>
            </p:cNvSpPr>
            <p:nvPr/>
          </p:nvSpPr>
          <p:spPr bwMode="auto">
            <a:xfrm>
              <a:off x="891" y="903"/>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89" name="Rectangle 45"/>
            <p:cNvSpPr>
              <a:spLocks noChangeArrowheads="1"/>
            </p:cNvSpPr>
            <p:nvPr/>
          </p:nvSpPr>
          <p:spPr bwMode="auto">
            <a:xfrm>
              <a:off x="891" y="916"/>
              <a:ext cx="844"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0" name="Rectangle 46"/>
            <p:cNvSpPr>
              <a:spLocks noChangeArrowheads="1"/>
            </p:cNvSpPr>
            <p:nvPr/>
          </p:nvSpPr>
          <p:spPr bwMode="auto">
            <a:xfrm>
              <a:off x="1273" y="914"/>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891" name="Rectangle 47"/>
            <p:cNvSpPr>
              <a:spLocks noChangeArrowheads="1"/>
            </p:cNvSpPr>
            <p:nvPr/>
          </p:nvSpPr>
          <p:spPr bwMode="auto">
            <a:xfrm>
              <a:off x="891" y="1093"/>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2" name="Rectangle 48"/>
            <p:cNvSpPr>
              <a:spLocks noChangeArrowheads="1"/>
            </p:cNvSpPr>
            <p:nvPr/>
          </p:nvSpPr>
          <p:spPr bwMode="auto">
            <a:xfrm>
              <a:off x="1739" y="903"/>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3" name="Rectangle 49"/>
            <p:cNvSpPr>
              <a:spLocks noChangeArrowheads="1"/>
            </p:cNvSpPr>
            <p:nvPr/>
          </p:nvSpPr>
          <p:spPr bwMode="auto">
            <a:xfrm>
              <a:off x="1739" y="916"/>
              <a:ext cx="789"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4" name="Rectangle 50"/>
            <p:cNvSpPr>
              <a:spLocks noChangeArrowheads="1"/>
            </p:cNvSpPr>
            <p:nvPr/>
          </p:nvSpPr>
          <p:spPr bwMode="auto">
            <a:xfrm>
              <a:off x="2094" y="914"/>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895" name="Rectangle 51"/>
            <p:cNvSpPr>
              <a:spLocks noChangeArrowheads="1"/>
            </p:cNvSpPr>
            <p:nvPr/>
          </p:nvSpPr>
          <p:spPr bwMode="auto">
            <a:xfrm>
              <a:off x="1739" y="1093"/>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6" name="Rectangle 52"/>
            <p:cNvSpPr>
              <a:spLocks noChangeArrowheads="1"/>
            </p:cNvSpPr>
            <p:nvPr/>
          </p:nvSpPr>
          <p:spPr bwMode="auto">
            <a:xfrm>
              <a:off x="2531" y="903"/>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7" name="Rectangle 53"/>
            <p:cNvSpPr>
              <a:spLocks noChangeArrowheads="1"/>
            </p:cNvSpPr>
            <p:nvPr/>
          </p:nvSpPr>
          <p:spPr bwMode="auto">
            <a:xfrm>
              <a:off x="2531" y="916"/>
              <a:ext cx="787"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98" name="Rectangle 54"/>
            <p:cNvSpPr>
              <a:spLocks noChangeArrowheads="1"/>
            </p:cNvSpPr>
            <p:nvPr/>
          </p:nvSpPr>
          <p:spPr bwMode="auto">
            <a:xfrm>
              <a:off x="2884" y="914"/>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899" name="Rectangle 55"/>
            <p:cNvSpPr>
              <a:spLocks noChangeArrowheads="1"/>
            </p:cNvSpPr>
            <p:nvPr/>
          </p:nvSpPr>
          <p:spPr bwMode="auto">
            <a:xfrm>
              <a:off x="2531" y="1093"/>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00" name="Rectangle 56"/>
            <p:cNvSpPr>
              <a:spLocks noChangeArrowheads="1"/>
            </p:cNvSpPr>
            <p:nvPr/>
          </p:nvSpPr>
          <p:spPr bwMode="auto">
            <a:xfrm>
              <a:off x="3322" y="903"/>
              <a:ext cx="1795" cy="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01" name="Rectangle 57"/>
            <p:cNvSpPr>
              <a:spLocks noChangeArrowheads="1"/>
            </p:cNvSpPr>
            <p:nvPr/>
          </p:nvSpPr>
          <p:spPr bwMode="auto">
            <a:xfrm>
              <a:off x="3322" y="911"/>
              <a:ext cx="1795" cy="1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02" name="Rectangle 58"/>
            <p:cNvSpPr>
              <a:spLocks noChangeArrowheads="1"/>
            </p:cNvSpPr>
            <p:nvPr/>
          </p:nvSpPr>
          <p:spPr bwMode="auto">
            <a:xfrm>
              <a:off x="3932" y="934"/>
              <a:ext cx="573"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中断响应</a:t>
              </a:r>
              <a:endParaRPr kumimoji="1" lang="zh-CN" altLang="en-US" sz="2400"/>
            </a:p>
          </p:txBody>
        </p:sp>
        <p:sp>
          <p:nvSpPr>
            <p:cNvPr id="163903" name="Line 59"/>
            <p:cNvSpPr>
              <a:spLocks noChangeShapeType="1"/>
            </p:cNvSpPr>
            <p:nvPr/>
          </p:nvSpPr>
          <p:spPr bwMode="auto">
            <a:xfrm>
              <a:off x="887" y="899"/>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4" name="Line 60"/>
            <p:cNvSpPr>
              <a:spLocks noChangeShapeType="1"/>
            </p:cNvSpPr>
            <p:nvPr/>
          </p:nvSpPr>
          <p:spPr bwMode="auto">
            <a:xfrm>
              <a:off x="887" y="8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5" name="Line 61"/>
            <p:cNvSpPr>
              <a:spLocks noChangeShapeType="1"/>
            </p:cNvSpPr>
            <p:nvPr/>
          </p:nvSpPr>
          <p:spPr bwMode="auto">
            <a:xfrm>
              <a:off x="891" y="899"/>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6" name="Line 62"/>
            <p:cNvSpPr>
              <a:spLocks noChangeShapeType="1"/>
            </p:cNvSpPr>
            <p:nvPr/>
          </p:nvSpPr>
          <p:spPr bwMode="auto">
            <a:xfrm>
              <a:off x="1735" y="899"/>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7" name="Line 63"/>
            <p:cNvSpPr>
              <a:spLocks noChangeShapeType="1"/>
            </p:cNvSpPr>
            <p:nvPr/>
          </p:nvSpPr>
          <p:spPr bwMode="auto">
            <a:xfrm>
              <a:off x="1735" y="8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8" name="Line 64"/>
            <p:cNvSpPr>
              <a:spLocks noChangeShapeType="1"/>
            </p:cNvSpPr>
            <p:nvPr/>
          </p:nvSpPr>
          <p:spPr bwMode="auto">
            <a:xfrm>
              <a:off x="1739" y="899"/>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9" name="Line 65"/>
            <p:cNvSpPr>
              <a:spLocks noChangeShapeType="1"/>
            </p:cNvSpPr>
            <p:nvPr/>
          </p:nvSpPr>
          <p:spPr bwMode="auto">
            <a:xfrm>
              <a:off x="2528" y="899"/>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0" name="Line 66"/>
            <p:cNvSpPr>
              <a:spLocks noChangeShapeType="1"/>
            </p:cNvSpPr>
            <p:nvPr/>
          </p:nvSpPr>
          <p:spPr bwMode="auto">
            <a:xfrm>
              <a:off x="2528" y="8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1" name="Line 67"/>
            <p:cNvSpPr>
              <a:spLocks noChangeShapeType="1"/>
            </p:cNvSpPr>
            <p:nvPr/>
          </p:nvSpPr>
          <p:spPr bwMode="auto">
            <a:xfrm>
              <a:off x="2531" y="899"/>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2" name="Line 68"/>
            <p:cNvSpPr>
              <a:spLocks noChangeShapeType="1"/>
            </p:cNvSpPr>
            <p:nvPr/>
          </p:nvSpPr>
          <p:spPr bwMode="auto">
            <a:xfrm>
              <a:off x="3318" y="899"/>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3" name="Line 69"/>
            <p:cNvSpPr>
              <a:spLocks noChangeShapeType="1"/>
            </p:cNvSpPr>
            <p:nvPr/>
          </p:nvSpPr>
          <p:spPr bwMode="auto">
            <a:xfrm>
              <a:off x="3318" y="8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4" name="Line 70"/>
            <p:cNvSpPr>
              <a:spLocks noChangeShapeType="1"/>
            </p:cNvSpPr>
            <p:nvPr/>
          </p:nvSpPr>
          <p:spPr bwMode="auto">
            <a:xfrm>
              <a:off x="3322" y="899"/>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5" name="Line 71"/>
            <p:cNvSpPr>
              <a:spLocks noChangeShapeType="1"/>
            </p:cNvSpPr>
            <p:nvPr/>
          </p:nvSpPr>
          <p:spPr bwMode="auto">
            <a:xfrm>
              <a:off x="5117" y="899"/>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6" name="Line 72"/>
            <p:cNvSpPr>
              <a:spLocks noChangeShapeType="1"/>
            </p:cNvSpPr>
            <p:nvPr/>
          </p:nvSpPr>
          <p:spPr bwMode="auto">
            <a:xfrm>
              <a:off x="5117" y="8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7" name="Line 73"/>
            <p:cNvSpPr>
              <a:spLocks noChangeShapeType="1"/>
            </p:cNvSpPr>
            <p:nvPr/>
          </p:nvSpPr>
          <p:spPr bwMode="auto">
            <a:xfrm>
              <a:off x="887" y="903"/>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8" name="Line 74"/>
            <p:cNvSpPr>
              <a:spLocks noChangeShapeType="1"/>
            </p:cNvSpPr>
            <p:nvPr/>
          </p:nvSpPr>
          <p:spPr bwMode="auto">
            <a:xfrm>
              <a:off x="1735" y="903"/>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19" name="Line 75"/>
            <p:cNvSpPr>
              <a:spLocks noChangeShapeType="1"/>
            </p:cNvSpPr>
            <p:nvPr/>
          </p:nvSpPr>
          <p:spPr bwMode="auto">
            <a:xfrm>
              <a:off x="2528" y="903"/>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0" name="Rectangle 76"/>
            <p:cNvSpPr>
              <a:spLocks noChangeArrowheads="1"/>
            </p:cNvSpPr>
            <p:nvPr/>
          </p:nvSpPr>
          <p:spPr bwMode="auto">
            <a:xfrm>
              <a:off x="3318" y="903"/>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1" name="Rectangle 77"/>
            <p:cNvSpPr>
              <a:spLocks noChangeArrowheads="1"/>
            </p:cNvSpPr>
            <p:nvPr/>
          </p:nvSpPr>
          <p:spPr bwMode="auto">
            <a:xfrm>
              <a:off x="5117" y="903"/>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2" name="Line 78"/>
            <p:cNvSpPr>
              <a:spLocks noChangeShapeType="1"/>
            </p:cNvSpPr>
            <p:nvPr/>
          </p:nvSpPr>
          <p:spPr bwMode="auto">
            <a:xfrm>
              <a:off x="5117" y="903"/>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3" name="Rectangle 79"/>
            <p:cNvSpPr>
              <a:spLocks noChangeArrowheads="1"/>
            </p:cNvSpPr>
            <p:nvPr/>
          </p:nvSpPr>
          <p:spPr bwMode="auto">
            <a:xfrm>
              <a:off x="891" y="1112"/>
              <a:ext cx="844"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4" name="Rectangle 80"/>
            <p:cNvSpPr>
              <a:spLocks noChangeArrowheads="1"/>
            </p:cNvSpPr>
            <p:nvPr/>
          </p:nvSpPr>
          <p:spPr bwMode="auto">
            <a:xfrm>
              <a:off x="891" y="1126"/>
              <a:ext cx="844"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5" name="Rectangle 81"/>
            <p:cNvSpPr>
              <a:spLocks noChangeArrowheads="1"/>
            </p:cNvSpPr>
            <p:nvPr/>
          </p:nvSpPr>
          <p:spPr bwMode="auto">
            <a:xfrm>
              <a:off x="1273" y="1122"/>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926" name="Rectangle 82"/>
            <p:cNvSpPr>
              <a:spLocks noChangeArrowheads="1"/>
            </p:cNvSpPr>
            <p:nvPr/>
          </p:nvSpPr>
          <p:spPr bwMode="auto">
            <a:xfrm>
              <a:off x="891" y="1300"/>
              <a:ext cx="844"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7" name="Rectangle 83"/>
            <p:cNvSpPr>
              <a:spLocks noChangeArrowheads="1"/>
            </p:cNvSpPr>
            <p:nvPr/>
          </p:nvSpPr>
          <p:spPr bwMode="auto">
            <a:xfrm>
              <a:off x="1739" y="1112"/>
              <a:ext cx="789"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8" name="Rectangle 84"/>
            <p:cNvSpPr>
              <a:spLocks noChangeArrowheads="1"/>
            </p:cNvSpPr>
            <p:nvPr/>
          </p:nvSpPr>
          <p:spPr bwMode="auto">
            <a:xfrm>
              <a:off x="1739" y="1126"/>
              <a:ext cx="789"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29" name="Rectangle 85"/>
            <p:cNvSpPr>
              <a:spLocks noChangeArrowheads="1"/>
            </p:cNvSpPr>
            <p:nvPr/>
          </p:nvSpPr>
          <p:spPr bwMode="auto">
            <a:xfrm>
              <a:off x="2094" y="1122"/>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930" name="Rectangle 86"/>
            <p:cNvSpPr>
              <a:spLocks noChangeArrowheads="1"/>
            </p:cNvSpPr>
            <p:nvPr/>
          </p:nvSpPr>
          <p:spPr bwMode="auto">
            <a:xfrm>
              <a:off x="1739" y="1300"/>
              <a:ext cx="789"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31" name="Rectangle 87"/>
            <p:cNvSpPr>
              <a:spLocks noChangeArrowheads="1"/>
            </p:cNvSpPr>
            <p:nvPr/>
          </p:nvSpPr>
          <p:spPr bwMode="auto">
            <a:xfrm>
              <a:off x="2531" y="1112"/>
              <a:ext cx="787"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32" name="Rectangle 88"/>
            <p:cNvSpPr>
              <a:spLocks noChangeArrowheads="1"/>
            </p:cNvSpPr>
            <p:nvPr/>
          </p:nvSpPr>
          <p:spPr bwMode="auto">
            <a:xfrm>
              <a:off x="2531" y="1126"/>
              <a:ext cx="787"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33" name="Rectangle 89"/>
            <p:cNvSpPr>
              <a:spLocks noChangeArrowheads="1"/>
            </p:cNvSpPr>
            <p:nvPr/>
          </p:nvSpPr>
          <p:spPr bwMode="auto">
            <a:xfrm>
              <a:off x="2896" y="112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3934" name="Rectangle 90"/>
            <p:cNvSpPr>
              <a:spLocks noChangeArrowheads="1"/>
            </p:cNvSpPr>
            <p:nvPr/>
          </p:nvSpPr>
          <p:spPr bwMode="auto">
            <a:xfrm>
              <a:off x="2531" y="1300"/>
              <a:ext cx="787"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35" name="Rectangle 91"/>
            <p:cNvSpPr>
              <a:spLocks noChangeArrowheads="1"/>
            </p:cNvSpPr>
            <p:nvPr/>
          </p:nvSpPr>
          <p:spPr bwMode="auto">
            <a:xfrm>
              <a:off x="3322" y="1120"/>
              <a:ext cx="1795" cy="18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36" name="Rectangle 92"/>
            <p:cNvSpPr>
              <a:spLocks noChangeArrowheads="1"/>
            </p:cNvSpPr>
            <p:nvPr/>
          </p:nvSpPr>
          <p:spPr bwMode="auto">
            <a:xfrm>
              <a:off x="3878" y="1141"/>
              <a:ext cx="141"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读</a:t>
              </a:r>
              <a:endParaRPr kumimoji="1" lang="zh-CN" altLang="en-US" sz="2400"/>
            </a:p>
          </p:txBody>
        </p:sp>
        <p:sp>
          <p:nvSpPr>
            <p:cNvPr id="163937" name="Rectangle 93"/>
            <p:cNvSpPr>
              <a:spLocks noChangeArrowheads="1"/>
            </p:cNvSpPr>
            <p:nvPr/>
          </p:nvSpPr>
          <p:spPr bwMode="auto">
            <a:xfrm>
              <a:off x="4058" y="1116"/>
              <a:ext cx="1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I/O</a:t>
              </a:r>
              <a:endParaRPr kumimoji="1" lang="en-US" altLang="zh-CN" sz="2400"/>
            </a:p>
          </p:txBody>
        </p:sp>
        <p:sp>
          <p:nvSpPr>
            <p:cNvPr id="163938" name="Rectangle 94"/>
            <p:cNvSpPr>
              <a:spLocks noChangeArrowheads="1"/>
            </p:cNvSpPr>
            <p:nvPr/>
          </p:nvSpPr>
          <p:spPr bwMode="auto">
            <a:xfrm>
              <a:off x="4273" y="1141"/>
              <a:ext cx="288"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端口</a:t>
              </a:r>
              <a:endParaRPr kumimoji="1" lang="zh-CN" altLang="en-US" sz="2400"/>
            </a:p>
          </p:txBody>
        </p:sp>
        <p:sp>
          <p:nvSpPr>
            <p:cNvPr id="163939" name="Rectangle 95"/>
            <p:cNvSpPr>
              <a:spLocks noChangeArrowheads="1"/>
            </p:cNvSpPr>
            <p:nvPr/>
          </p:nvSpPr>
          <p:spPr bwMode="auto">
            <a:xfrm>
              <a:off x="3322" y="1306"/>
              <a:ext cx="1795" cy="1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40" name="Line 96"/>
            <p:cNvSpPr>
              <a:spLocks noChangeShapeType="1"/>
            </p:cNvSpPr>
            <p:nvPr/>
          </p:nvSpPr>
          <p:spPr bwMode="auto">
            <a:xfrm>
              <a:off x="887" y="110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1" name="Line 97"/>
            <p:cNvSpPr>
              <a:spLocks noChangeShapeType="1"/>
            </p:cNvSpPr>
            <p:nvPr/>
          </p:nvSpPr>
          <p:spPr bwMode="auto">
            <a:xfrm>
              <a:off x="887" y="1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2" name="Rectangle 98"/>
            <p:cNvSpPr>
              <a:spLocks noChangeArrowheads="1"/>
            </p:cNvSpPr>
            <p:nvPr/>
          </p:nvSpPr>
          <p:spPr bwMode="auto">
            <a:xfrm>
              <a:off x="891" y="1108"/>
              <a:ext cx="84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43" name="Line 99"/>
            <p:cNvSpPr>
              <a:spLocks noChangeShapeType="1"/>
            </p:cNvSpPr>
            <p:nvPr/>
          </p:nvSpPr>
          <p:spPr bwMode="auto">
            <a:xfrm>
              <a:off x="891" y="1108"/>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4" name="Line 100"/>
            <p:cNvSpPr>
              <a:spLocks noChangeShapeType="1"/>
            </p:cNvSpPr>
            <p:nvPr/>
          </p:nvSpPr>
          <p:spPr bwMode="auto">
            <a:xfrm>
              <a:off x="1735" y="110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5" name="Line 101"/>
            <p:cNvSpPr>
              <a:spLocks noChangeShapeType="1"/>
            </p:cNvSpPr>
            <p:nvPr/>
          </p:nvSpPr>
          <p:spPr bwMode="auto">
            <a:xfrm>
              <a:off x="1735" y="1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6" name="Rectangle 102"/>
            <p:cNvSpPr>
              <a:spLocks noChangeArrowheads="1"/>
            </p:cNvSpPr>
            <p:nvPr/>
          </p:nvSpPr>
          <p:spPr bwMode="auto">
            <a:xfrm>
              <a:off x="1739" y="1108"/>
              <a:ext cx="789"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47" name="Line 103"/>
            <p:cNvSpPr>
              <a:spLocks noChangeShapeType="1"/>
            </p:cNvSpPr>
            <p:nvPr/>
          </p:nvSpPr>
          <p:spPr bwMode="auto">
            <a:xfrm>
              <a:off x="1739" y="1108"/>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8" name="Line 104"/>
            <p:cNvSpPr>
              <a:spLocks noChangeShapeType="1"/>
            </p:cNvSpPr>
            <p:nvPr/>
          </p:nvSpPr>
          <p:spPr bwMode="auto">
            <a:xfrm>
              <a:off x="2528" y="110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9" name="Line 105"/>
            <p:cNvSpPr>
              <a:spLocks noChangeShapeType="1"/>
            </p:cNvSpPr>
            <p:nvPr/>
          </p:nvSpPr>
          <p:spPr bwMode="auto">
            <a:xfrm>
              <a:off x="2528" y="1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0" name="Rectangle 106"/>
            <p:cNvSpPr>
              <a:spLocks noChangeArrowheads="1"/>
            </p:cNvSpPr>
            <p:nvPr/>
          </p:nvSpPr>
          <p:spPr bwMode="auto">
            <a:xfrm>
              <a:off x="2531" y="1108"/>
              <a:ext cx="787"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51" name="Line 107"/>
            <p:cNvSpPr>
              <a:spLocks noChangeShapeType="1"/>
            </p:cNvSpPr>
            <p:nvPr/>
          </p:nvSpPr>
          <p:spPr bwMode="auto">
            <a:xfrm>
              <a:off x="2531" y="1108"/>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2" name="Rectangle 108"/>
            <p:cNvSpPr>
              <a:spLocks noChangeArrowheads="1"/>
            </p:cNvSpPr>
            <p:nvPr/>
          </p:nvSpPr>
          <p:spPr bwMode="auto">
            <a:xfrm>
              <a:off x="3318" y="1108"/>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53" name="Line 109"/>
            <p:cNvSpPr>
              <a:spLocks noChangeShapeType="1"/>
            </p:cNvSpPr>
            <p:nvPr/>
          </p:nvSpPr>
          <p:spPr bwMode="auto">
            <a:xfrm>
              <a:off x="3318" y="110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4" name="Line 110"/>
            <p:cNvSpPr>
              <a:spLocks noChangeShapeType="1"/>
            </p:cNvSpPr>
            <p:nvPr/>
          </p:nvSpPr>
          <p:spPr bwMode="auto">
            <a:xfrm>
              <a:off x="3318" y="1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5" name="Rectangle 111"/>
            <p:cNvSpPr>
              <a:spLocks noChangeArrowheads="1"/>
            </p:cNvSpPr>
            <p:nvPr/>
          </p:nvSpPr>
          <p:spPr bwMode="auto">
            <a:xfrm>
              <a:off x="3322" y="1108"/>
              <a:ext cx="1795"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56" name="Line 112"/>
            <p:cNvSpPr>
              <a:spLocks noChangeShapeType="1"/>
            </p:cNvSpPr>
            <p:nvPr/>
          </p:nvSpPr>
          <p:spPr bwMode="auto">
            <a:xfrm>
              <a:off x="3322" y="1108"/>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7" name="Rectangle 113"/>
            <p:cNvSpPr>
              <a:spLocks noChangeArrowheads="1"/>
            </p:cNvSpPr>
            <p:nvPr/>
          </p:nvSpPr>
          <p:spPr bwMode="auto">
            <a:xfrm>
              <a:off x="5117" y="1108"/>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58" name="Line 114"/>
            <p:cNvSpPr>
              <a:spLocks noChangeShapeType="1"/>
            </p:cNvSpPr>
            <p:nvPr/>
          </p:nvSpPr>
          <p:spPr bwMode="auto">
            <a:xfrm>
              <a:off x="5117" y="1108"/>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9" name="Line 115"/>
            <p:cNvSpPr>
              <a:spLocks noChangeShapeType="1"/>
            </p:cNvSpPr>
            <p:nvPr/>
          </p:nvSpPr>
          <p:spPr bwMode="auto">
            <a:xfrm>
              <a:off x="5117" y="1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0" name="Line 116"/>
            <p:cNvSpPr>
              <a:spLocks noChangeShapeType="1"/>
            </p:cNvSpPr>
            <p:nvPr/>
          </p:nvSpPr>
          <p:spPr bwMode="auto">
            <a:xfrm>
              <a:off x="887" y="1112"/>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1" name="Line 117"/>
            <p:cNvSpPr>
              <a:spLocks noChangeShapeType="1"/>
            </p:cNvSpPr>
            <p:nvPr/>
          </p:nvSpPr>
          <p:spPr bwMode="auto">
            <a:xfrm>
              <a:off x="1735" y="1112"/>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2" name="Line 118"/>
            <p:cNvSpPr>
              <a:spLocks noChangeShapeType="1"/>
            </p:cNvSpPr>
            <p:nvPr/>
          </p:nvSpPr>
          <p:spPr bwMode="auto">
            <a:xfrm>
              <a:off x="2528" y="1112"/>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3" name="Rectangle 119"/>
            <p:cNvSpPr>
              <a:spLocks noChangeArrowheads="1"/>
            </p:cNvSpPr>
            <p:nvPr/>
          </p:nvSpPr>
          <p:spPr bwMode="auto">
            <a:xfrm>
              <a:off x="3318" y="1112"/>
              <a:ext cx="4" cy="20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64" name="Rectangle 120"/>
            <p:cNvSpPr>
              <a:spLocks noChangeArrowheads="1"/>
            </p:cNvSpPr>
            <p:nvPr/>
          </p:nvSpPr>
          <p:spPr bwMode="auto">
            <a:xfrm>
              <a:off x="5117" y="1112"/>
              <a:ext cx="4" cy="20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65" name="Line 121"/>
            <p:cNvSpPr>
              <a:spLocks noChangeShapeType="1"/>
            </p:cNvSpPr>
            <p:nvPr/>
          </p:nvSpPr>
          <p:spPr bwMode="auto">
            <a:xfrm>
              <a:off x="5117" y="1112"/>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6" name="Rectangle 122"/>
            <p:cNvSpPr>
              <a:spLocks noChangeArrowheads="1"/>
            </p:cNvSpPr>
            <p:nvPr/>
          </p:nvSpPr>
          <p:spPr bwMode="auto">
            <a:xfrm>
              <a:off x="891" y="1320"/>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67" name="Rectangle 123"/>
            <p:cNvSpPr>
              <a:spLocks noChangeArrowheads="1"/>
            </p:cNvSpPr>
            <p:nvPr/>
          </p:nvSpPr>
          <p:spPr bwMode="auto">
            <a:xfrm>
              <a:off x="891" y="1333"/>
              <a:ext cx="844"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68" name="Rectangle 124"/>
            <p:cNvSpPr>
              <a:spLocks noChangeArrowheads="1"/>
            </p:cNvSpPr>
            <p:nvPr/>
          </p:nvSpPr>
          <p:spPr bwMode="auto">
            <a:xfrm>
              <a:off x="1273" y="1329"/>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969" name="Rectangle 125"/>
            <p:cNvSpPr>
              <a:spLocks noChangeArrowheads="1"/>
            </p:cNvSpPr>
            <p:nvPr/>
          </p:nvSpPr>
          <p:spPr bwMode="auto">
            <a:xfrm>
              <a:off x="891" y="1508"/>
              <a:ext cx="844"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0" name="Rectangle 126"/>
            <p:cNvSpPr>
              <a:spLocks noChangeArrowheads="1"/>
            </p:cNvSpPr>
            <p:nvPr/>
          </p:nvSpPr>
          <p:spPr bwMode="auto">
            <a:xfrm>
              <a:off x="1739" y="1320"/>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1" name="Rectangle 127"/>
            <p:cNvSpPr>
              <a:spLocks noChangeArrowheads="1"/>
            </p:cNvSpPr>
            <p:nvPr/>
          </p:nvSpPr>
          <p:spPr bwMode="auto">
            <a:xfrm>
              <a:off x="1739" y="1333"/>
              <a:ext cx="789"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2" name="Rectangle 128"/>
            <p:cNvSpPr>
              <a:spLocks noChangeArrowheads="1"/>
            </p:cNvSpPr>
            <p:nvPr/>
          </p:nvSpPr>
          <p:spPr bwMode="auto">
            <a:xfrm>
              <a:off x="2106" y="1329"/>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3973" name="Rectangle 129"/>
            <p:cNvSpPr>
              <a:spLocks noChangeArrowheads="1"/>
            </p:cNvSpPr>
            <p:nvPr/>
          </p:nvSpPr>
          <p:spPr bwMode="auto">
            <a:xfrm>
              <a:off x="1739" y="1508"/>
              <a:ext cx="789"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4" name="Rectangle 130"/>
            <p:cNvSpPr>
              <a:spLocks noChangeArrowheads="1"/>
            </p:cNvSpPr>
            <p:nvPr/>
          </p:nvSpPr>
          <p:spPr bwMode="auto">
            <a:xfrm>
              <a:off x="2531" y="1320"/>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5" name="Rectangle 131"/>
            <p:cNvSpPr>
              <a:spLocks noChangeArrowheads="1"/>
            </p:cNvSpPr>
            <p:nvPr/>
          </p:nvSpPr>
          <p:spPr bwMode="auto">
            <a:xfrm>
              <a:off x="2531" y="1333"/>
              <a:ext cx="787"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6" name="Rectangle 132"/>
            <p:cNvSpPr>
              <a:spLocks noChangeArrowheads="1"/>
            </p:cNvSpPr>
            <p:nvPr/>
          </p:nvSpPr>
          <p:spPr bwMode="auto">
            <a:xfrm>
              <a:off x="2884" y="1329"/>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3977" name="Rectangle 133"/>
            <p:cNvSpPr>
              <a:spLocks noChangeArrowheads="1"/>
            </p:cNvSpPr>
            <p:nvPr/>
          </p:nvSpPr>
          <p:spPr bwMode="auto">
            <a:xfrm>
              <a:off x="2531" y="1508"/>
              <a:ext cx="787"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8" name="Rectangle 134"/>
            <p:cNvSpPr>
              <a:spLocks noChangeArrowheads="1"/>
            </p:cNvSpPr>
            <p:nvPr/>
          </p:nvSpPr>
          <p:spPr bwMode="auto">
            <a:xfrm>
              <a:off x="3322" y="1320"/>
              <a:ext cx="1795" cy="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79" name="Rectangle 135"/>
            <p:cNvSpPr>
              <a:spLocks noChangeArrowheads="1"/>
            </p:cNvSpPr>
            <p:nvPr/>
          </p:nvSpPr>
          <p:spPr bwMode="auto">
            <a:xfrm>
              <a:off x="3322" y="1327"/>
              <a:ext cx="1795" cy="18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80" name="Rectangle 136"/>
            <p:cNvSpPr>
              <a:spLocks noChangeArrowheads="1"/>
            </p:cNvSpPr>
            <p:nvPr/>
          </p:nvSpPr>
          <p:spPr bwMode="auto">
            <a:xfrm>
              <a:off x="3878" y="1348"/>
              <a:ext cx="144"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写</a:t>
              </a:r>
              <a:endParaRPr kumimoji="1" lang="zh-CN" altLang="en-US" sz="2400"/>
            </a:p>
          </p:txBody>
        </p:sp>
        <p:sp>
          <p:nvSpPr>
            <p:cNvPr id="163981" name="Rectangle 137"/>
            <p:cNvSpPr>
              <a:spLocks noChangeArrowheads="1"/>
            </p:cNvSpPr>
            <p:nvPr/>
          </p:nvSpPr>
          <p:spPr bwMode="auto">
            <a:xfrm>
              <a:off x="4058" y="1323"/>
              <a:ext cx="1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I/O</a:t>
              </a:r>
              <a:endParaRPr kumimoji="1" lang="en-US" altLang="zh-CN" sz="2400"/>
            </a:p>
          </p:txBody>
        </p:sp>
        <p:sp>
          <p:nvSpPr>
            <p:cNvPr id="163982" name="Rectangle 138"/>
            <p:cNvSpPr>
              <a:spLocks noChangeArrowheads="1"/>
            </p:cNvSpPr>
            <p:nvPr/>
          </p:nvSpPr>
          <p:spPr bwMode="auto">
            <a:xfrm>
              <a:off x="4273" y="1348"/>
              <a:ext cx="288"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端口</a:t>
              </a:r>
              <a:endParaRPr kumimoji="1" lang="zh-CN" altLang="en-US" sz="2400"/>
            </a:p>
          </p:txBody>
        </p:sp>
        <p:sp>
          <p:nvSpPr>
            <p:cNvPr id="163983" name="Rectangle 139"/>
            <p:cNvSpPr>
              <a:spLocks noChangeArrowheads="1"/>
            </p:cNvSpPr>
            <p:nvPr/>
          </p:nvSpPr>
          <p:spPr bwMode="auto">
            <a:xfrm>
              <a:off x="3322" y="1513"/>
              <a:ext cx="1795" cy="1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984" name="Line 140"/>
            <p:cNvSpPr>
              <a:spLocks noChangeShapeType="1"/>
            </p:cNvSpPr>
            <p:nvPr/>
          </p:nvSpPr>
          <p:spPr bwMode="auto">
            <a:xfrm>
              <a:off x="887" y="131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5" name="Line 141"/>
            <p:cNvSpPr>
              <a:spLocks noChangeShapeType="1"/>
            </p:cNvSpPr>
            <p:nvPr/>
          </p:nvSpPr>
          <p:spPr bwMode="auto">
            <a:xfrm>
              <a:off x="887" y="131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6" name="Line 142"/>
            <p:cNvSpPr>
              <a:spLocks noChangeShapeType="1"/>
            </p:cNvSpPr>
            <p:nvPr/>
          </p:nvSpPr>
          <p:spPr bwMode="auto">
            <a:xfrm>
              <a:off x="891" y="1316"/>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7" name="Line 143"/>
            <p:cNvSpPr>
              <a:spLocks noChangeShapeType="1"/>
            </p:cNvSpPr>
            <p:nvPr/>
          </p:nvSpPr>
          <p:spPr bwMode="auto">
            <a:xfrm>
              <a:off x="1735" y="131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8" name="Line 144"/>
            <p:cNvSpPr>
              <a:spLocks noChangeShapeType="1"/>
            </p:cNvSpPr>
            <p:nvPr/>
          </p:nvSpPr>
          <p:spPr bwMode="auto">
            <a:xfrm>
              <a:off x="1735" y="131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9" name="Line 145"/>
            <p:cNvSpPr>
              <a:spLocks noChangeShapeType="1"/>
            </p:cNvSpPr>
            <p:nvPr/>
          </p:nvSpPr>
          <p:spPr bwMode="auto">
            <a:xfrm>
              <a:off x="1739" y="1316"/>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0" name="Line 146"/>
            <p:cNvSpPr>
              <a:spLocks noChangeShapeType="1"/>
            </p:cNvSpPr>
            <p:nvPr/>
          </p:nvSpPr>
          <p:spPr bwMode="auto">
            <a:xfrm>
              <a:off x="2528" y="1316"/>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1" name="Line 147"/>
            <p:cNvSpPr>
              <a:spLocks noChangeShapeType="1"/>
            </p:cNvSpPr>
            <p:nvPr/>
          </p:nvSpPr>
          <p:spPr bwMode="auto">
            <a:xfrm>
              <a:off x="2528" y="131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2" name="Line 148"/>
            <p:cNvSpPr>
              <a:spLocks noChangeShapeType="1"/>
            </p:cNvSpPr>
            <p:nvPr/>
          </p:nvSpPr>
          <p:spPr bwMode="auto">
            <a:xfrm>
              <a:off x="2531" y="1316"/>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3" name="Line 149"/>
            <p:cNvSpPr>
              <a:spLocks noChangeShapeType="1"/>
            </p:cNvSpPr>
            <p:nvPr/>
          </p:nvSpPr>
          <p:spPr bwMode="auto">
            <a:xfrm>
              <a:off x="3318" y="131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4" name="Line 150"/>
            <p:cNvSpPr>
              <a:spLocks noChangeShapeType="1"/>
            </p:cNvSpPr>
            <p:nvPr/>
          </p:nvSpPr>
          <p:spPr bwMode="auto">
            <a:xfrm>
              <a:off x="3318" y="131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5" name="Line 151"/>
            <p:cNvSpPr>
              <a:spLocks noChangeShapeType="1"/>
            </p:cNvSpPr>
            <p:nvPr/>
          </p:nvSpPr>
          <p:spPr bwMode="auto">
            <a:xfrm>
              <a:off x="3322" y="1316"/>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6" name="Line 152"/>
            <p:cNvSpPr>
              <a:spLocks noChangeShapeType="1"/>
            </p:cNvSpPr>
            <p:nvPr/>
          </p:nvSpPr>
          <p:spPr bwMode="auto">
            <a:xfrm>
              <a:off x="5117" y="131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7" name="Line 153"/>
            <p:cNvSpPr>
              <a:spLocks noChangeShapeType="1"/>
            </p:cNvSpPr>
            <p:nvPr/>
          </p:nvSpPr>
          <p:spPr bwMode="auto">
            <a:xfrm>
              <a:off x="5117" y="131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8" name="Line 154"/>
            <p:cNvSpPr>
              <a:spLocks noChangeShapeType="1"/>
            </p:cNvSpPr>
            <p:nvPr/>
          </p:nvSpPr>
          <p:spPr bwMode="auto">
            <a:xfrm>
              <a:off x="887" y="1320"/>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9" name="Line 155"/>
            <p:cNvSpPr>
              <a:spLocks noChangeShapeType="1"/>
            </p:cNvSpPr>
            <p:nvPr/>
          </p:nvSpPr>
          <p:spPr bwMode="auto">
            <a:xfrm>
              <a:off x="1735" y="1320"/>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0" name="Line 156"/>
            <p:cNvSpPr>
              <a:spLocks noChangeShapeType="1"/>
            </p:cNvSpPr>
            <p:nvPr/>
          </p:nvSpPr>
          <p:spPr bwMode="auto">
            <a:xfrm>
              <a:off x="2528" y="1320"/>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1" name="Rectangle 157"/>
            <p:cNvSpPr>
              <a:spLocks noChangeArrowheads="1"/>
            </p:cNvSpPr>
            <p:nvPr/>
          </p:nvSpPr>
          <p:spPr bwMode="auto">
            <a:xfrm>
              <a:off x="3318" y="1320"/>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2" name="Rectangle 158"/>
            <p:cNvSpPr>
              <a:spLocks noChangeArrowheads="1"/>
            </p:cNvSpPr>
            <p:nvPr/>
          </p:nvSpPr>
          <p:spPr bwMode="auto">
            <a:xfrm>
              <a:off x="5117" y="1320"/>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3" name="Line 159"/>
            <p:cNvSpPr>
              <a:spLocks noChangeShapeType="1"/>
            </p:cNvSpPr>
            <p:nvPr/>
          </p:nvSpPr>
          <p:spPr bwMode="auto">
            <a:xfrm>
              <a:off x="5117" y="1320"/>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4" name="Rectangle 160"/>
            <p:cNvSpPr>
              <a:spLocks noChangeArrowheads="1"/>
            </p:cNvSpPr>
            <p:nvPr/>
          </p:nvSpPr>
          <p:spPr bwMode="auto">
            <a:xfrm>
              <a:off x="876" y="1527"/>
              <a:ext cx="85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5" name="Rectangle 161"/>
            <p:cNvSpPr>
              <a:spLocks noChangeArrowheads="1"/>
            </p:cNvSpPr>
            <p:nvPr/>
          </p:nvSpPr>
          <p:spPr bwMode="auto">
            <a:xfrm>
              <a:off x="876" y="1540"/>
              <a:ext cx="859"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6" name="Rectangle 162"/>
            <p:cNvSpPr>
              <a:spLocks noChangeArrowheads="1"/>
            </p:cNvSpPr>
            <p:nvPr/>
          </p:nvSpPr>
          <p:spPr bwMode="auto">
            <a:xfrm>
              <a:off x="1267" y="1538"/>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4007" name="Rectangle 163"/>
            <p:cNvSpPr>
              <a:spLocks noChangeArrowheads="1"/>
            </p:cNvSpPr>
            <p:nvPr/>
          </p:nvSpPr>
          <p:spPr bwMode="auto">
            <a:xfrm>
              <a:off x="876" y="1717"/>
              <a:ext cx="85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8" name="Rectangle 164"/>
            <p:cNvSpPr>
              <a:spLocks noChangeArrowheads="1"/>
            </p:cNvSpPr>
            <p:nvPr/>
          </p:nvSpPr>
          <p:spPr bwMode="auto">
            <a:xfrm>
              <a:off x="1739" y="1527"/>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09" name="Rectangle 165"/>
            <p:cNvSpPr>
              <a:spLocks noChangeArrowheads="1"/>
            </p:cNvSpPr>
            <p:nvPr/>
          </p:nvSpPr>
          <p:spPr bwMode="auto">
            <a:xfrm>
              <a:off x="1739" y="1540"/>
              <a:ext cx="789"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0" name="Rectangle 166"/>
            <p:cNvSpPr>
              <a:spLocks noChangeArrowheads="1"/>
            </p:cNvSpPr>
            <p:nvPr/>
          </p:nvSpPr>
          <p:spPr bwMode="auto">
            <a:xfrm>
              <a:off x="2106" y="1538"/>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011" name="Rectangle 167"/>
            <p:cNvSpPr>
              <a:spLocks noChangeArrowheads="1"/>
            </p:cNvSpPr>
            <p:nvPr/>
          </p:nvSpPr>
          <p:spPr bwMode="auto">
            <a:xfrm>
              <a:off x="1739" y="1717"/>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2" name="Rectangle 168"/>
            <p:cNvSpPr>
              <a:spLocks noChangeArrowheads="1"/>
            </p:cNvSpPr>
            <p:nvPr/>
          </p:nvSpPr>
          <p:spPr bwMode="auto">
            <a:xfrm>
              <a:off x="2531" y="1527"/>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3" name="Rectangle 169"/>
            <p:cNvSpPr>
              <a:spLocks noChangeArrowheads="1"/>
            </p:cNvSpPr>
            <p:nvPr/>
          </p:nvSpPr>
          <p:spPr bwMode="auto">
            <a:xfrm>
              <a:off x="2531" y="1540"/>
              <a:ext cx="787"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4" name="Rectangle 170"/>
            <p:cNvSpPr>
              <a:spLocks noChangeArrowheads="1"/>
            </p:cNvSpPr>
            <p:nvPr/>
          </p:nvSpPr>
          <p:spPr bwMode="auto">
            <a:xfrm>
              <a:off x="2896" y="1538"/>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015" name="Rectangle 171"/>
            <p:cNvSpPr>
              <a:spLocks noChangeArrowheads="1"/>
            </p:cNvSpPr>
            <p:nvPr/>
          </p:nvSpPr>
          <p:spPr bwMode="auto">
            <a:xfrm>
              <a:off x="2531" y="1717"/>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6" name="Rectangle 172"/>
            <p:cNvSpPr>
              <a:spLocks noChangeArrowheads="1"/>
            </p:cNvSpPr>
            <p:nvPr/>
          </p:nvSpPr>
          <p:spPr bwMode="auto">
            <a:xfrm>
              <a:off x="3322" y="1527"/>
              <a:ext cx="1795" cy="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7" name="Rectangle 173"/>
            <p:cNvSpPr>
              <a:spLocks noChangeArrowheads="1"/>
            </p:cNvSpPr>
            <p:nvPr/>
          </p:nvSpPr>
          <p:spPr bwMode="auto">
            <a:xfrm>
              <a:off x="3322" y="1535"/>
              <a:ext cx="1795" cy="1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18" name="Rectangle 174"/>
            <p:cNvSpPr>
              <a:spLocks noChangeArrowheads="1"/>
            </p:cNvSpPr>
            <p:nvPr/>
          </p:nvSpPr>
          <p:spPr bwMode="auto">
            <a:xfrm>
              <a:off x="3939" y="1558"/>
              <a:ext cx="288"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暂停</a:t>
              </a:r>
              <a:endParaRPr kumimoji="1" lang="zh-CN" altLang="en-US" sz="2400"/>
            </a:p>
          </p:txBody>
        </p:sp>
        <p:sp>
          <p:nvSpPr>
            <p:cNvPr id="164019" name="Rectangle 175"/>
            <p:cNvSpPr>
              <a:spLocks noChangeArrowheads="1"/>
            </p:cNvSpPr>
            <p:nvPr/>
          </p:nvSpPr>
          <p:spPr bwMode="auto">
            <a:xfrm>
              <a:off x="4264" y="1533"/>
              <a:ext cx="80"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H</a:t>
              </a:r>
              <a:endParaRPr kumimoji="1" lang="en-US" altLang="zh-CN" sz="2400"/>
            </a:p>
          </p:txBody>
        </p:sp>
        <p:sp>
          <p:nvSpPr>
            <p:cNvPr id="164020" name="Rectangle 176"/>
            <p:cNvSpPr>
              <a:spLocks noChangeArrowheads="1"/>
            </p:cNvSpPr>
            <p:nvPr/>
          </p:nvSpPr>
          <p:spPr bwMode="auto">
            <a:xfrm>
              <a:off x="4344" y="1533"/>
              <a:ext cx="156"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alt</a:t>
              </a:r>
              <a:endParaRPr kumimoji="1" lang="en-US" altLang="zh-CN" sz="2400"/>
            </a:p>
          </p:txBody>
        </p:sp>
        <p:sp>
          <p:nvSpPr>
            <p:cNvPr id="164021" name="Line 177"/>
            <p:cNvSpPr>
              <a:spLocks noChangeShapeType="1"/>
            </p:cNvSpPr>
            <p:nvPr/>
          </p:nvSpPr>
          <p:spPr bwMode="auto">
            <a:xfrm>
              <a:off x="872"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2" name="Line 178"/>
            <p:cNvSpPr>
              <a:spLocks noChangeShapeType="1"/>
            </p:cNvSpPr>
            <p:nvPr/>
          </p:nvSpPr>
          <p:spPr bwMode="auto">
            <a:xfrm>
              <a:off x="872"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3" name="Line 179"/>
            <p:cNvSpPr>
              <a:spLocks noChangeShapeType="1"/>
            </p:cNvSpPr>
            <p:nvPr/>
          </p:nvSpPr>
          <p:spPr bwMode="auto">
            <a:xfrm>
              <a:off x="872"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4" name="Line 180"/>
            <p:cNvSpPr>
              <a:spLocks noChangeShapeType="1"/>
            </p:cNvSpPr>
            <p:nvPr/>
          </p:nvSpPr>
          <p:spPr bwMode="auto">
            <a:xfrm>
              <a:off x="872"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5" name="Line 181"/>
            <p:cNvSpPr>
              <a:spLocks noChangeShapeType="1"/>
            </p:cNvSpPr>
            <p:nvPr/>
          </p:nvSpPr>
          <p:spPr bwMode="auto">
            <a:xfrm>
              <a:off x="876" y="1523"/>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6" name="Line 182"/>
            <p:cNvSpPr>
              <a:spLocks noChangeShapeType="1"/>
            </p:cNvSpPr>
            <p:nvPr/>
          </p:nvSpPr>
          <p:spPr bwMode="auto">
            <a:xfrm>
              <a:off x="887"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7" name="Line 183"/>
            <p:cNvSpPr>
              <a:spLocks noChangeShapeType="1"/>
            </p:cNvSpPr>
            <p:nvPr/>
          </p:nvSpPr>
          <p:spPr bwMode="auto">
            <a:xfrm>
              <a:off x="887"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8" name="Line 184"/>
            <p:cNvSpPr>
              <a:spLocks noChangeShapeType="1"/>
            </p:cNvSpPr>
            <p:nvPr/>
          </p:nvSpPr>
          <p:spPr bwMode="auto">
            <a:xfrm>
              <a:off x="891" y="1523"/>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9" name="Line 185"/>
            <p:cNvSpPr>
              <a:spLocks noChangeShapeType="1"/>
            </p:cNvSpPr>
            <p:nvPr/>
          </p:nvSpPr>
          <p:spPr bwMode="auto">
            <a:xfrm>
              <a:off x="1735"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0" name="Line 186"/>
            <p:cNvSpPr>
              <a:spLocks noChangeShapeType="1"/>
            </p:cNvSpPr>
            <p:nvPr/>
          </p:nvSpPr>
          <p:spPr bwMode="auto">
            <a:xfrm>
              <a:off x="1735"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1" name="Line 187"/>
            <p:cNvSpPr>
              <a:spLocks noChangeShapeType="1"/>
            </p:cNvSpPr>
            <p:nvPr/>
          </p:nvSpPr>
          <p:spPr bwMode="auto">
            <a:xfrm>
              <a:off x="1739" y="1523"/>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2" name="Line 188"/>
            <p:cNvSpPr>
              <a:spLocks noChangeShapeType="1"/>
            </p:cNvSpPr>
            <p:nvPr/>
          </p:nvSpPr>
          <p:spPr bwMode="auto">
            <a:xfrm>
              <a:off x="2528" y="1523"/>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3" name="Line 189"/>
            <p:cNvSpPr>
              <a:spLocks noChangeShapeType="1"/>
            </p:cNvSpPr>
            <p:nvPr/>
          </p:nvSpPr>
          <p:spPr bwMode="auto">
            <a:xfrm>
              <a:off x="2528"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4" name="Line 190"/>
            <p:cNvSpPr>
              <a:spLocks noChangeShapeType="1"/>
            </p:cNvSpPr>
            <p:nvPr/>
          </p:nvSpPr>
          <p:spPr bwMode="auto">
            <a:xfrm>
              <a:off x="2531" y="1523"/>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5" name="Line 191"/>
            <p:cNvSpPr>
              <a:spLocks noChangeShapeType="1"/>
            </p:cNvSpPr>
            <p:nvPr/>
          </p:nvSpPr>
          <p:spPr bwMode="auto">
            <a:xfrm>
              <a:off x="3318"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6" name="Line 192"/>
            <p:cNvSpPr>
              <a:spLocks noChangeShapeType="1"/>
            </p:cNvSpPr>
            <p:nvPr/>
          </p:nvSpPr>
          <p:spPr bwMode="auto">
            <a:xfrm>
              <a:off x="3318"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7" name="Line 193"/>
            <p:cNvSpPr>
              <a:spLocks noChangeShapeType="1"/>
            </p:cNvSpPr>
            <p:nvPr/>
          </p:nvSpPr>
          <p:spPr bwMode="auto">
            <a:xfrm>
              <a:off x="3322" y="1523"/>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8" name="Line 194"/>
            <p:cNvSpPr>
              <a:spLocks noChangeShapeType="1"/>
            </p:cNvSpPr>
            <p:nvPr/>
          </p:nvSpPr>
          <p:spPr bwMode="auto">
            <a:xfrm>
              <a:off x="5117" y="152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9" name="Line 195"/>
            <p:cNvSpPr>
              <a:spLocks noChangeShapeType="1"/>
            </p:cNvSpPr>
            <p:nvPr/>
          </p:nvSpPr>
          <p:spPr bwMode="auto">
            <a:xfrm>
              <a:off x="5117" y="152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0" name="Line 196"/>
            <p:cNvSpPr>
              <a:spLocks noChangeShapeType="1"/>
            </p:cNvSpPr>
            <p:nvPr/>
          </p:nvSpPr>
          <p:spPr bwMode="auto">
            <a:xfrm>
              <a:off x="884" y="1527"/>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1" name="Line 197"/>
            <p:cNvSpPr>
              <a:spLocks noChangeShapeType="1"/>
            </p:cNvSpPr>
            <p:nvPr/>
          </p:nvSpPr>
          <p:spPr bwMode="auto">
            <a:xfrm>
              <a:off x="1735" y="1527"/>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2" name="Line 198"/>
            <p:cNvSpPr>
              <a:spLocks noChangeShapeType="1"/>
            </p:cNvSpPr>
            <p:nvPr/>
          </p:nvSpPr>
          <p:spPr bwMode="auto">
            <a:xfrm>
              <a:off x="2528" y="1527"/>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3" name="Rectangle 199"/>
            <p:cNvSpPr>
              <a:spLocks noChangeArrowheads="1"/>
            </p:cNvSpPr>
            <p:nvPr/>
          </p:nvSpPr>
          <p:spPr bwMode="auto">
            <a:xfrm>
              <a:off x="3318" y="1527"/>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44" name="Rectangle 200"/>
            <p:cNvSpPr>
              <a:spLocks noChangeArrowheads="1"/>
            </p:cNvSpPr>
            <p:nvPr/>
          </p:nvSpPr>
          <p:spPr bwMode="auto">
            <a:xfrm>
              <a:off x="5117" y="1527"/>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45" name="Line 201"/>
            <p:cNvSpPr>
              <a:spLocks noChangeShapeType="1"/>
            </p:cNvSpPr>
            <p:nvPr/>
          </p:nvSpPr>
          <p:spPr bwMode="auto">
            <a:xfrm>
              <a:off x="5117" y="1527"/>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6" name="Rectangle 202"/>
            <p:cNvSpPr>
              <a:spLocks noChangeArrowheads="1"/>
            </p:cNvSpPr>
            <p:nvPr/>
          </p:nvSpPr>
          <p:spPr bwMode="auto">
            <a:xfrm>
              <a:off x="876" y="1736"/>
              <a:ext cx="859"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47" name="Rectangle 203"/>
            <p:cNvSpPr>
              <a:spLocks noChangeArrowheads="1"/>
            </p:cNvSpPr>
            <p:nvPr/>
          </p:nvSpPr>
          <p:spPr bwMode="auto">
            <a:xfrm>
              <a:off x="876" y="1750"/>
              <a:ext cx="859"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48" name="Rectangle 204"/>
            <p:cNvSpPr>
              <a:spLocks noChangeArrowheads="1"/>
            </p:cNvSpPr>
            <p:nvPr/>
          </p:nvSpPr>
          <p:spPr bwMode="auto">
            <a:xfrm>
              <a:off x="1279" y="1746"/>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049" name="Rectangle 205"/>
            <p:cNvSpPr>
              <a:spLocks noChangeArrowheads="1"/>
            </p:cNvSpPr>
            <p:nvPr/>
          </p:nvSpPr>
          <p:spPr bwMode="auto">
            <a:xfrm>
              <a:off x="876" y="1924"/>
              <a:ext cx="859"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0" name="Rectangle 206"/>
            <p:cNvSpPr>
              <a:spLocks noChangeArrowheads="1"/>
            </p:cNvSpPr>
            <p:nvPr/>
          </p:nvSpPr>
          <p:spPr bwMode="auto">
            <a:xfrm>
              <a:off x="1739" y="1736"/>
              <a:ext cx="789"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1" name="Rectangle 207"/>
            <p:cNvSpPr>
              <a:spLocks noChangeArrowheads="1"/>
            </p:cNvSpPr>
            <p:nvPr/>
          </p:nvSpPr>
          <p:spPr bwMode="auto">
            <a:xfrm>
              <a:off x="1739" y="1750"/>
              <a:ext cx="789"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2" name="Rectangle 208"/>
            <p:cNvSpPr>
              <a:spLocks noChangeArrowheads="1"/>
            </p:cNvSpPr>
            <p:nvPr/>
          </p:nvSpPr>
          <p:spPr bwMode="auto">
            <a:xfrm>
              <a:off x="2094" y="1746"/>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4053" name="Rectangle 209"/>
            <p:cNvSpPr>
              <a:spLocks noChangeArrowheads="1"/>
            </p:cNvSpPr>
            <p:nvPr/>
          </p:nvSpPr>
          <p:spPr bwMode="auto">
            <a:xfrm>
              <a:off x="1739" y="1924"/>
              <a:ext cx="789"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4" name="Rectangle 210"/>
            <p:cNvSpPr>
              <a:spLocks noChangeArrowheads="1"/>
            </p:cNvSpPr>
            <p:nvPr/>
          </p:nvSpPr>
          <p:spPr bwMode="auto">
            <a:xfrm>
              <a:off x="2531" y="1736"/>
              <a:ext cx="787" cy="1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5" name="Rectangle 211"/>
            <p:cNvSpPr>
              <a:spLocks noChangeArrowheads="1"/>
            </p:cNvSpPr>
            <p:nvPr/>
          </p:nvSpPr>
          <p:spPr bwMode="auto">
            <a:xfrm>
              <a:off x="2531" y="1750"/>
              <a:ext cx="787" cy="17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6" name="Rectangle 212"/>
            <p:cNvSpPr>
              <a:spLocks noChangeArrowheads="1"/>
            </p:cNvSpPr>
            <p:nvPr/>
          </p:nvSpPr>
          <p:spPr bwMode="auto">
            <a:xfrm>
              <a:off x="2884" y="1746"/>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4057" name="Rectangle 213"/>
            <p:cNvSpPr>
              <a:spLocks noChangeArrowheads="1"/>
            </p:cNvSpPr>
            <p:nvPr/>
          </p:nvSpPr>
          <p:spPr bwMode="auto">
            <a:xfrm>
              <a:off x="2531" y="1924"/>
              <a:ext cx="787" cy="1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8" name="Rectangle 214"/>
            <p:cNvSpPr>
              <a:spLocks noChangeArrowheads="1"/>
            </p:cNvSpPr>
            <p:nvPr/>
          </p:nvSpPr>
          <p:spPr bwMode="auto">
            <a:xfrm>
              <a:off x="3322" y="1744"/>
              <a:ext cx="1795" cy="18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59" name="Rectangle 215"/>
            <p:cNvSpPr>
              <a:spLocks noChangeArrowheads="1"/>
            </p:cNvSpPr>
            <p:nvPr/>
          </p:nvSpPr>
          <p:spPr bwMode="auto">
            <a:xfrm>
              <a:off x="4076" y="1765"/>
              <a:ext cx="28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取指</a:t>
              </a:r>
              <a:endParaRPr kumimoji="1" lang="zh-CN" altLang="en-US" sz="2400"/>
            </a:p>
          </p:txBody>
        </p:sp>
        <p:sp>
          <p:nvSpPr>
            <p:cNvPr id="164060" name="Rectangle 216"/>
            <p:cNvSpPr>
              <a:spLocks noChangeArrowheads="1"/>
            </p:cNvSpPr>
            <p:nvPr/>
          </p:nvSpPr>
          <p:spPr bwMode="auto">
            <a:xfrm>
              <a:off x="3322" y="1930"/>
              <a:ext cx="1795" cy="1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61" name="Line 217"/>
            <p:cNvSpPr>
              <a:spLocks noChangeShapeType="1"/>
            </p:cNvSpPr>
            <p:nvPr/>
          </p:nvSpPr>
          <p:spPr bwMode="auto">
            <a:xfrm>
              <a:off x="872" y="173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2" name="Line 218"/>
            <p:cNvSpPr>
              <a:spLocks noChangeShapeType="1"/>
            </p:cNvSpPr>
            <p:nvPr/>
          </p:nvSpPr>
          <p:spPr bwMode="auto">
            <a:xfrm>
              <a:off x="872" y="173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3" name="Rectangle 219"/>
            <p:cNvSpPr>
              <a:spLocks noChangeArrowheads="1"/>
            </p:cNvSpPr>
            <p:nvPr/>
          </p:nvSpPr>
          <p:spPr bwMode="auto">
            <a:xfrm>
              <a:off x="876" y="1732"/>
              <a:ext cx="859"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64" name="Line 220"/>
            <p:cNvSpPr>
              <a:spLocks noChangeShapeType="1"/>
            </p:cNvSpPr>
            <p:nvPr/>
          </p:nvSpPr>
          <p:spPr bwMode="auto">
            <a:xfrm>
              <a:off x="876" y="1732"/>
              <a:ext cx="85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5" name="Line 221"/>
            <p:cNvSpPr>
              <a:spLocks noChangeShapeType="1"/>
            </p:cNvSpPr>
            <p:nvPr/>
          </p:nvSpPr>
          <p:spPr bwMode="auto">
            <a:xfrm>
              <a:off x="1735" y="173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6" name="Line 222"/>
            <p:cNvSpPr>
              <a:spLocks noChangeShapeType="1"/>
            </p:cNvSpPr>
            <p:nvPr/>
          </p:nvSpPr>
          <p:spPr bwMode="auto">
            <a:xfrm>
              <a:off x="1735" y="173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7" name="Rectangle 223"/>
            <p:cNvSpPr>
              <a:spLocks noChangeArrowheads="1"/>
            </p:cNvSpPr>
            <p:nvPr/>
          </p:nvSpPr>
          <p:spPr bwMode="auto">
            <a:xfrm>
              <a:off x="1739" y="1732"/>
              <a:ext cx="789"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68" name="Line 224"/>
            <p:cNvSpPr>
              <a:spLocks noChangeShapeType="1"/>
            </p:cNvSpPr>
            <p:nvPr/>
          </p:nvSpPr>
          <p:spPr bwMode="auto">
            <a:xfrm>
              <a:off x="1739" y="1732"/>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9" name="Line 225"/>
            <p:cNvSpPr>
              <a:spLocks noChangeShapeType="1"/>
            </p:cNvSpPr>
            <p:nvPr/>
          </p:nvSpPr>
          <p:spPr bwMode="auto">
            <a:xfrm>
              <a:off x="2528" y="1732"/>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0" name="Line 226"/>
            <p:cNvSpPr>
              <a:spLocks noChangeShapeType="1"/>
            </p:cNvSpPr>
            <p:nvPr/>
          </p:nvSpPr>
          <p:spPr bwMode="auto">
            <a:xfrm>
              <a:off x="2528" y="173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1" name="Rectangle 227"/>
            <p:cNvSpPr>
              <a:spLocks noChangeArrowheads="1"/>
            </p:cNvSpPr>
            <p:nvPr/>
          </p:nvSpPr>
          <p:spPr bwMode="auto">
            <a:xfrm>
              <a:off x="2531" y="1732"/>
              <a:ext cx="787"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72" name="Line 228"/>
            <p:cNvSpPr>
              <a:spLocks noChangeShapeType="1"/>
            </p:cNvSpPr>
            <p:nvPr/>
          </p:nvSpPr>
          <p:spPr bwMode="auto">
            <a:xfrm>
              <a:off x="2531" y="1732"/>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3" name="Rectangle 229"/>
            <p:cNvSpPr>
              <a:spLocks noChangeArrowheads="1"/>
            </p:cNvSpPr>
            <p:nvPr/>
          </p:nvSpPr>
          <p:spPr bwMode="auto">
            <a:xfrm>
              <a:off x="3318" y="1732"/>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74" name="Line 230"/>
            <p:cNvSpPr>
              <a:spLocks noChangeShapeType="1"/>
            </p:cNvSpPr>
            <p:nvPr/>
          </p:nvSpPr>
          <p:spPr bwMode="auto">
            <a:xfrm>
              <a:off x="3318" y="173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5" name="Line 231"/>
            <p:cNvSpPr>
              <a:spLocks noChangeShapeType="1"/>
            </p:cNvSpPr>
            <p:nvPr/>
          </p:nvSpPr>
          <p:spPr bwMode="auto">
            <a:xfrm>
              <a:off x="3318" y="173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6" name="Rectangle 232"/>
            <p:cNvSpPr>
              <a:spLocks noChangeArrowheads="1"/>
            </p:cNvSpPr>
            <p:nvPr/>
          </p:nvSpPr>
          <p:spPr bwMode="auto">
            <a:xfrm>
              <a:off x="3322" y="1732"/>
              <a:ext cx="1795"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77" name="Line 233"/>
            <p:cNvSpPr>
              <a:spLocks noChangeShapeType="1"/>
            </p:cNvSpPr>
            <p:nvPr/>
          </p:nvSpPr>
          <p:spPr bwMode="auto">
            <a:xfrm>
              <a:off x="3322" y="1732"/>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8" name="Rectangle 234"/>
            <p:cNvSpPr>
              <a:spLocks noChangeArrowheads="1"/>
            </p:cNvSpPr>
            <p:nvPr/>
          </p:nvSpPr>
          <p:spPr bwMode="auto">
            <a:xfrm>
              <a:off x="5117" y="1732"/>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79" name="Line 235"/>
            <p:cNvSpPr>
              <a:spLocks noChangeShapeType="1"/>
            </p:cNvSpPr>
            <p:nvPr/>
          </p:nvSpPr>
          <p:spPr bwMode="auto">
            <a:xfrm>
              <a:off x="5117" y="1732"/>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0" name="Line 236"/>
            <p:cNvSpPr>
              <a:spLocks noChangeShapeType="1"/>
            </p:cNvSpPr>
            <p:nvPr/>
          </p:nvSpPr>
          <p:spPr bwMode="auto">
            <a:xfrm>
              <a:off x="5117" y="173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1" name="Line 237"/>
            <p:cNvSpPr>
              <a:spLocks noChangeShapeType="1"/>
            </p:cNvSpPr>
            <p:nvPr/>
          </p:nvSpPr>
          <p:spPr bwMode="auto">
            <a:xfrm>
              <a:off x="884" y="1736"/>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2" name="Line 238"/>
            <p:cNvSpPr>
              <a:spLocks noChangeShapeType="1"/>
            </p:cNvSpPr>
            <p:nvPr/>
          </p:nvSpPr>
          <p:spPr bwMode="auto">
            <a:xfrm>
              <a:off x="1735" y="1736"/>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3" name="Line 239"/>
            <p:cNvSpPr>
              <a:spLocks noChangeShapeType="1"/>
            </p:cNvSpPr>
            <p:nvPr/>
          </p:nvSpPr>
          <p:spPr bwMode="auto">
            <a:xfrm>
              <a:off x="2528" y="1736"/>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4" name="Rectangle 240"/>
            <p:cNvSpPr>
              <a:spLocks noChangeArrowheads="1"/>
            </p:cNvSpPr>
            <p:nvPr/>
          </p:nvSpPr>
          <p:spPr bwMode="auto">
            <a:xfrm>
              <a:off x="3318" y="1736"/>
              <a:ext cx="4" cy="20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85" name="Rectangle 241"/>
            <p:cNvSpPr>
              <a:spLocks noChangeArrowheads="1"/>
            </p:cNvSpPr>
            <p:nvPr/>
          </p:nvSpPr>
          <p:spPr bwMode="auto">
            <a:xfrm>
              <a:off x="5117" y="1736"/>
              <a:ext cx="4" cy="20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86" name="Line 242"/>
            <p:cNvSpPr>
              <a:spLocks noChangeShapeType="1"/>
            </p:cNvSpPr>
            <p:nvPr/>
          </p:nvSpPr>
          <p:spPr bwMode="auto">
            <a:xfrm>
              <a:off x="5117" y="1736"/>
              <a:ext cx="1" cy="2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7" name="Rectangle 243"/>
            <p:cNvSpPr>
              <a:spLocks noChangeArrowheads="1"/>
            </p:cNvSpPr>
            <p:nvPr/>
          </p:nvSpPr>
          <p:spPr bwMode="auto">
            <a:xfrm>
              <a:off x="891" y="1944"/>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88" name="Rectangle 244"/>
            <p:cNvSpPr>
              <a:spLocks noChangeArrowheads="1"/>
            </p:cNvSpPr>
            <p:nvPr/>
          </p:nvSpPr>
          <p:spPr bwMode="auto">
            <a:xfrm>
              <a:off x="891" y="1957"/>
              <a:ext cx="844"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89" name="Rectangle 245"/>
            <p:cNvSpPr>
              <a:spLocks noChangeArrowheads="1"/>
            </p:cNvSpPr>
            <p:nvPr/>
          </p:nvSpPr>
          <p:spPr bwMode="auto">
            <a:xfrm>
              <a:off x="1285" y="1953"/>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090" name="Rectangle 246"/>
            <p:cNvSpPr>
              <a:spLocks noChangeArrowheads="1"/>
            </p:cNvSpPr>
            <p:nvPr/>
          </p:nvSpPr>
          <p:spPr bwMode="auto">
            <a:xfrm>
              <a:off x="891" y="2132"/>
              <a:ext cx="844"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1" name="Rectangle 247"/>
            <p:cNvSpPr>
              <a:spLocks noChangeArrowheads="1"/>
            </p:cNvSpPr>
            <p:nvPr/>
          </p:nvSpPr>
          <p:spPr bwMode="auto">
            <a:xfrm>
              <a:off x="1739" y="1944"/>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2" name="Rectangle 248"/>
            <p:cNvSpPr>
              <a:spLocks noChangeArrowheads="1"/>
            </p:cNvSpPr>
            <p:nvPr/>
          </p:nvSpPr>
          <p:spPr bwMode="auto">
            <a:xfrm>
              <a:off x="1739" y="1957"/>
              <a:ext cx="789"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3" name="Rectangle 249"/>
            <p:cNvSpPr>
              <a:spLocks noChangeArrowheads="1"/>
            </p:cNvSpPr>
            <p:nvPr/>
          </p:nvSpPr>
          <p:spPr bwMode="auto">
            <a:xfrm>
              <a:off x="2094" y="1953"/>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4094" name="Rectangle 250"/>
            <p:cNvSpPr>
              <a:spLocks noChangeArrowheads="1"/>
            </p:cNvSpPr>
            <p:nvPr/>
          </p:nvSpPr>
          <p:spPr bwMode="auto">
            <a:xfrm>
              <a:off x="1739" y="2132"/>
              <a:ext cx="789"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5" name="Rectangle 251"/>
            <p:cNvSpPr>
              <a:spLocks noChangeArrowheads="1"/>
            </p:cNvSpPr>
            <p:nvPr/>
          </p:nvSpPr>
          <p:spPr bwMode="auto">
            <a:xfrm>
              <a:off x="2531" y="1944"/>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6" name="Rectangle 252"/>
            <p:cNvSpPr>
              <a:spLocks noChangeArrowheads="1"/>
            </p:cNvSpPr>
            <p:nvPr/>
          </p:nvSpPr>
          <p:spPr bwMode="auto">
            <a:xfrm>
              <a:off x="2531" y="1957"/>
              <a:ext cx="787"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7" name="Rectangle 253"/>
            <p:cNvSpPr>
              <a:spLocks noChangeArrowheads="1"/>
            </p:cNvSpPr>
            <p:nvPr/>
          </p:nvSpPr>
          <p:spPr bwMode="auto">
            <a:xfrm>
              <a:off x="2896" y="1953"/>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098" name="Rectangle 254"/>
            <p:cNvSpPr>
              <a:spLocks noChangeArrowheads="1"/>
            </p:cNvSpPr>
            <p:nvPr/>
          </p:nvSpPr>
          <p:spPr bwMode="auto">
            <a:xfrm>
              <a:off x="2531" y="2132"/>
              <a:ext cx="787" cy="1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099" name="Rectangle 255"/>
            <p:cNvSpPr>
              <a:spLocks noChangeArrowheads="1"/>
            </p:cNvSpPr>
            <p:nvPr/>
          </p:nvSpPr>
          <p:spPr bwMode="auto">
            <a:xfrm>
              <a:off x="3322" y="1944"/>
              <a:ext cx="1795" cy="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00" name="Rectangle 256"/>
            <p:cNvSpPr>
              <a:spLocks noChangeArrowheads="1"/>
            </p:cNvSpPr>
            <p:nvPr/>
          </p:nvSpPr>
          <p:spPr bwMode="auto">
            <a:xfrm>
              <a:off x="3322" y="1951"/>
              <a:ext cx="1795" cy="18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01" name="Rectangle 257"/>
            <p:cNvSpPr>
              <a:spLocks noChangeArrowheads="1"/>
            </p:cNvSpPr>
            <p:nvPr/>
          </p:nvSpPr>
          <p:spPr bwMode="auto">
            <a:xfrm>
              <a:off x="3932" y="1972"/>
              <a:ext cx="570"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读存储器</a:t>
              </a:r>
              <a:endParaRPr kumimoji="1" lang="zh-CN" altLang="en-US" sz="2400"/>
            </a:p>
          </p:txBody>
        </p:sp>
        <p:sp>
          <p:nvSpPr>
            <p:cNvPr id="164102" name="Rectangle 258"/>
            <p:cNvSpPr>
              <a:spLocks noChangeArrowheads="1"/>
            </p:cNvSpPr>
            <p:nvPr/>
          </p:nvSpPr>
          <p:spPr bwMode="auto">
            <a:xfrm>
              <a:off x="3322" y="2137"/>
              <a:ext cx="1795" cy="1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03" name="Line 259"/>
            <p:cNvSpPr>
              <a:spLocks noChangeShapeType="1"/>
            </p:cNvSpPr>
            <p:nvPr/>
          </p:nvSpPr>
          <p:spPr bwMode="auto">
            <a:xfrm>
              <a:off x="872"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4" name="Line 260"/>
            <p:cNvSpPr>
              <a:spLocks noChangeShapeType="1"/>
            </p:cNvSpPr>
            <p:nvPr/>
          </p:nvSpPr>
          <p:spPr bwMode="auto">
            <a:xfrm>
              <a:off x="872"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5" name="Line 261"/>
            <p:cNvSpPr>
              <a:spLocks noChangeShapeType="1"/>
            </p:cNvSpPr>
            <p:nvPr/>
          </p:nvSpPr>
          <p:spPr bwMode="auto">
            <a:xfrm>
              <a:off x="872"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6" name="Line 262"/>
            <p:cNvSpPr>
              <a:spLocks noChangeShapeType="1"/>
            </p:cNvSpPr>
            <p:nvPr/>
          </p:nvSpPr>
          <p:spPr bwMode="auto">
            <a:xfrm>
              <a:off x="872"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7" name="Line 263"/>
            <p:cNvSpPr>
              <a:spLocks noChangeShapeType="1"/>
            </p:cNvSpPr>
            <p:nvPr/>
          </p:nvSpPr>
          <p:spPr bwMode="auto">
            <a:xfrm>
              <a:off x="876" y="1940"/>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8" name="Line 264"/>
            <p:cNvSpPr>
              <a:spLocks noChangeShapeType="1"/>
            </p:cNvSpPr>
            <p:nvPr/>
          </p:nvSpPr>
          <p:spPr bwMode="auto">
            <a:xfrm>
              <a:off x="887"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9" name="Line 265"/>
            <p:cNvSpPr>
              <a:spLocks noChangeShapeType="1"/>
            </p:cNvSpPr>
            <p:nvPr/>
          </p:nvSpPr>
          <p:spPr bwMode="auto">
            <a:xfrm>
              <a:off x="887"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0" name="Line 266"/>
            <p:cNvSpPr>
              <a:spLocks noChangeShapeType="1"/>
            </p:cNvSpPr>
            <p:nvPr/>
          </p:nvSpPr>
          <p:spPr bwMode="auto">
            <a:xfrm>
              <a:off x="891" y="1940"/>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1" name="Line 267"/>
            <p:cNvSpPr>
              <a:spLocks noChangeShapeType="1"/>
            </p:cNvSpPr>
            <p:nvPr/>
          </p:nvSpPr>
          <p:spPr bwMode="auto">
            <a:xfrm>
              <a:off x="1735"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2" name="Line 268"/>
            <p:cNvSpPr>
              <a:spLocks noChangeShapeType="1"/>
            </p:cNvSpPr>
            <p:nvPr/>
          </p:nvSpPr>
          <p:spPr bwMode="auto">
            <a:xfrm>
              <a:off x="1735"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3" name="Line 269"/>
            <p:cNvSpPr>
              <a:spLocks noChangeShapeType="1"/>
            </p:cNvSpPr>
            <p:nvPr/>
          </p:nvSpPr>
          <p:spPr bwMode="auto">
            <a:xfrm>
              <a:off x="1739" y="1940"/>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4" name="Line 270"/>
            <p:cNvSpPr>
              <a:spLocks noChangeShapeType="1"/>
            </p:cNvSpPr>
            <p:nvPr/>
          </p:nvSpPr>
          <p:spPr bwMode="auto">
            <a:xfrm>
              <a:off x="2528" y="1940"/>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5" name="Line 271"/>
            <p:cNvSpPr>
              <a:spLocks noChangeShapeType="1"/>
            </p:cNvSpPr>
            <p:nvPr/>
          </p:nvSpPr>
          <p:spPr bwMode="auto">
            <a:xfrm>
              <a:off x="2528"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6" name="Line 272"/>
            <p:cNvSpPr>
              <a:spLocks noChangeShapeType="1"/>
            </p:cNvSpPr>
            <p:nvPr/>
          </p:nvSpPr>
          <p:spPr bwMode="auto">
            <a:xfrm>
              <a:off x="2531" y="1940"/>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7" name="Line 273"/>
            <p:cNvSpPr>
              <a:spLocks noChangeShapeType="1"/>
            </p:cNvSpPr>
            <p:nvPr/>
          </p:nvSpPr>
          <p:spPr bwMode="auto">
            <a:xfrm>
              <a:off x="3318"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8" name="Line 274"/>
            <p:cNvSpPr>
              <a:spLocks noChangeShapeType="1"/>
            </p:cNvSpPr>
            <p:nvPr/>
          </p:nvSpPr>
          <p:spPr bwMode="auto">
            <a:xfrm>
              <a:off x="3318"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19" name="Line 275"/>
            <p:cNvSpPr>
              <a:spLocks noChangeShapeType="1"/>
            </p:cNvSpPr>
            <p:nvPr/>
          </p:nvSpPr>
          <p:spPr bwMode="auto">
            <a:xfrm>
              <a:off x="3322" y="1940"/>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0" name="Line 276"/>
            <p:cNvSpPr>
              <a:spLocks noChangeShapeType="1"/>
            </p:cNvSpPr>
            <p:nvPr/>
          </p:nvSpPr>
          <p:spPr bwMode="auto">
            <a:xfrm>
              <a:off x="5117" y="1940"/>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1" name="Line 277"/>
            <p:cNvSpPr>
              <a:spLocks noChangeShapeType="1"/>
            </p:cNvSpPr>
            <p:nvPr/>
          </p:nvSpPr>
          <p:spPr bwMode="auto">
            <a:xfrm>
              <a:off x="5117" y="1940"/>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2" name="Line 278"/>
            <p:cNvSpPr>
              <a:spLocks noChangeShapeType="1"/>
            </p:cNvSpPr>
            <p:nvPr/>
          </p:nvSpPr>
          <p:spPr bwMode="auto">
            <a:xfrm>
              <a:off x="887" y="1944"/>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3" name="Line 279"/>
            <p:cNvSpPr>
              <a:spLocks noChangeShapeType="1"/>
            </p:cNvSpPr>
            <p:nvPr/>
          </p:nvSpPr>
          <p:spPr bwMode="auto">
            <a:xfrm>
              <a:off x="1735" y="1944"/>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4" name="Line 280"/>
            <p:cNvSpPr>
              <a:spLocks noChangeShapeType="1"/>
            </p:cNvSpPr>
            <p:nvPr/>
          </p:nvSpPr>
          <p:spPr bwMode="auto">
            <a:xfrm>
              <a:off x="2528" y="1944"/>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5" name="Rectangle 281"/>
            <p:cNvSpPr>
              <a:spLocks noChangeArrowheads="1"/>
            </p:cNvSpPr>
            <p:nvPr/>
          </p:nvSpPr>
          <p:spPr bwMode="auto">
            <a:xfrm>
              <a:off x="3318" y="1944"/>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26" name="Rectangle 282"/>
            <p:cNvSpPr>
              <a:spLocks noChangeArrowheads="1"/>
            </p:cNvSpPr>
            <p:nvPr/>
          </p:nvSpPr>
          <p:spPr bwMode="auto">
            <a:xfrm>
              <a:off x="5117" y="1944"/>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27" name="Line 283"/>
            <p:cNvSpPr>
              <a:spLocks noChangeShapeType="1"/>
            </p:cNvSpPr>
            <p:nvPr/>
          </p:nvSpPr>
          <p:spPr bwMode="auto">
            <a:xfrm>
              <a:off x="5117" y="1944"/>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28" name="Rectangle 284"/>
            <p:cNvSpPr>
              <a:spLocks noChangeArrowheads="1"/>
            </p:cNvSpPr>
            <p:nvPr/>
          </p:nvSpPr>
          <p:spPr bwMode="auto">
            <a:xfrm>
              <a:off x="891" y="2151"/>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29" name="Rectangle 285"/>
            <p:cNvSpPr>
              <a:spLocks noChangeArrowheads="1"/>
            </p:cNvSpPr>
            <p:nvPr/>
          </p:nvSpPr>
          <p:spPr bwMode="auto">
            <a:xfrm>
              <a:off x="891" y="2164"/>
              <a:ext cx="844"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0" name="Rectangle 286"/>
            <p:cNvSpPr>
              <a:spLocks noChangeArrowheads="1"/>
            </p:cNvSpPr>
            <p:nvPr/>
          </p:nvSpPr>
          <p:spPr bwMode="auto">
            <a:xfrm>
              <a:off x="1285" y="216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131" name="Rectangle 287"/>
            <p:cNvSpPr>
              <a:spLocks noChangeArrowheads="1"/>
            </p:cNvSpPr>
            <p:nvPr/>
          </p:nvSpPr>
          <p:spPr bwMode="auto">
            <a:xfrm>
              <a:off x="891" y="2341"/>
              <a:ext cx="844"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2" name="Rectangle 288"/>
            <p:cNvSpPr>
              <a:spLocks noChangeArrowheads="1"/>
            </p:cNvSpPr>
            <p:nvPr/>
          </p:nvSpPr>
          <p:spPr bwMode="auto">
            <a:xfrm>
              <a:off x="1739" y="2151"/>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3" name="Rectangle 289"/>
            <p:cNvSpPr>
              <a:spLocks noChangeArrowheads="1"/>
            </p:cNvSpPr>
            <p:nvPr/>
          </p:nvSpPr>
          <p:spPr bwMode="auto">
            <a:xfrm>
              <a:off x="1739" y="2164"/>
              <a:ext cx="789"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4" name="Rectangle 290"/>
            <p:cNvSpPr>
              <a:spLocks noChangeArrowheads="1"/>
            </p:cNvSpPr>
            <p:nvPr/>
          </p:nvSpPr>
          <p:spPr bwMode="auto">
            <a:xfrm>
              <a:off x="2106" y="216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135" name="Rectangle 291"/>
            <p:cNvSpPr>
              <a:spLocks noChangeArrowheads="1"/>
            </p:cNvSpPr>
            <p:nvPr/>
          </p:nvSpPr>
          <p:spPr bwMode="auto">
            <a:xfrm>
              <a:off x="1739" y="2341"/>
              <a:ext cx="789"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6" name="Rectangle 292"/>
            <p:cNvSpPr>
              <a:spLocks noChangeArrowheads="1"/>
            </p:cNvSpPr>
            <p:nvPr/>
          </p:nvSpPr>
          <p:spPr bwMode="auto">
            <a:xfrm>
              <a:off x="2531" y="2151"/>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7" name="Rectangle 293"/>
            <p:cNvSpPr>
              <a:spLocks noChangeArrowheads="1"/>
            </p:cNvSpPr>
            <p:nvPr/>
          </p:nvSpPr>
          <p:spPr bwMode="auto">
            <a:xfrm>
              <a:off x="2531" y="2164"/>
              <a:ext cx="787" cy="177"/>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38" name="Rectangle 294"/>
            <p:cNvSpPr>
              <a:spLocks noChangeArrowheads="1"/>
            </p:cNvSpPr>
            <p:nvPr/>
          </p:nvSpPr>
          <p:spPr bwMode="auto">
            <a:xfrm>
              <a:off x="2884" y="2162"/>
              <a:ext cx="77"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0</a:t>
              </a:r>
              <a:endParaRPr kumimoji="1" lang="en-US" altLang="zh-CN" sz="2400"/>
            </a:p>
          </p:txBody>
        </p:sp>
        <p:sp>
          <p:nvSpPr>
            <p:cNvPr id="164139" name="Rectangle 295"/>
            <p:cNvSpPr>
              <a:spLocks noChangeArrowheads="1"/>
            </p:cNvSpPr>
            <p:nvPr/>
          </p:nvSpPr>
          <p:spPr bwMode="auto">
            <a:xfrm>
              <a:off x="2531" y="2341"/>
              <a:ext cx="787" cy="1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40" name="Rectangle 296"/>
            <p:cNvSpPr>
              <a:spLocks noChangeArrowheads="1"/>
            </p:cNvSpPr>
            <p:nvPr/>
          </p:nvSpPr>
          <p:spPr bwMode="auto">
            <a:xfrm>
              <a:off x="3322" y="2151"/>
              <a:ext cx="1795" cy="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41" name="Rectangle 297"/>
            <p:cNvSpPr>
              <a:spLocks noChangeArrowheads="1"/>
            </p:cNvSpPr>
            <p:nvPr/>
          </p:nvSpPr>
          <p:spPr bwMode="auto">
            <a:xfrm>
              <a:off x="3322" y="2159"/>
              <a:ext cx="1795" cy="1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42" name="Rectangle 298"/>
            <p:cNvSpPr>
              <a:spLocks noChangeArrowheads="1"/>
            </p:cNvSpPr>
            <p:nvPr/>
          </p:nvSpPr>
          <p:spPr bwMode="auto">
            <a:xfrm>
              <a:off x="3932" y="2182"/>
              <a:ext cx="573"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写存储器</a:t>
              </a:r>
              <a:endParaRPr kumimoji="1" lang="zh-CN" altLang="en-US" sz="2400"/>
            </a:p>
          </p:txBody>
        </p:sp>
        <p:sp>
          <p:nvSpPr>
            <p:cNvPr id="164143" name="Line 299"/>
            <p:cNvSpPr>
              <a:spLocks noChangeShapeType="1"/>
            </p:cNvSpPr>
            <p:nvPr/>
          </p:nvSpPr>
          <p:spPr bwMode="auto">
            <a:xfrm>
              <a:off x="887" y="2147"/>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4" name="Line 300"/>
            <p:cNvSpPr>
              <a:spLocks noChangeShapeType="1"/>
            </p:cNvSpPr>
            <p:nvPr/>
          </p:nvSpPr>
          <p:spPr bwMode="auto">
            <a:xfrm>
              <a:off x="887" y="214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5" name="Line 301"/>
            <p:cNvSpPr>
              <a:spLocks noChangeShapeType="1"/>
            </p:cNvSpPr>
            <p:nvPr/>
          </p:nvSpPr>
          <p:spPr bwMode="auto">
            <a:xfrm>
              <a:off x="891" y="2147"/>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6" name="Line 302"/>
            <p:cNvSpPr>
              <a:spLocks noChangeShapeType="1"/>
            </p:cNvSpPr>
            <p:nvPr/>
          </p:nvSpPr>
          <p:spPr bwMode="auto">
            <a:xfrm>
              <a:off x="1735" y="2147"/>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7" name="Line 303"/>
            <p:cNvSpPr>
              <a:spLocks noChangeShapeType="1"/>
            </p:cNvSpPr>
            <p:nvPr/>
          </p:nvSpPr>
          <p:spPr bwMode="auto">
            <a:xfrm>
              <a:off x="1735" y="214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8" name="Line 304"/>
            <p:cNvSpPr>
              <a:spLocks noChangeShapeType="1"/>
            </p:cNvSpPr>
            <p:nvPr/>
          </p:nvSpPr>
          <p:spPr bwMode="auto">
            <a:xfrm>
              <a:off x="1739" y="2147"/>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49" name="Line 305"/>
            <p:cNvSpPr>
              <a:spLocks noChangeShapeType="1"/>
            </p:cNvSpPr>
            <p:nvPr/>
          </p:nvSpPr>
          <p:spPr bwMode="auto">
            <a:xfrm>
              <a:off x="2528" y="2147"/>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0" name="Line 306"/>
            <p:cNvSpPr>
              <a:spLocks noChangeShapeType="1"/>
            </p:cNvSpPr>
            <p:nvPr/>
          </p:nvSpPr>
          <p:spPr bwMode="auto">
            <a:xfrm>
              <a:off x="2528" y="214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1" name="Line 307"/>
            <p:cNvSpPr>
              <a:spLocks noChangeShapeType="1"/>
            </p:cNvSpPr>
            <p:nvPr/>
          </p:nvSpPr>
          <p:spPr bwMode="auto">
            <a:xfrm>
              <a:off x="2531" y="2147"/>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2" name="Line 308"/>
            <p:cNvSpPr>
              <a:spLocks noChangeShapeType="1"/>
            </p:cNvSpPr>
            <p:nvPr/>
          </p:nvSpPr>
          <p:spPr bwMode="auto">
            <a:xfrm>
              <a:off x="3318" y="2147"/>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3" name="Line 309"/>
            <p:cNvSpPr>
              <a:spLocks noChangeShapeType="1"/>
            </p:cNvSpPr>
            <p:nvPr/>
          </p:nvSpPr>
          <p:spPr bwMode="auto">
            <a:xfrm>
              <a:off x="3318" y="214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4" name="Line 310"/>
            <p:cNvSpPr>
              <a:spLocks noChangeShapeType="1"/>
            </p:cNvSpPr>
            <p:nvPr/>
          </p:nvSpPr>
          <p:spPr bwMode="auto">
            <a:xfrm>
              <a:off x="3322" y="2147"/>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5" name="Line 311"/>
            <p:cNvSpPr>
              <a:spLocks noChangeShapeType="1"/>
            </p:cNvSpPr>
            <p:nvPr/>
          </p:nvSpPr>
          <p:spPr bwMode="auto">
            <a:xfrm>
              <a:off x="5117" y="2147"/>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6" name="Line 312"/>
            <p:cNvSpPr>
              <a:spLocks noChangeShapeType="1"/>
            </p:cNvSpPr>
            <p:nvPr/>
          </p:nvSpPr>
          <p:spPr bwMode="auto">
            <a:xfrm>
              <a:off x="5117" y="214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7" name="Line 313"/>
            <p:cNvSpPr>
              <a:spLocks noChangeShapeType="1"/>
            </p:cNvSpPr>
            <p:nvPr/>
          </p:nvSpPr>
          <p:spPr bwMode="auto">
            <a:xfrm>
              <a:off x="887" y="2151"/>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8" name="Line 314"/>
            <p:cNvSpPr>
              <a:spLocks noChangeShapeType="1"/>
            </p:cNvSpPr>
            <p:nvPr/>
          </p:nvSpPr>
          <p:spPr bwMode="auto">
            <a:xfrm>
              <a:off x="1735" y="2151"/>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59" name="Line 315"/>
            <p:cNvSpPr>
              <a:spLocks noChangeShapeType="1"/>
            </p:cNvSpPr>
            <p:nvPr/>
          </p:nvSpPr>
          <p:spPr bwMode="auto">
            <a:xfrm>
              <a:off x="2528" y="2151"/>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60" name="Rectangle 316"/>
            <p:cNvSpPr>
              <a:spLocks noChangeArrowheads="1"/>
            </p:cNvSpPr>
            <p:nvPr/>
          </p:nvSpPr>
          <p:spPr bwMode="auto">
            <a:xfrm>
              <a:off x="3318" y="2151"/>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61" name="Rectangle 317"/>
            <p:cNvSpPr>
              <a:spLocks noChangeArrowheads="1"/>
            </p:cNvSpPr>
            <p:nvPr/>
          </p:nvSpPr>
          <p:spPr bwMode="auto">
            <a:xfrm>
              <a:off x="5117" y="2151"/>
              <a:ext cx="4" cy="20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62" name="Line 318"/>
            <p:cNvSpPr>
              <a:spLocks noChangeShapeType="1"/>
            </p:cNvSpPr>
            <p:nvPr/>
          </p:nvSpPr>
          <p:spPr bwMode="auto">
            <a:xfrm>
              <a:off x="5117" y="2151"/>
              <a:ext cx="1" cy="20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63" name="Rectangle 319"/>
            <p:cNvSpPr>
              <a:spLocks noChangeArrowheads="1"/>
            </p:cNvSpPr>
            <p:nvPr/>
          </p:nvSpPr>
          <p:spPr bwMode="auto">
            <a:xfrm>
              <a:off x="891" y="2366"/>
              <a:ext cx="844"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64" name="Rectangle 320"/>
            <p:cNvSpPr>
              <a:spLocks noChangeArrowheads="1"/>
            </p:cNvSpPr>
            <p:nvPr/>
          </p:nvSpPr>
          <p:spPr bwMode="auto">
            <a:xfrm>
              <a:off x="1285" y="236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165" name="Rectangle 321"/>
            <p:cNvSpPr>
              <a:spLocks noChangeArrowheads="1"/>
            </p:cNvSpPr>
            <p:nvPr/>
          </p:nvSpPr>
          <p:spPr bwMode="auto">
            <a:xfrm>
              <a:off x="1739" y="2366"/>
              <a:ext cx="789"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66" name="Rectangle 322"/>
            <p:cNvSpPr>
              <a:spLocks noChangeArrowheads="1"/>
            </p:cNvSpPr>
            <p:nvPr/>
          </p:nvSpPr>
          <p:spPr bwMode="auto">
            <a:xfrm>
              <a:off x="2106" y="236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167" name="Rectangle 323"/>
            <p:cNvSpPr>
              <a:spLocks noChangeArrowheads="1"/>
            </p:cNvSpPr>
            <p:nvPr/>
          </p:nvSpPr>
          <p:spPr bwMode="auto">
            <a:xfrm>
              <a:off x="2531" y="2366"/>
              <a:ext cx="787" cy="175"/>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68" name="Rectangle 324"/>
            <p:cNvSpPr>
              <a:spLocks noChangeArrowheads="1"/>
            </p:cNvSpPr>
            <p:nvPr/>
          </p:nvSpPr>
          <p:spPr bwMode="auto">
            <a:xfrm>
              <a:off x="2896" y="2362"/>
              <a:ext cx="55"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1800">
                  <a:solidFill>
                    <a:srgbClr val="010000"/>
                  </a:solidFill>
                  <a:latin typeface="Impact" panose="020B0806030902050204" pitchFamily="34" charset="0"/>
                </a:rPr>
                <a:t>1</a:t>
              </a:r>
              <a:endParaRPr kumimoji="1" lang="en-US" altLang="zh-CN" sz="2400"/>
            </a:p>
          </p:txBody>
        </p:sp>
        <p:sp>
          <p:nvSpPr>
            <p:cNvPr id="164169" name="Rectangle 325"/>
            <p:cNvSpPr>
              <a:spLocks noChangeArrowheads="1"/>
            </p:cNvSpPr>
            <p:nvPr/>
          </p:nvSpPr>
          <p:spPr bwMode="auto">
            <a:xfrm>
              <a:off x="3322" y="2360"/>
              <a:ext cx="1795" cy="186"/>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70" name="Rectangle 326"/>
            <p:cNvSpPr>
              <a:spLocks noChangeArrowheads="1"/>
            </p:cNvSpPr>
            <p:nvPr/>
          </p:nvSpPr>
          <p:spPr bwMode="auto">
            <a:xfrm>
              <a:off x="4076" y="2381"/>
              <a:ext cx="288" cy="173"/>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1800">
                  <a:solidFill>
                    <a:srgbClr val="010000"/>
                  </a:solidFill>
                  <a:latin typeface="宋体" panose="02010600030101010101" pitchFamily="2" charset="-122"/>
                </a:rPr>
                <a:t>无源</a:t>
              </a:r>
              <a:endParaRPr kumimoji="1" lang="zh-CN" altLang="en-US" sz="2400"/>
            </a:p>
          </p:txBody>
        </p:sp>
        <p:sp>
          <p:nvSpPr>
            <p:cNvPr id="164171" name="Line 327"/>
            <p:cNvSpPr>
              <a:spLocks noChangeShapeType="1"/>
            </p:cNvSpPr>
            <p:nvPr/>
          </p:nvSpPr>
          <p:spPr bwMode="auto">
            <a:xfrm>
              <a:off x="887" y="235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2" name="Line 328"/>
            <p:cNvSpPr>
              <a:spLocks noChangeShapeType="1"/>
            </p:cNvSpPr>
            <p:nvPr/>
          </p:nvSpPr>
          <p:spPr bwMode="auto">
            <a:xfrm>
              <a:off x="887" y="235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3" name="Rectangle 329"/>
            <p:cNvSpPr>
              <a:spLocks noChangeArrowheads="1"/>
            </p:cNvSpPr>
            <p:nvPr/>
          </p:nvSpPr>
          <p:spPr bwMode="auto">
            <a:xfrm>
              <a:off x="891" y="2356"/>
              <a:ext cx="84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74" name="Line 330"/>
            <p:cNvSpPr>
              <a:spLocks noChangeShapeType="1"/>
            </p:cNvSpPr>
            <p:nvPr/>
          </p:nvSpPr>
          <p:spPr bwMode="auto">
            <a:xfrm>
              <a:off x="891" y="2356"/>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5" name="Line 331"/>
            <p:cNvSpPr>
              <a:spLocks noChangeShapeType="1"/>
            </p:cNvSpPr>
            <p:nvPr/>
          </p:nvSpPr>
          <p:spPr bwMode="auto">
            <a:xfrm>
              <a:off x="1735" y="235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6" name="Line 332"/>
            <p:cNvSpPr>
              <a:spLocks noChangeShapeType="1"/>
            </p:cNvSpPr>
            <p:nvPr/>
          </p:nvSpPr>
          <p:spPr bwMode="auto">
            <a:xfrm>
              <a:off x="1735" y="235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7" name="Rectangle 333"/>
            <p:cNvSpPr>
              <a:spLocks noChangeArrowheads="1"/>
            </p:cNvSpPr>
            <p:nvPr/>
          </p:nvSpPr>
          <p:spPr bwMode="auto">
            <a:xfrm>
              <a:off x="1739" y="2356"/>
              <a:ext cx="789"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78" name="Line 334"/>
            <p:cNvSpPr>
              <a:spLocks noChangeShapeType="1"/>
            </p:cNvSpPr>
            <p:nvPr/>
          </p:nvSpPr>
          <p:spPr bwMode="auto">
            <a:xfrm>
              <a:off x="1739" y="2356"/>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9" name="Line 335"/>
            <p:cNvSpPr>
              <a:spLocks noChangeShapeType="1"/>
            </p:cNvSpPr>
            <p:nvPr/>
          </p:nvSpPr>
          <p:spPr bwMode="auto">
            <a:xfrm>
              <a:off x="2528" y="2356"/>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0" name="Line 336"/>
            <p:cNvSpPr>
              <a:spLocks noChangeShapeType="1"/>
            </p:cNvSpPr>
            <p:nvPr/>
          </p:nvSpPr>
          <p:spPr bwMode="auto">
            <a:xfrm>
              <a:off x="2528" y="235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1" name="Rectangle 337"/>
            <p:cNvSpPr>
              <a:spLocks noChangeArrowheads="1"/>
            </p:cNvSpPr>
            <p:nvPr/>
          </p:nvSpPr>
          <p:spPr bwMode="auto">
            <a:xfrm>
              <a:off x="2531" y="2356"/>
              <a:ext cx="787"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82" name="Line 338"/>
            <p:cNvSpPr>
              <a:spLocks noChangeShapeType="1"/>
            </p:cNvSpPr>
            <p:nvPr/>
          </p:nvSpPr>
          <p:spPr bwMode="auto">
            <a:xfrm>
              <a:off x="2531" y="2356"/>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3" name="Rectangle 339"/>
            <p:cNvSpPr>
              <a:spLocks noChangeArrowheads="1"/>
            </p:cNvSpPr>
            <p:nvPr/>
          </p:nvSpPr>
          <p:spPr bwMode="auto">
            <a:xfrm>
              <a:off x="3318" y="2356"/>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84" name="Line 340"/>
            <p:cNvSpPr>
              <a:spLocks noChangeShapeType="1"/>
            </p:cNvSpPr>
            <p:nvPr/>
          </p:nvSpPr>
          <p:spPr bwMode="auto">
            <a:xfrm>
              <a:off x="3318" y="235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5" name="Line 341"/>
            <p:cNvSpPr>
              <a:spLocks noChangeShapeType="1"/>
            </p:cNvSpPr>
            <p:nvPr/>
          </p:nvSpPr>
          <p:spPr bwMode="auto">
            <a:xfrm>
              <a:off x="3318" y="235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6" name="Rectangle 342"/>
            <p:cNvSpPr>
              <a:spLocks noChangeArrowheads="1"/>
            </p:cNvSpPr>
            <p:nvPr/>
          </p:nvSpPr>
          <p:spPr bwMode="auto">
            <a:xfrm>
              <a:off x="3322" y="2356"/>
              <a:ext cx="1795"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87" name="Line 343"/>
            <p:cNvSpPr>
              <a:spLocks noChangeShapeType="1"/>
            </p:cNvSpPr>
            <p:nvPr/>
          </p:nvSpPr>
          <p:spPr bwMode="auto">
            <a:xfrm>
              <a:off x="3322" y="2356"/>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8" name="Rectangle 344"/>
            <p:cNvSpPr>
              <a:spLocks noChangeArrowheads="1"/>
            </p:cNvSpPr>
            <p:nvPr/>
          </p:nvSpPr>
          <p:spPr bwMode="auto">
            <a:xfrm>
              <a:off x="5117" y="2356"/>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89" name="Line 345"/>
            <p:cNvSpPr>
              <a:spLocks noChangeShapeType="1"/>
            </p:cNvSpPr>
            <p:nvPr/>
          </p:nvSpPr>
          <p:spPr bwMode="auto">
            <a:xfrm>
              <a:off x="5117" y="235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0" name="Line 346"/>
            <p:cNvSpPr>
              <a:spLocks noChangeShapeType="1"/>
            </p:cNvSpPr>
            <p:nvPr/>
          </p:nvSpPr>
          <p:spPr bwMode="auto">
            <a:xfrm>
              <a:off x="5117" y="235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1" name="Line 347"/>
            <p:cNvSpPr>
              <a:spLocks noChangeShapeType="1"/>
            </p:cNvSpPr>
            <p:nvPr/>
          </p:nvSpPr>
          <p:spPr bwMode="auto">
            <a:xfrm>
              <a:off x="887" y="2360"/>
              <a:ext cx="1" cy="1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2" name="Line 348"/>
            <p:cNvSpPr>
              <a:spLocks noChangeShapeType="1"/>
            </p:cNvSpPr>
            <p:nvPr/>
          </p:nvSpPr>
          <p:spPr bwMode="auto">
            <a:xfrm>
              <a:off x="1735" y="2360"/>
              <a:ext cx="1" cy="1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3" name="Line 349"/>
            <p:cNvSpPr>
              <a:spLocks noChangeShapeType="1"/>
            </p:cNvSpPr>
            <p:nvPr/>
          </p:nvSpPr>
          <p:spPr bwMode="auto">
            <a:xfrm>
              <a:off x="2528" y="2360"/>
              <a:ext cx="1" cy="1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4" name="Rectangle 350"/>
            <p:cNvSpPr>
              <a:spLocks noChangeArrowheads="1"/>
            </p:cNvSpPr>
            <p:nvPr/>
          </p:nvSpPr>
          <p:spPr bwMode="auto">
            <a:xfrm>
              <a:off x="3318" y="2360"/>
              <a:ext cx="4" cy="1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95" name="Rectangle 351"/>
            <p:cNvSpPr>
              <a:spLocks noChangeArrowheads="1"/>
            </p:cNvSpPr>
            <p:nvPr/>
          </p:nvSpPr>
          <p:spPr bwMode="auto">
            <a:xfrm>
              <a:off x="5117" y="2360"/>
              <a:ext cx="4" cy="188"/>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196" name="Line 352"/>
            <p:cNvSpPr>
              <a:spLocks noChangeShapeType="1"/>
            </p:cNvSpPr>
            <p:nvPr/>
          </p:nvSpPr>
          <p:spPr bwMode="auto">
            <a:xfrm>
              <a:off x="5117" y="2360"/>
              <a:ext cx="1" cy="1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7" name="Line 353"/>
            <p:cNvSpPr>
              <a:spLocks noChangeShapeType="1"/>
            </p:cNvSpPr>
            <p:nvPr/>
          </p:nvSpPr>
          <p:spPr bwMode="auto">
            <a:xfrm>
              <a:off x="887" y="254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8" name="Line 354"/>
            <p:cNvSpPr>
              <a:spLocks noChangeShapeType="1"/>
            </p:cNvSpPr>
            <p:nvPr/>
          </p:nvSpPr>
          <p:spPr bwMode="auto">
            <a:xfrm>
              <a:off x="887" y="25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9" name="Rectangle 355"/>
            <p:cNvSpPr>
              <a:spLocks noChangeArrowheads="1"/>
            </p:cNvSpPr>
            <p:nvPr/>
          </p:nvSpPr>
          <p:spPr bwMode="auto">
            <a:xfrm>
              <a:off x="891" y="2546"/>
              <a:ext cx="84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00" name="Line 356"/>
            <p:cNvSpPr>
              <a:spLocks noChangeShapeType="1"/>
            </p:cNvSpPr>
            <p:nvPr/>
          </p:nvSpPr>
          <p:spPr bwMode="auto">
            <a:xfrm>
              <a:off x="891" y="2546"/>
              <a:ext cx="84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1" name="Line 357"/>
            <p:cNvSpPr>
              <a:spLocks noChangeShapeType="1"/>
            </p:cNvSpPr>
            <p:nvPr/>
          </p:nvSpPr>
          <p:spPr bwMode="auto">
            <a:xfrm>
              <a:off x="1735" y="254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2" name="Line 358"/>
            <p:cNvSpPr>
              <a:spLocks noChangeShapeType="1"/>
            </p:cNvSpPr>
            <p:nvPr/>
          </p:nvSpPr>
          <p:spPr bwMode="auto">
            <a:xfrm>
              <a:off x="1735" y="25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3" name="Rectangle 359"/>
            <p:cNvSpPr>
              <a:spLocks noChangeArrowheads="1"/>
            </p:cNvSpPr>
            <p:nvPr/>
          </p:nvSpPr>
          <p:spPr bwMode="auto">
            <a:xfrm>
              <a:off x="1739" y="2546"/>
              <a:ext cx="789"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04" name="Line 360"/>
            <p:cNvSpPr>
              <a:spLocks noChangeShapeType="1"/>
            </p:cNvSpPr>
            <p:nvPr/>
          </p:nvSpPr>
          <p:spPr bwMode="auto">
            <a:xfrm>
              <a:off x="1739" y="2546"/>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5" name="Line 361"/>
            <p:cNvSpPr>
              <a:spLocks noChangeShapeType="1"/>
            </p:cNvSpPr>
            <p:nvPr/>
          </p:nvSpPr>
          <p:spPr bwMode="auto">
            <a:xfrm>
              <a:off x="2528" y="2546"/>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6" name="Line 362"/>
            <p:cNvSpPr>
              <a:spLocks noChangeShapeType="1"/>
            </p:cNvSpPr>
            <p:nvPr/>
          </p:nvSpPr>
          <p:spPr bwMode="auto">
            <a:xfrm>
              <a:off x="2528" y="25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7" name="Rectangle 363"/>
            <p:cNvSpPr>
              <a:spLocks noChangeArrowheads="1"/>
            </p:cNvSpPr>
            <p:nvPr/>
          </p:nvSpPr>
          <p:spPr bwMode="auto">
            <a:xfrm>
              <a:off x="2531" y="2546"/>
              <a:ext cx="787"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08" name="Line 364"/>
            <p:cNvSpPr>
              <a:spLocks noChangeShapeType="1"/>
            </p:cNvSpPr>
            <p:nvPr/>
          </p:nvSpPr>
          <p:spPr bwMode="auto">
            <a:xfrm>
              <a:off x="2531" y="2546"/>
              <a:ext cx="7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9" name="Rectangle 365"/>
            <p:cNvSpPr>
              <a:spLocks noChangeArrowheads="1"/>
            </p:cNvSpPr>
            <p:nvPr/>
          </p:nvSpPr>
          <p:spPr bwMode="auto">
            <a:xfrm>
              <a:off x="3318" y="2546"/>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10" name="Line 366"/>
            <p:cNvSpPr>
              <a:spLocks noChangeShapeType="1"/>
            </p:cNvSpPr>
            <p:nvPr/>
          </p:nvSpPr>
          <p:spPr bwMode="auto">
            <a:xfrm>
              <a:off x="3318" y="254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1" name="Line 367"/>
            <p:cNvSpPr>
              <a:spLocks noChangeShapeType="1"/>
            </p:cNvSpPr>
            <p:nvPr/>
          </p:nvSpPr>
          <p:spPr bwMode="auto">
            <a:xfrm>
              <a:off x="3318" y="25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2" name="Rectangle 368"/>
            <p:cNvSpPr>
              <a:spLocks noChangeArrowheads="1"/>
            </p:cNvSpPr>
            <p:nvPr/>
          </p:nvSpPr>
          <p:spPr bwMode="auto">
            <a:xfrm>
              <a:off x="3322" y="2546"/>
              <a:ext cx="1795"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13" name="Line 369"/>
            <p:cNvSpPr>
              <a:spLocks noChangeShapeType="1"/>
            </p:cNvSpPr>
            <p:nvPr/>
          </p:nvSpPr>
          <p:spPr bwMode="auto">
            <a:xfrm>
              <a:off x="3322" y="2546"/>
              <a:ext cx="179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4" name="Rectangle 370"/>
            <p:cNvSpPr>
              <a:spLocks noChangeArrowheads="1"/>
            </p:cNvSpPr>
            <p:nvPr/>
          </p:nvSpPr>
          <p:spPr bwMode="auto">
            <a:xfrm>
              <a:off x="5117" y="2546"/>
              <a:ext cx="4" cy="4"/>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215" name="Line 371"/>
            <p:cNvSpPr>
              <a:spLocks noChangeShapeType="1"/>
            </p:cNvSpPr>
            <p:nvPr/>
          </p:nvSpPr>
          <p:spPr bwMode="auto">
            <a:xfrm>
              <a:off x="5117" y="254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6" name="Line 372"/>
            <p:cNvSpPr>
              <a:spLocks noChangeShapeType="1"/>
            </p:cNvSpPr>
            <p:nvPr/>
          </p:nvSpPr>
          <p:spPr bwMode="auto">
            <a:xfrm>
              <a:off x="5117" y="254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7" name="Line 373"/>
            <p:cNvSpPr>
              <a:spLocks noChangeShapeType="1"/>
            </p:cNvSpPr>
            <p:nvPr/>
          </p:nvSpPr>
          <p:spPr bwMode="auto">
            <a:xfrm>
              <a:off x="1221" y="685"/>
              <a:ext cx="21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8" name="Line 374"/>
            <p:cNvSpPr>
              <a:spLocks noChangeShapeType="1"/>
            </p:cNvSpPr>
            <p:nvPr/>
          </p:nvSpPr>
          <p:spPr bwMode="auto">
            <a:xfrm>
              <a:off x="2803" y="685"/>
              <a:ext cx="204"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9" name="Line 375"/>
            <p:cNvSpPr>
              <a:spLocks noChangeShapeType="1"/>
            </p:cNvSpPr>
            <p:nvPr/>
          </p:nvSpPr>
          <p:spPr bwMode="auto">
            <a:xfrm>
              <a:off x="2061" y="685"/>
              <a:ext cx="156"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20" name="Line 376"/>
            <p:cNvSpPr>
              <a:spLocks noChangeShapeType="1"/>
            </p:cNvSpPr>
            <p:nvPr/>
          </p:nvSpPr>
          <p:spPr bwMode="auto">
            <a:xfrm>
              <a:off x="3408" y="588"/>
              <a:ext cx="0" cy="19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3843" name="Object 377"/>
          <p:cNvGraphicFramePr>
            <a:graphicFrameLocks noChangeAspect="1"/>
          </p:cNvGraphicFramePr>
          <p:nvPr/>
        </p:nvGraphicFramePr>
        <p:xfrm>
          <a:off x="838200" y="228600"/>
          <a:ext cx="7658100" cy="3162300"/>
        </p:xfrm>
        <a:graphic>
          <a:graphicData uri="http://schemas.openxmlformats.org/presentationml/2006/ole">
            <mc:AlternateContent xmlns:mc="http://schemas.openxmlformats.org/markup-compatibility/2006">
              <mc:Choice xmlns:v="urn:schemas-microsoft-com:vml" Requires="v">
                <p:oleObj spid="_x0000_s180231" name="文档" r:id="rId3" imgW="7662672" imgH="3169920" progId="Word.Document.8">
                  <p:embed/>
                </p:oleObj>
              </mc:Choice>
              <mc:Fallback>
                <p:oleObj name="文档" r:id="rId3" imgW="7662672" imgH="3169920" progId="Word.Document.8">
                  <p:embed/>
                  <p:pic>
                    <p:nvPicPr>
                      <p:cNvPr id="163843" name="Object 3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
                        <a:ext cx="7658100" cy="316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4" name="AutoShape 378">
            <a:hlinkClick r:id="" action="ppaction://hlinkshowjump?jump=previousslide" highlightClick="1"/>
          </p:cNvPr>
          <p:cNvSpPr>
            <a:spLocks noChangeArrowheads="1"/>
          </p:cNvSpPr>
          <p:nvPr/>
        </p:nvSpPr>
        <p:spPr bwMode="auto">
          <a:xfrm>
            <a:off x="228600" y="6248400"/>
            <a:ext cx="381000" cy="381000"/>
          </a:xfrm>
          <a:prstGeom prst="actionButtonBackPrevious">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45" name="AutoShape 379">
            <a:hlinkClick r:id="" action="ppaction://hlinkshowjump?jump=nextslide" highlightClick="1"/>
          </p:cNvPr>
          <p:cNvSpPr>
            <a:spLocks noChangeArrowheads="1"/>
          </p:cNvSpPr>
          <p:nvPr/>
        </p:nvSpPr>
        <p:spPr bwMode="auto">
          <a:xfrm>
            <a:off x="990600" y="6248400"/>
            <a:ext cx="381000" cy="381000"/>
          </a:xfrm>
          <a:prstGeom prst="actionButtonForwardNext">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3846" name="AutoShape 380">
            <a:hlinkClick r:id="" action="ppaction://hlinkshowjump?jump=firstslide" highlightClick="1"/>
          </p:cNvPr>
          <p:cNvSpPr>
            <a:spLocks noChangeArrowheads="1"/>
          </p:cNvSpPr>
          <p:nvPr/>
        </p:nvSpPr>
        <p:spPr bwMode="auto">
          <a:xfrm>
            <a:off x="609600" y="6248400"/>
            <a:ext cx="381000" cy="381000"/>
          </a:xfrm>
          <a:prstGeom prst="actionButtonHome">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3" name="灯片编号占位符 2"/>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219</a:t>
            </a:fld>
            <a:endParaRPr lang="en-US" altLang="zh-CN"/>
          </a:p>
        </p:txBody>
      </p:sp>
    </p:spTree>
    <p:extLst>
      <p:ext uri="{BB962C8B-B14F-4D97-AF65-F5344CB8AC3E}">
        <p14:creationId xmlns:p14="http://schemas.microsoft.com/office/powerpoint/2010/main" val="814394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p:cNvSpPr>
            <a:spLocks noGrp="1"/>
          </p:cNvSpPr>
          <p:nvPr>
            <p:ph type="sldNum" sz="quarter" idx="4294967295"/>
          </p:nvPr>
        </p:nvSpPr>
        <p:spPr>
          <a:noFill/>
        </p:spPr>
        <p:txBody>
          <a:bodyPr/>
          <a:lstStyle/>
          <a:p>
            <a:fld id="{A339A31B-1308-4334-A1AE-648D30191C0A}" type="slidenum">
              <a:rPr lang="en-US" altLang="zh-CN" smtClean="0">
                <a:ea typeface="宋体" charset="-122"/>
              </a:rPr>
              <a:t>22</a:t>
            </a:fld>
            <a:endParaRPr lang="en-US" altLang="zh-CN" smtClean="0">
              <a:ea typeface="宋体" charset="-122"/>
            </a:endParaRPr>
          </a:p>
        </p:txBody>
      </p:sp>
      <p:sp>
        <p:nvSpPr>
          <p:cNvPr id="717826" name="Rectangle 2"/>
          <p:cNvSpPr>
            <a:spLocks noGrp="1" noChangeArrowheads="1"/>
          </p:cNvSpPr>
          <p:nvPr>
            <p:ph type="title" idx="4294967295"/>
          </p:nvPr>
        </p:nvSpPr>
        <p:spPr>
          <a:xfrm>
            <a:off x="1900238" y="0"/>
            <a:ext cx="4968875" cy="935038"/>
          </a:xfrm>
        </p:spPr>
        <p:txBody>
          <a:bodyPr/>
          <a:lstStyle/>
          <a:p>
            <a:pPr eaLnBrk="1" hangingPunct="1">
              <a:defRPr/>
            </a:pPr>
            <a:r>
              <a:rPr lang="en-US" altLang="zh-CN" sz="3200" b="1" i="0" smtClean="0">
                <a:solidFill>
                  <a:schemeClr val="tx1"/>
                </a:solidFill>
                <a:effectLst>
                  <a:outerShdw blurRad="38100" dist="38100" dir="2700000" algn="tl">
                    <a:srgbClr val="C0C0C0"/>
                  </a:outerShdw>
                </a:effectLst>
              </a:rPr>
              <a:t>1.1 </a:t>
            </a:r>
            <a:r>
              <a:rPr lang="zh-CN" altLang="en-US" sz="3200" b="1" i="0" smtClean="0">
                <a:solidFill>
                  <a:schemeClr val="tx1"/>
                </a:solidFill>
                <a:effectLst>
                  <a:outerShdw blurRad="38100" dist="38100" dir="2700000" algn="tl">
                    <a:srgbClr val="C0C0C0"/>
                  </a:outerShdw>
                </a:effectLst>
              </a:rPr>
              <a:t>计算机发展的四个阶段</a:t>
            </a:r>
          </a:p>
        </p:txBody>
      </p:sp>
      <p:sp>
        <p:nvSpPr>
          <p:cNvPr id="37891" name="Rectangle 3"/>
          <p:cNvSpPr>
            <a:spLocks noChangeArrowheads="1"/>
          </p:cNvSpPr>
          <p:nvPr/>
        </p:nvSpPr>
        <p:spPr bwMode="auto">
          <a:xfrm>
            <a:off x="2713038" y="1441450"/>
            <a:ext cx="3744912" cy="366713"/>
          </a:xfrm>
          <a:prstGeom prst="rect">
            <a:avLst/>
          </a:prstGeom>
          <a:noFill/>
          <a:ln w="9525">
            <a:noFill/>
            <a:miter lim="800000"/>
          </a:ln>
        </p:spPr>
        <p:txBody>
          <a:bodyPr anchor="ctr">
            <a:spAutoFit/>
          </a:bodyPr>
          <a:lstStyle/>
          <a:p>
            <a:r>
              <a:rPr kumimoji="0" lang="zh-CN" altLang="en-US" sz="1800">
                <a:latin typeface="Times New Roman MT Extra Bold"/>
                <a:ea typeface="黑体" pitchFamily="2" charset="-122"/>
                <a:cs typeface="Times New Roman" pitchFamily="18" charset="0"/>
              </a:rPr>
              <a:t>表</a:t>
            </a:r>
            <a:r>
              <a:rPr kumimoji="0" lang="en-US" altLang="zh-CN" sz="1800">
                <a:latin typeface="Arial" charset="0"/>
                <a:ea typeface="Times New Roman MT Extra Bold"/>
                <a:cs typeface="Times New Roman" pitchFamily="18" charset="0"/>
              </a:rPr>
              <a:t>1.1	 </a:t>
            </a:r>
            <a:r>
              <a:rPr kumimoji="0" lang="zh-CN" altLang="en-US" sz="1800">
                <a:latin typeface="Times New Roman MT Extra Bold"/>
                <a:ea typeface="黑体" pitchFamily="2" charset="-122"/>
                <a:cs typeface="Times New Roman" pitchFamily="18" charset="0"/>
              </a:rPr>
              <a:t>计算机发展的四个阶段</a:t>
            </a:r>
            <a:endParaRPr kumimoji="0" lang="zh-CN" altLang="en-US" sz="1800">
              <a:latin typeface="Arial" charset="0"/>
            </a:endParaRPr>
          </a:p>
        </p:txBody>
      </p:sp>
      <p:sp>
        <p:nvSpPr>
          <p:cNvPr id="37892" name="Rectangle 4"/>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3" name="Rectangle 5"/>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4" name="Rectangle 6"/>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5" name="Rectangle 7"/>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graphicFrame>
        <p:nvGraphicFramePr>
          <p:cNvPr id="227372" name="Group 44"/>
          <p:cNvGraphicFramePr>
            <a:graphicFrameLocks noGrp="1"/>
          </p:cNvGraphicFramePr>
          <p:nvPr/>
        </p:nvGraphicFramePr>
        <p:xfrm>
          <a:off x="157163" y="2011363"/>
          <a:ext cx="8986837" cy="4236720"/>
        </p:xfrm>
        <a:graphic>
          <a:graphicData uri="http://schemas.openxmlformats.org/drawingml/2006/table">
            <a:tbl>
              <a:tblPr/>
              <a:tblGrid>
                <a:gridCol w="530225">
                  <a:extLst>
                    <a:ext uri="{9D8B030D-6E8A-4147-A177-3AD203B41FA5}">
                      <a16:colId xmlns:a16="http://schemas.microsoft.com/office/drawing/2014/main" val="20000"/>
                    </a:ext>
                  </a:extLst>
                </a:gridCol>
                <a:gridCol w="1203325">
                  <a:extLst>
                    <a:ext uri="{9D8B030D-6E8A-4147-A177-3AD203B41FA5}">
                      <a16:colId xmlns:a16="http://schemas.microsoft.com/office/drawing/2014/main" val="20001"/>
                    </a:ext>
                  </a:extLst>
                </a:gridCol>
                <a:gridCol w="1131887">
                  <a:extLst>
                    <a:ext uri="{9D8B030D-6E8A-4147-A177-3AD203B41FA5}">
                      <a16:colId xmlns:a16="http://schemas.microsoft.com/office/drawing/2014/main" val="20002"/>
                    </a:ext>
                  </a:extLst>
                </a:gridCol>
                <a:gridCol w="1557338">
                  <a:extLst>
                    <a:ext uri="{9D8B030D-6E8A-4147-A177-3AD203B41FA5}">
                      <a16:colId xmlns:a16="http://schemas.microsoft.com/office/drawing/2014/main" val="20003"/>
                    </a:ext>
                  </a:extLst>
                </a:gridCol>
                <a:gridCol w="1627187">
                  <a:extLst>
                    <a:ext uri="{9D8B030D-6E8A-4147-A177-3AD203B41FA5}">
                      <a16:colId xmlns:a16="http://schemas.microsoft.com/office/drawing/2014/main" val="20004"/>
                    </a:ext>
                  </a:extLst>
                </a:gridCol>
                <a:gridCol w="2936875">
                  <a:extLst>
                    <a:ext uri="{9D8B030D-6E8A-4147-A177-3AD203B41FA5}">
                      <a16:colId xmlns:a16="http://schemas.microsoft.com/office/drawing/2014/main" val="20005"/>
                    </a:ext>
                  </a:extLst>
                </a:gridCol>
              </a:tblGrid>
              <a:tr h="695325">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400" b="0" i="0" u="none" strike="noStrike" cap="none" normalizeH="0" baseline="0" smtClean="0">
                        <a:ln>
                          <a:noFill/>
                        </a:ln>
                        <a:solidFill>
                          <a:srgbClr val="FF9933"/>
                        </a:solidFill>
                        <a:effectLst/>
                        <a:latin typeface="Tahoma"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起止年代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主要元件</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主要元件图例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速度（次</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秒）</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特点与应用领域</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36700">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40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年代末至</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50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电子管</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5000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10000</a:t>
                      </a:r>
                      <a:endParaRPr kumimoji="1" lang="en-US" altLang="zh-CN"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体积巨大，运算速度较低，耗电量大，存储容量小。</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应用领域：军事、国防尖端。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81188">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二</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50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年代末至</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60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晶体管</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几万～几十万</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体积减小，耗电较少，运算速度较高，价格下降。</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应用领域：科学计算、数据处理和事务管理、工业控制。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7926" name="Picture 38"/>
          <p:cNvPicPr>
            <a:picLocks noChangeAspect="1" noChangeArrowheads="1"/>
          </p:cNvPicPr>
          <p:nvPr/>
        </p:nvPicPr>
        <p:blipFill>
          <a:blip r:embed="rId2"/>
          <a:srcRect/>
          <a:stretch>
            <a:fillRect/>
          </a:stretch>
        </p:blipFill>
        <p:spPr bwMode="auto">
          <a:xfrm>
            <a:off x="3290888" y="3009900"/>
            <a:ext cx="931862" cy="1008063"/>
          </a:xfrm>
          <a:prstGeom prst="rect">
            <a:avLst/>
          </a:prstGeom>
          <a:noFill/>
          <a:ln w="9525">
            <a:noFill/>
            <a:miter lim="800000"/>
            <a:headEnd/>
            <a:tailEnd/>
          </a:ln>
        </p:spPr>
      </p:pic>
      <p:pic>
        <p:nvPicPr>
          <p:cNvPr id="37927" name="Picture 39"/>
          <p:cNvPicPr>
            <a:picLocks noChangeAspect="1" noChangeArrowheads="1"/>
          </p:cNvPicPr>
          <p:nvPr/>
        </p:nvPicPr>
        <p:blipFill>
          <a:blip r:embed="rId3"/>
          <a:srcRect/>
          <a:stretch>
            <a:fillRect/>
          </a:stretch>
        </p:blipFill>
        <p:spPr bwMode="auto">
          <a:xfrm>
            <a:off x="3276600" y="4797425"/>
            <a:ext cx="944563" cy="1223963"/>
          </a:xfrm>
          <a:prstGeom prst="rect">
            <a:avLst/>
          </a:prstGeom>
          <a:noFill/>
          <a:ln w="9525">
            <a:noFill/>
            <a:miter lim="800000"/>
            <a:headEnd/>
            <a:tailEnd/>
          </a:ln>
        </p:spPr>
      </p:pic>
    </p:spTree>
    <p:extLst>
      <p:ext uri="{BB962C8B-B14F-4D97-AF65-F5344CB8AC3E}">
        <p14:creationId xmlns:p14="http://schemas.microsoft.com/office/powerpoint/2010/main" val="3031058795"/>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3048000" y="685800"/>
            <a:ext cx="2895600" cy="519113"/>
          </a:xfrm>
          <a:prstGeom prst="rect">
            <a:avLst/>
          </a:prstGeom>
          <a:solidFill>
            <a:srgbClr val="FF99C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en-US" altLang="zh-CN" sz="2800"/>
              <a:t>    </a:t>
            </a:r>
            <a:r>
              <a:rPr kumimoji="1" lang="zh-CN" altLang="en-US" sz="2800"/>
              <a:t>共用信号线</a:t>
            </a:r>
            <a:endParaRPr kumimoji="1" lang="zh-CN" altLang="en-US" sz="2400"/>
          </a:p>
        </p:txBody>
      </p:sp>
      <p:graphicFrame>
        <p:nvGraphicFramePr>
          <p:cNvPr id="164867" name="Object 3"/>
          <p:cNvGraphicFramePr>
            <a:graphicFrameLocks noChangeAspect="1"/>
          </p:cNvGraphicFramePr>
          <p:nvPr/>
        </p:nvGraphicFramePr>
        <p:xfrm>
          <a:off x="228600" y="1524000"/>
          <a:ext cx="8915400" cy="5067300"/>
        </p:xfrm>
        <a:graphic>
          <a:graphicData uri="http://schemas.openxmlformats.org/presentationml/2006/ole">
            <mc:AlternateContent xmlns:mc="http://schemas.openxmlformats.org/markup-compatibility/2006">
              <mc:Choice xmlns:v="urn:schemas-microsoft-com:vml" Requires="v">
                <p:oleObj spid="_x0000_s181255" name="文档" r:id="rId3" imgW="8921496" imgH="5074920" progId="Word.Document.8">
                  <p:embed/>
                </p:oleObj>
              </mc:Choice>
              <mc:Fallback>
                <p:oleObj name="文档" r:id="rId3" imgW="8921496" imgH="5074920" progId="Word.Document.8">
                  <p:embed/>
                  <p:pic>
                    <p:nvPicPr>
                      <p:cNvPr id="164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8915400" cy="5067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868" name="AutoShape 4">
            <a:hlinkClick r:id="" action="ppaction://hlinkshowjump?jump=previousslide" highlightClick="1"/>
          </p:cNvPr>
          <p:cNvSpPr>
            <a:spLocks noChangeArrowheads="1"/>
          </p:cNvSpPr>
          <p:nvPr/>
        </p:nvSpPr>
        <p:spPr bwMode="auto">
          <a:xfrm>
            <a:off x="228600" y="6248400"/>
            <a:ext cx="381000" cy="381000"/>
          </a:xfrm>
          <a:prstGeom prst="actionButtonBackPrevious">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869" name="AutoShape 5">
            <a:hlinkClick r:id="" action="ppaction://hlinkshowjump?jump=nextslide" highlightClick="1"/>
          </p:cNvPr>
          <p:cNvSpPr>
            <a:spLocks noChangeArrowheads="1"/>
          </p:cNvSpPr>
          <p:nvPr/>
        </p:nvSpPr>
        <p:spPr bwMode="auto">
          <a:xfrm>
            <a:off x="990600" y="6248400"/>
            <a:ext cx="381000" cy="381000"/>
          </a:xfrm>
          <a:prstGeom prst="actionButtonForwardNext">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164870" name="AutoShape 6">
            <a:hlinkClick r:id="" action="ppaction://hlinkshowjump?jump=firstslide" highlightClick="1"/>
          </p:cNvPr>
          <p:cNvSpPr>
            <a:spLocks noChangeArrowheads="1"/>
          </p:cNvSpPr>
          <p:nvPr/>
        </p:nvSpPr>
        <p:spPr bwMode="auto">
          <a:xfrm>
            <a:off x="609600" y="6248400"/>
            <a:ext cx="381000" cy="381000"/>
          </a:xfrm>
          <a:prstGeom prst="actionButtonHome">
            <a:avLst/>
          </a:prstGeom>
          <a:solidFill>
            <a:srgbClr val="FFCCCC"/>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220</a:t>
            </a:fld>
            <a:endParaRPr lang="en-US" altLang="zh-CN"/>
          </a:p>
        </p:txBody>
      </p:sp>
    </p:spTree>
    <p:extLst>
      <p:ext uri="{BB962C8B-B14F-4D97-AF65-F5344CB8AC3E}">
        <p14:creationId xmlns:p14="http://schemas.microsoft.com/office/powerpoint/2010/main" val="443756267"/>
      </p:ext>
    </p:extLst>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altLang="zh-CN" sz="3600" smtClean="0">
                <a:latin typeface="Times New Roman" panose="02020603050405020304" pitchFamily="18" charset="0"/>
              </a:rPr>
              <a:t>2.1.3  8086</a:t>
            </a:r>
            <a:r>
              <a:rPr lang="zh-CN" altLang="en-US" sz="3600" smtClean="0">
                <a:latin typeface="Times New Roman" panose="02020603050405020304" pitchFamily="18" charset="0"/>
              </a:rPr>
              <a:t>的操作和时序</a:t>
            </a:r>
          </a:p>
        </p:txBody>
      </p:sp>
      <p:sp>
        <p:nvSpPr>
          <p:cNvPr id="165891" name="Rectangle 3"/>
          <p:cNvSpPr>
            <a:spLocks noGrp="1" noChangeArrowheads="1"/>
          </p:cNvSpPr>
          <p:nvPr>
            <p:ph type="body" idx="1"/>
          </p:nvPr>
        </p:nvSpPr>
        <p:spPr/>
        <p:txBody>
          <a:bodyPr/>
          <a:lstStyle/>
          <a:p>
            <a:pPr eaLnBrk="1" hangingPunct="1">
              <a:buClr>
                <a:schemeClr val="folHlink"/>
              </a:buClr>
              <a:buSzPct val="60000"/>
              <a:buFont typeface="Wingdings" panose="05000000000000000000" pitchFamily="2" charset="2"/>
              <a:buNone/>
            </a:pPr>
            <a:r>
              <a:rPr kumimoji="1" lang="en-US" altLang="zh-CN" sz="2800" b="1" smtClean="0">
                <a:solidFill>
                  <a:srgbClr val="800000"/>
                </a:solidFill>
                <a:latin typeface="Times New Roman" panose="02020603050405020304" pitchFamily="18" charset="0"/>
              </a:rPr>
              <a:t>8086</a:t>
            </a:r>
            <a:r>
              <a:rPr kumimoji="1" lang="zh-CN" altLang="en-US" sz="2800" b="1" smtClean="0">
                <a:solidFill>
                  <a:srgbClr val="800000"/>
                </a:solidFill>
                <a:latin typeface="Times New Roman" panose="02020603050405020304" pitchFamily="18" charset="0"/>
              </a:rPr>
              <a:t>的主要操作</a:t>
            </a:r>
            <a:r>
              <a:rPr kumimoji="1" lang="en-US" altLang="zh-CN" sz="2800" b="1" smtClean="0">
                <a:solidFill>
                  <a:srgbClr val="800000"/>
                </a:solidFill>
                <a:latin typeface="Times New Roman" panose="02020603050405020304" pitchFamily="18" charset="0"/>
              </a:rPr>
              <a:t>: </a:t>
            </a:r>
          </a:p>
          <a:p>
            <a:pPr algn="just" eaLnBrk="1" hangingPunct="1">
              <a:buClr>
                <a:schemeClr val="folHlink"/>
              </a:buClr>
              <a:buSzPct val="60000"/>
              <a:buFont typeface="Wingdings" panose="05000000000000000000" pitchFamily="2" charset="2"/>
              <a:buNone/>
            </a:pPr>
            <a:r>
              <a:rPr kumimoji="1" lang="en-US" altLang="zh-CN" sz="2800" b="1" smtClean="0">
                <a:solidFill>
                  <a:srgbClr val="008000"/>
                </a:solidFill>
                <a:latin typeface="宋体" panose="02010600030101010101" pitchFamily="2" charset="-122"/>
              </a:rPr>
              <a:t>① </a:t>
            </a:r>
            <a:r>
              <a:rPr kumimoji="1" lang="zh-CN" altLang="en-US" sz="2800" b="1" smtClean="0">
                <a:solidFill>
                  <a:srgbClr val="008000"/>
                </a:solidFill>
                <a:latin typeface="宋体" panose="02010600030101010101" pitchFamily="2" charset="-122"/>
              </a:rPr>
              <a:t>系统的复位和启动操作；</a:t>
            </a:r>
          </a:p>
          <a:p>
            <a:pPr algn="just" eaLnBrk="1" hangingPunct="1">
              <a:buClr>
                <a:schemeClr val="folHlink"/>
              </a:buClr>
              <a:buSzPct val="60000"/>
              <a:buFont typeface="Wingdings" panose="05000000000000000000" pitchFamily="2" charset="2"/>
              <a:buNone/>
            </a:pPr>
            <a:r>
              <a:rPr kumimoji="1" lang="zh-CN" altLang="en-US" sz="2800" b="1" smtClean="0">
                <a:solidFill>
                  <a:srgbClr val="008000"/>
                </a:solidFill>
                <a:latin typeface="宋体" panose="02010600030101010101" pitchFamily="2" charset="-122"/>
              </a:rPr>
              <a:t>② 暂停操作；</a:t>
            </a:r>
          </a:p>
          <a:p>
            <a:pPr algn="just" eaLnBrk="1" hangingPunct="1">
              <a:buClr>
                <a:schemeClr val="folHlink"/>
              </a:buClr>
              <a:buSzPct val="60000"/>
              <a:buFont typeface="Wingdings" panose="05000000000000000000" pitchFamily="2" charset="2"/>
              <a:buNone/>
            </a:pPr>
            <a:r>
              <a:rPr kumimoji="1" lang="zh-CN" altLang="en-US" sz="2800" b="1" smtClean="0">
                <a:solidFill>
                  <a:srgbClr val="008000"/>
                </a:solidFill>
                <a:latin typeface="宋体" panose="02010600030101010101" pitchFamily="2" charset="-122"/>
              </a:rPr>
              <a:t>③ 总线操作；</a:t>
            </a:r>
          </a:p>
          <a:p>
            <a:pPr algn="just" eaLnBrk="1" hangingPunct="1">
              <a:buClr>
                <a:schemeClr val="folHlink"/>
              </a:buClr>
              <a:buSzPct val="60000"/>
              <a:buFont typeface="Wingdings" panose="05000000000000000000" pitchFamily="2" charset="2"/>
              <a:buNone/>
            </a:pPr>
            <a:r>
              <a:rPr kumimoji="1" lang="zh-CN" altLang="en-US" sz="2800" b="1" smtClean="0">
                <a:solidFill>
                  <a:srgbClr val="008000"/>
                </a:solidFill>
                <a:latin typeface="宋体" panose="02010600030101010101" pitchFamily="2" charset="-122"/>
              </a:rPr>
              <a:t>④ 中断操作；</a:t>
            </a:r>
          </a:p>
          <a:p>
            <a:pPr algn="just" eaLnBrk="1" hangingPunct="1">
              <a:buClr>
                <a:schemeClr val="folHlink"/>
              </a:buClr>
              <a:buSzPct val="60000"/>
              <a:buFont typeface="Wingdings" panose="05000000000000000000" pitchFamily="2" charset="2"/>
              <a:buNone/>
            </a:pPr>
            <a:r>
              <a:rPr kumimoji="1" lang="zh-CN" altLang="en-US" sz="2800" b="1" smtClean="0">
                <a:solidFill>
                  <a:srgbClr val="008000"/>
                </a:solidFill>
                <a:latin typeface="宋体" panose="02010600030101010101" pitchFamily="2" charset="-122"/>
              </a:rPr>
              <a:t>⑤ 最小模式下的总线保持；</a:t>
            </a:r>
          </a:p>
          <a:p>
            <a:pPr eaLnBrk="1" hangingPunct="1">
              <a:buClr>
                <a:schemeClr val="folHlink"/>
              </a:buClr>
              <a:buSzPct val="60000"/>
              <a:buFont typeface="Wingdings" panose="05000000000000000000" pitchFamily="2" charset="2"/>
              <a:buNone/>
            </a:pPr>
            <a:r>
              <a:rPr kumimoji="1" lang="zh-CN" altLang="en-US" sz="2800" b="1" smtClean="0">
                <a:solidFill>
                  <a:srgbClr val="008000"/>
                </a:solidFill>
                <a:latin typeface="Times New Roman" panose="02020603050405020304" pitchFamily="18" charset="0"/>
              </a:rPr>
              <a:t>⑥</a:t>
            </a:r>
            <a:r>
              <a:rPr kumimoji="1" lang="zh-CN" altLang="en-US" sz="2800" b="1" smtClean="0">
                <a:solidFill>
                  <a:srgbClr val="008000"/>
                </a:solidFill>
                <a:latin typeface="Times New Roman" panose="02020603050405020304" pitchFamily="18" charset="0"/>
                <a:cs typeface="Times New Roman" panose="02020603050405020304" pitchFamily="18" charset="0"/>
              </a:rPr>
              <a:t>  </a:t>
            </a:r>
            <a:r>
              <a:rPr kumimoji="1" lang="zh-CN" altLang="en-US" sz="2800" b="1" smtClean="0">
                <a:solidFill>
                  <a:srgbClr val="008000"/>
                </a:solidFill>
                <a:latin typeface="Times New Roman" panose="02020603050405020304" pitchFamily="18" charset="0"/>
              </a:rPr>
              <a:t>最大模式下的总线请求</a:t>
            </a:r>
            <a:r>
              <a:rPr kumimoji="1" lang="en-US" altLang="zh-CN" sz="2800" b="1" smtClean="0">
                <a:solidFill>
                  <a:srgbClr val="008000"/>
                </a:solidFill>
                <a:latin typeface="Times New Roman" panose="02020603050405020304" pitchFamily="18" charset="0"/>
                <a:cs typeface="Times New Roman" panose="02020603050405020304" pitchFamily="18" charset="0"/>
              </a:rPr>
              <a:t>/</a:t>
            </a:r>
            <a:r>
              <a:rPr kumimoji="1" lang="zh-CN" altLang="en-US" sz="2800" b="1" smtClean="0">
                <a:solidFill>
                  <a:srgbClr val="008000"/>
                </a:solidFill>
                <a:latin typeface="Times New Roman" panose="02020603050405020304" pitchFamily="18" charset="0"/>
              </a:rPr>
              <a:t>允许。</a:t>
            </a:r>
            <a:r>
              <a:rPr kumimoji="1" lang="zh-CN" altLang="en-US" sz="3200" smtClean="0">
                <a:solidFill>
                  <a:srgbClr val="000000"/>
                </a:solidFill>
                <a:latin typeface="Tahoma" panose="020B0604030504040204" pitchFamily="34" charset="0"/>
              </a:rPr>
              <a:t> </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221</a:t>
            </a:fld>
            <a:endParaRPr lang="en-US" altLang="zh-CN" dirty="0"/>
          </a:p>
        </p:txBody>
      </p:sp>
    </p:spTree>
    <p:extLst>
      <p:ext uri="{BB962C8B-B14F-4D97-AF65-F5344CB8AC3E}">
        <p14:creationId xmlns:p14="http://schemas.microsoft.com/office/powerpoint/2010/main" val="1494001630"/>
      </p:ext>
    </p:extLst>
  </p:cSld>
  <p:clrMapOvr>
    <a:masterClrMapping/>
  </p:clrMapOvr>
  <p:transition spd="slow"/>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B1343C51-CA34-4792-B3D7-61255662BEEC}" type="slidenum">
              <a:rPr lang="en-US" altLang="zh-CN" sz="1200" smtClean="0"/>
              <a:pPr/>
              <a:t>222</a:t>
            </a:fld>
            <a:r>
              <a:rPr lang="en-US" altLang="zh-CN" sz="1200" smtClean="0"/>
              <a:t>/80</a:t>
            </a:r>
          </a:p>
        </p:txBody>
      </p:sp>
      <p:sp>
        <p:nvSpPr>
          <p:cNvPr id="146435" name="Rectangle 3"/>
          <p:cNvSpPr>
            <a:spLocks noChangeArrowheads="1"/>
          </p:cNvSpPr>
          <p:nvPr/>
        </p:nvSpPr>
        <p:spPr bwMode="auto">
          <a:xfrm>
            <a:off x="323850" y="1916113"/>
            <a:ext cx="84963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669925" indent="-325438">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022350" indent="-350838">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339850" indent="-315913">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1681163" indent="-339725">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1383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5955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0527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5099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buClr>
                <a:schemeClr val="accent1"/>
              </a:buClr>
              <a:buSzPct val="65000"/>
              <a:buFont typeface="Wingdings" panose="05000000000000000000" pitchFamily="2" charset="2"/>
              <a:buChar char="n"/>
            </a:pPr>
            <a:r>
              <a:rPr lang="zh-CN" altLang="en-US" sz="2800" b="1">
                <a:latin typeface="Comic Sans MS" panose="030F0702030302020204" pitchFamily="66" charset="0"/>
                <a:ea typeface="幼圆" panose="02010509060101010101" pitchFamily="49" charset="-122"/>
              </a:rPr>
              <a:t>时序（</a:t>
            </a:r>
            <a:r>
              <a:rPr lang="en-US" altLang="zh-CN" sz="2800" b="1">
                <a:latin typeface="Comic Sans MS" panose="030F0702030302020204" pitchFamily="66" charset="0"/>
                <a:ea typeface="幼圆" panose="02010509060101010101" pitchFamily="49" charset="-122"/>
              </a:rPr>
              <a:t>Timing</a:t>
            </a:r>
            <a:r>
              <a:rPr lang="zh-CN" altLang="en-US" sz="2800" b="1">
                <a:latin typeface="Comic Sans MS" panose="030F0702030302020204" pitchFamily="66" charset="0"/>
                <a:ea typeface="幼圆" panose="02010509060101010101" pitchFamily="49" charset="-122"/>
              </a:rPr>
              <a:t>）是指信号高低电平（有效或无效）变化及相互间的时间顺序关系</a:t>
            </a:r>
          </a:p>
          <a:p>
            <a:pPr>
              <a:buClr>
                <a:schemeClr val="accent1"/>
              </a:buClr>
              <a:buSzPct val="65000"/>
              <a:buFont typeface="Wingdings" panose="05000000000000000000" pitchFamily="2" charset="2"/>
              <a:buChar char="n"/>
            </a:pPr>
            <a:r>
              <a:rPr lang="en-US" altLang="zh-CN" sz="2800" b="1">
                <a:latin typeface="Comic Sans MS" panose="030F0702030302020204" pitchFamily="66" charset="0"/>
                <a:ea typeface="幼圆" panose="02010509060101010101" pitchFamily="49" charset="-122"/>
              </a:rPr>
              <a:t>CPU</a:t>
            </a:r>
            <a:r>
              <a:rPr lang="zh-CN" altLang="en-US" sz="2800" b="1">
                <a:latin typeface="Comic Sans MS" panose="030F0702030302020204" pitchFamily="66" charset="0"/>
                <a:ea typeface="幼圆" panose="02010509060101010101" pitchFamily="49" charset="-122"/>
              </a:rPr>
              <a:t>时序决定系统各部件间的同步和定时</a:t>
            </a:r>
          </a:p>
          <a:p>
            <a:pPr>
              <a:buClr>
                <a:schemeClr val="accent1"/>
              </a:buClr>
              <a:buSzPct val="65000"/>
              <a:buFont typeface="Wingdings" panose="05000000000000000000" pitchFamily="2" charset="2"/>
              <a:buChar char="n"/>
            </a:pPr>
            <a:r>
              <a:rPr lang="zh-CN" altLang="en-US" sz="2800" b="1">
                <a:latin typeface="Comic Sans MS" panose="030F0702030302020204" pitchFamily="66" charset="0"/>
                <a:ea typeface="幼圆" panose="02010509060101010101" pitchFamily="49" charset="-122"/>
              </a:rPr>
              <a:t>总线时序描述</a:t>
            </a:r>
            <a:r>
              <a:rPr lang="en-US" altLang="zh-CN" sz="2800" b="1">
                <a:latin typeface="Comic Sans MS" panose="030F0702030302020204" pitchFamily="66" charset="0"/>
                <a:ea typeface="幼圆" panose="02010509060101010101" pitchFamily="49" charset="-122"/>
              </a:rPr>
              <a:t>CPU</a:t>
            </a:r>
            <a:r>
              <a:rPr lang="zh-CN" altLang="en-US" sz="2800" b="1">
                <a:latin typeface="Comic Sans MS" panose="030F0702030302020204" pitchFamily="66" charset="0"/>
                <a:ea typeface="幼圆" panose="02010509060101010101" pitchFamily="49" charset="-122"/>
              </a:rPr>
              <a:t>引脚如何实现</a:t>
            </a:r>
            <a:r>
              <a:rPr lang="zh-CN" altLang="en-US" sz="2800" b="1">
                <a:solidFill>
                  <a:srgbClr val="FF0066"/>
                </a:solidFill>
                <a:latin typeface="Comic Sans MS" panose="030F0702030302020204" pitchFamily="66" charset="0"/>
                <a:ea typeface="幼圆" panose="02010509060101010101" pitchFamily="49" charset="-122"/>
              </a:rPr>
              <a:t>总线操作</a:t>
            </a:r>
          </a:p>
          <a:p>
            <a:pPr>
              <a:buClr>
                <a:schemeClr val="accent1"/>
              </a:buClr>
              <a:buSzPct val="65000"/>
              <a:buFont typeface="Wingdings" panose="05000000000000000000" pitchFamily="2" charset="2"/>
              <a:buChar char="n"/>
            </a:pPr>
            <a:endParaRPr lang="en-US" altLang="zh-CN" sz="2800" b="1">
              <a:latin typeface="Comic Sans MS" panose="030F0702030302020204" pitchFamily="66" charset="0"/>
              <a:ea typeface="幼圆" panose="02010509060101010101" pitchFamily="49" charset="-122"/>
            </a:endParaRPr>
          </a:p>
        </p:txBody>
      </p:sp>
      <p:sp>
        <p:nvSpPr>
          <p:cNvPr id="166916" name="标题 1"/>
          <p:cNvSpPr>
            <a:spLocks noGrp="1"/>
          </p:cNvSpPr>
          <p:nvPr>
            <p:ph type="title"/>
          </p:nvPr>
        </p:nvSpPr>
        <p:spPr/>
        <p:txBody>
          <a:bodyPr/>
          <a:lstStyle/>
          <a:p>
            <a:r>
              <a:rPr lang="en-US" altLang="zh-CN" sz="3600" smtClean="0">
                <a:latin typeface="Times New Roman" panose="02020603050405020304" pitchFamily="18" charset="0"/>
              </a:rPr>
              <a:t>8086</a:t>
            </a:r>
            <a:r>
              <a:rPr lang="zh-CN" altLang="en-US" sz="3600" smtClean="0">
                <a:latin typeface="Times New Roman" panose="02020603050405020304" pitchFamily="18" charset="0"/>
              </a:rPr>
              <a:t>的总线时序</a:t>
            </a:r>
          </a:p>
        </p:txBody>
      </p:sp>
    </p:spTree>
    <p:extLst>
      <p:ext uri="{BB962C8B-B14F-4D97-AF65-F5344CB8AC3E}">
        <p14:creationId xmlns:p14="http://schemas.microsoft.com/office/powerpoint/2010/main" val="3833605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46435"/>
                                        </p:tgtEl>
                                        <p:attrNameLst>
                                          <p:attrName>style.visibility</p:attrName>
                                        </p:attrNameLst>
                                      </p:cBhvr>
                                      <p:to>
                                        <p:strVal val="visible"/>
                                      </p:to>
                                    </p:set>
                                    <p:anim calcmode="lin" valueType="num">
                                      <p:cBhvr>
                                        <p:cTn id="7" dur="500" fill="hold"/>
                                        <p:tgtEl>
                                          <p:spTgt spid="146435"/>
                                        </p:tgtEl>
                                        <p:attrNameLst>
                                          <p:attrName>ppt_w</p:attrName>
                                        </p:attrNameLst>
                                      </p:cBhvr>
                                      <p:tavLst>
                                        <p:tav tm="0">
                                          <p:val>
                                            <p:fltVal val="0"/>
                                          </p:val>
                                        </p:tav>
                                        <p:tav tm="100000">
                                          <p:val>
                                            <p:strVal val="#ppt_w"/>
                                          </p:val>
                                        </p:tav>
                                      </p:tavLst>
                                    </p:anim>
                                    <p:anim calcmode="lin" valueType="num">
                                      <p:cBhvr>
                                        <p:cTn id="8" dur="500" fill="hold"/>
                                        <p:tgtEl>
                                          <p:spTgt spid="1464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8DD2949D-1C2F-414F-8F0C-B2B1B2419EFC}" type="slidenum">
              <a:rPr lang="en-US" altLang="zh-CN" sz="1200" smtClean="0"/>
              <a:pPr/>
              <a:t>223</a:t>
            </a:fld>
            <a:r>
              <a:rPr lang="en-US" altLang="zh-CN" sz="1200" smtClean="0"/>
              <a:t>/80</a:t>
            </a:r>
          </a:p>
        </p:txBody>
      </p:sp>
      <p:sp>
        <p:nvSpPr>
          <p:cNvPr id="167939" name="Rectangle 2"/>
          <p:cNvSpPr>
            <a:spLocks noGrp="1" noChangeArrowheads="1"/>
          </p:cNvSpPr>
          <p:nvPr>
            <p:ph type="title"/>
          </p:nvPr>
        </p:nvSpPr>
        <p:spPr/>
        <p:txBody>
          <a:bodyPr/>
          <a:lstStyle/>
          <a:p>
            <a:r>
              <a:rPr lang="en-US" altLang="zh-CN" sz="3600" smtClean="0">
                <a:latin typeface="Times New Roman" panose="02020603050405020304" pitchFamily="18" charset="0"/>
              </a:rPr>
              <a:t>8086</a:t>
            </a:r>
            <a:r>
              <a:rPr lang="zh-CN" altLang="en-US" sz="3600" smtClean="0">
                <a:latin typeface="Times New Roman" panose="02020603050405020304" pitchFamily="18" charset="0"/>
              </a:rPr>
              <a:t>的总线时序</a:t>
            </a:r>
          </a:p>
        </p:txBody>
      </p:sp>
      <p:sp>
        <p:nvSpPr>
          <p:cNvPr id="147459" name="Rectangle 3"/>
          <p:cNvSpPr>
            <a:spLocks noChangeArrowheads="1"/>
          </p:cNvSpPr>
          <p:nvPr/>
        </p:nvSpPr>
        <p:spPr bwMode="auto">
          <a:xfrm>
            <a:off x="468313" y="1844675"/>
            <a:ext cx="8424862"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669925" indent="-325438">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022350" indent="-350838">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339850" indent="-315913">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1681163" indent="-339725">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1383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5955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0527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509963" indent="-339725"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nSpc>
                <a:spcPct val="90000"/>
              </a:lnSpc>
              <a:buClr>
                <a:schemeClr val="accent1"/>
              </a:buClr>
              <a:buSzPct val="65000"/>
              <a:buFont typeface="Wingdings" panose="05000000000000000000" pitchFamily="2" charset="2"/>
              <a:buChar char="n"/>
            </a:pPr>
            <a:r>
              <a:rPr lang="zh-CN" altLang="en-US" sz="2800" b="1">
                <a:latin typeface="Comic Sans MS" panose="030F0702030302020204" pitchFamily="66" charset="0"/>
                <a:ea typeface="幼圆" panose="02010509060101010101" pitchFamily="49" charset="-122"/>
              </a:rPr>
              <a:t>总线操作是指</a:t>
            </a:r>
            <a:r>
              <a:rPr lang="en-US" altLang="zh-CN" sz="2800" b="1">
                <a:latin typeface="Comic Sans MS" panose="030F0702030302020204" pitchFamily="66" charset="0"/>
                <a:ea typeface="幼圆" panose="02010509060101010101" pitchFamily="49" charset="-122"/>
              </a:rPr>
              <a:t>CPU</a:t>
            </a:r>
            <a:r>
              <a:rPr lang="zh-CN" altLang="en-US" sz="2800" b="1">
                <a:latin typeface="Comic Sans MS" panose="030F0702030302020204" pitchFamily="66" charset="0"/>
                <a:ea typeface="幼圆" panose="02010509060101010101" pitchFamily="49" charset="-122"/>
              </a:rPr>
              <a:t>通过总线对外的各种操作</a:t>
            </a:r>
          </a:p>
          <a:p>
            <a:pPr>
              <a:lnSpc>
                <a:spcPct val="90000"/>
              </a:lnSpc>
              <a:buClr>
                <a:schemeClr val="accent1"/>
              </a:buClr>
              <a:buSzPct val="65000"/>
              <a:buFont typeface="Wingdings" panose="05000000000000000000" pitchFamily="2" charset="2"/>
              <a:buChar char="n"/>
            </a:pPr>
            <a:r>
              <a:rPr lang="en-US" altLang="zh-CN" sz="2800" b="1">
                <a:latin typeface="Comic Sans MS" panose="030F0702030302020204" pitchFamily="66" charset="0"/>
                <a:ea typeface="幼圆" panose="02010509060101010101" pitchFamily="49" charset="-122"/>
              </a:rPr>
              <a:t>8086</a:t>
            </a:r>
            <a:r>
              <a:rPr lang="zh-CN" altLang="en-US" sz="2800" b="1">
                <a:latin typeface="Comic Sans MS" panose="030F0702030302020204" pitchFamily="66" charset="0"/>
                <a:ea typeface="幼圆" panose="02010509060101010101" pitchFamily="49" charset="-122"/>
              </a:rPr>
              <a:t>的总线操作主要有：</a:t>
            </a:r>
          </a:p>
          <a:p>
            <a:pPr lvl="1">
              <a:lnSpc>
                <a:spcPct val="90000"/>
              </a:lnSpc>
              <a:buSzPct val="60000"/>
              <a:buFont typeface="Wingdings" panose="05000000000000000000" pitchFamily="2" charset="2"/>
              <a:buChar char="q"/>
            </a:pPr>
            <a:r>
              <a:rPr lang="zh-CN" altLang="en-US" sz="2400" b="1">
                <a:latin typeface="Comic Sans MS" panose="030F0702030302020204" pitchFamily="66" charset="0"/>
                <a:ea typeface="幼圆" panose="02010509060101010101" pitchFamily="49" charset="-122"/>
              </a:rPr>
              <a:t>存储器读、</a:t>
            </a:r>
            <a:r>
              <a:rPr lang="en-US" altLang="zh-CN" sz="2400" b="1">
                <a:latin typeface="Comic Sans MS" panose="030F0702030302020204" pitchFamily="66" charset="0"/>
                <a:ea typeface="幼圆" panose="02010509060101010101" pitchFamily="49" charset="-122"/>
              </a:rPr>
              <a:t>I/O</a:t>
            </a:r>
            <a:r>
              <a:rPr lang="zh-CN" altLang="en-US" sz="2400" b="1">
                <a:latin typeface="Comic Sans MS" panose="030F0702030302020204" pitchFamily="66" charset="0"/>
                <a:ea typeface="幼圆" panose="02010509060101010101" pitchFamily="49" charset="-122"/>
              </a:rPr>
              <a:t>读操作</a:t>
            </a:r>
          </a:p>
          <a:p>
            <a:pPr lvl="1">
              <a:lnSpc>
                <a:spcPct val="90000"/>
              </a:lnSpc>
              <a:buSzPct val="60000"/>
              <a:buFont typeface="Wingdings" panose="05000000000000000000" pitchFamily="2" charset="2"/>
              <a:buChar char="q"/>
            </a:pPr>
            <a:r>
              <a:rPr lang="zh-CN" altLang="en-US" sz="2400" b="1">
                <a:latin typeface="Comic Sans MS" panose="030F0702030302020204" pitchFamily="66" charset="0"/>
                <a:ea typeface="幼圆" panose="02010509060101010101" pitchFamily="49" charset="-122"/>
              </a:rPr>
              <a:t>存储器写、</a:t>
            </a:r>
            <a:r>
              <a:rPr lang="en-US" altLang="zh-CN" sz="2400" b="1">
                <a:latin typeface="Comic Sans MS" panose="030F0702030302020204" pitchFamily="66" charset="0"/>
                <a:ea typeface="幼圆" panose="02010509060101010101" pitchFamily="49" charset="-122"/>
              </a:rPr>
              <a:t>I/O</a:t>
            </a:r>
            <a:r>
              <a:rPr lang="zh-CN" altLang="en-US" sz="2400" b="1">
                <a:latin typeface="Comic Sans MS" panose="030F0702030302020204" pitchFamily="66" charset="0"/>
                <a:ea typeface="幼圆" panose="02010509060101010101" pitchFamily="49" charset="-122"/>
              </a:rPr>
              <a:t>写操作</a:t>
            </a:r>
          </a:p>
          <a:p>
            <a:pPr lvl="1">
              <a:lnSpc>
                <a:spcPct val="90000"/>
              </a:lnSpc>
              <a:buSzPct val="60000"/>
              <a:buFont typeface="Wingdings" panose="05000000000000000000" pitchFamily="2" charset="2"/>
              <a:buChar char="q"/>
            </a:pPr>
            <a:r>
              <a:rPr lang="zh-CN" altLang="en-US" sz="2400" b="1">
                <a:latin typeface="Comic Sans MS" panose="030F0702030302020204" pitchFamily="66" charset="0"/>
                <a:ea typeface="幼圆" panose="02010509060101010101" pitchFamily="49" charset="-122"/>
              </a:rPr>
              <a:t>中断响应操作</a:t>
            </a:r>
          </a:p>
          <a:p>
            <a:pPr lvl="1">
              <a:lnSpc>
                <a:spcPct val="90000"/>
              </a:lnSpc>
              <a:buSzPct val="60000"/>
              <a:buFont typeface="Wingdings" panose="05000000000000000000" pitchFamily="2" charset="2"/>
              <a:buChar char="q"/>
            </a:pPr>
            <a:r>
              <a:rPr lang="zh-CN" altLang="en-US" sz="2400" b="1">
                <a:latin typeface="Comic Sans MS" panose="030F0702030302020204" pitchFamily="66" charset="0"/>
                <a:ea typeface="幼圆" panose="02010509060101010101" pitchFamily="49" charset="-122"/>
              </a:rPr>
              <a:t>总线请求及响应操作</a:t>
            </a:r>
          </a:p>
          <a:p>
            <a:pPr lvl="1">
              <a:lnSpc>
                <a:spcPct val="90000"/>
              </a:lnSpc>
              <a:buSzPct val="60000"/>
              <a:buFont typeface="Wingdings" panose="05000000000000000000" pitchFamily="2" charset="2"/>
              <a:buChar char="q"/>
            </a:pPr>
            <a:r>
              <a:rPr lang="en-US" altLang="zh-CN" sz="2400" b="1">
                <a:latin typeface="Comic Sans MS" panose="030F0702030302020204" pitchFamily="66" charset="0"/>
                <a:ea typeface="幼圆" panose="02010509060101010101" pitchFamily="49" charset="-122"/>
              </a:rPr>
              <a:t>CPU</a:t>
            </a:r>
            <a:r>
              <a:rPr lang="zh-CN" altLang="en-US" sz="2400" b="1">
                <a:latin typeface="Comic Sans MS" panose="030F0702030302020204" pitchFamily="66" charset="0"/>
                <a:ea typeface="幼圆" panose="02010509060101010101" pitchFamily="49" charset="-122"/>
              </a:rPr>
              <a:t>正在进行内部操作、并不进行实际对外操作的空闲状态</a:t>
            </a:r>
            <a:r>
              <a:rPr lang="en-US" altLang="zh-CN" sz="2400" b="1">
                <a:latin typeface="Comic Sans MS" panose="030F0702030302020204" pitchFamily="66" charset="0"/>
                <a:ea typeface="幼圆" panose="02010509060101010101" pitchFamily="49" charset="-122"/>
              </a:rPr>
              <a:t>T1</a:t>
            </a:r>
          </a:p>
          <a:p>
            <a:pPr>
              <a:lnSpc>
                <a:spcPct val="90000"/>
              </a:lnSpc>
              <a:buClr>
                <a:schemeClr val="accent1"/>
              </a:buClr>
              <a:buSzPct val="65000"/>
              <a:buFont typeface="Wingdings" panose="05000000000000000000" pitchFamily="2" charset="2"/>
              <a:buChar char="n"/>
            </a:pPr>
            <a:r>
              <a:rPr lang="zh-CN" altLang="en-US" sz="2800" b="1">
                <a:latin typeface="Comic Sans MS" panose="030F0702030302020204" pitchFamily="66" charset="0"/>
                <a:ea typeface="幼圆" panose="02010509060101010101" pitchFamily="49" charset="-122"/>
              </a:rPr>
              <a:t>描述总线操作的微处理器时序有三级</a:t>
            </a:r>
          </a:p>
          <a:p>
            <a:pPr lvl="1">
              <a:lnSpc>
                <a:spcPct val="90000"/>
              </a:lnSpc>
              <a:buSzPct val="60000"/>
              <a:buFont typeface="Wingdings" panose="05000000000000000000" pitchFamily="2" charset="2"/>
              <a:buChar char="q"/>
            </a:pPr>
            <a:r>
              <a:rPr lang="zh-CN" altLang="en-US" sz="2400" b="1">
                <a:latin typeface="Comic Sans MS" panose="030F0702030302020204" pitchFamily="66" charset="0"/>
                <a:ea typeface="幼圆" panose="02010509060101010101" pitchFamily="49" charset="-122"/>
              </a:rPr>
              <a:t>指令周期</a:t>
            </a:r>
            <a:r>
              <a:rPr lang="zh-CN" altLang="en-US" sz="2800" b="1">
                <a:latin typeface="Comic Sans MS" panose="030F0702030302020204" pitchFamily="66" charset="0"/>
                <a:ea typeface="幼圆" panose="02010509060101010101" pitchFamily="49" charset="-122"/>
              </a:rPr>
              <a:t> → </a:t>
            </a:r>
            <a:r>
              <a:rPr lang="zh-CN" altLang="en-US" sz="2400" b="1">
                <a:latin typeface="Comic Sans MS" panose="030F0702030302020204" pitchFamily="66" charset="0"/>
                <a:ea typeface="幼圆" panose="02010509060101010101" pitchFamily="49" charset="-122"/>
              </a:rPr>
              <a:t>总线周期 </a:t>
            </a:r>
            <a:r>
              <a:rPr lang="zh-CN" altLang="en-US" sz="2800" b="1">
                <a:latin typeface="Comic Sans MS" panose="030F0702030302020204" pitchFamily="66" charset="0"/>
                <a:ea typeface="幼圆" panose="02010509060101010101" pitchFamily="49" charset="-122"/>
              </a:rPr>
              <a:t>→</a:t>
            </a:r>
            <a:r>
              <a:rPr lang="zh-CN" altLang="en-US" sz="2400" b="1">
                <a:latin typeface="Comic Sans MS" panose="030F0702030302020204" pitchFamily="66" charset="0"/>
                <a:ea typeface="幼圆" panose="02010509060101010101" pitchFamily="49" charset="-122"/>
              </a:rPr>
              <a:t> 时钟周期</a:t>
            </a:r>
          </a:p>
        </p:txBody>
      </p:sp>
    </p:spTree>
    <p:extLst>
      <p:ext uri="{BB962C8B-B14F-4D97-AF65-F5344CB8AC3E}">
        <p14:creationId xmlns:p14="http://schemas.microsoft.com/office/powerpoint/2010/main" val="4094053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47459"/>
                                        </p:tgtEl>
                                        <p:attrNameLst>
                                          <p:attrName>style.visibility</p:attrName>
                                        </p:attrNameLst>
                                      </p:cBhvr>
                                      <p:to>
                                        <p:strVal val="visible"/>
                                      </p:to>
                                    </p:set>
                                    <p:anim calcmode="lin" valueType="num">
                                      <p:cBhvr>
                                        <p:cTn id="7" dur="500" fill="hold"/>
                                        <p:tgtEl>
                                          <p:spTgt spid="147459"/>
                                        </p:tgtEl>
                                        <p:attrNameLst>
                                          <p:attrName>ppt_w</p:attrName>
                                        </p:attrNameLst>
                                      </p:cBhvr>
                                      <p:tavLst>
                                        <p:tav tm="0">
                                          <p:val>
                                            <p:fltVal val="0"/>
                                          </p:val>
                                        </p:tav>
                                        <p:tav tm="100000">
                                          <p:val>
                                            <p:strVal val="#ppt_w"/>
                                          </p:val>
                                        </p:tav>
                                      </p:tavLst>
                                    </p:anim>
                                    <p:anim calcmode="lin" valueType="num">
                                      <p:cBhvr>
                                        <p:cTn id="8" dur="500" fill="hold"/>
                                        <p:tgtEl>
                                          <p:spTgt spid="1474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6B1B72B3-AA17-4B6C-B116-2D3023C31C67}" type="slidenum">
              <a:rPr lang="en-US" altLang="zh-CN" sz="1200" smtClean="0"/>
              <a:pPr/>
              <a:t>224</a:t>
            </a:fld>
            <a:r>
              <a:rPr lang="en-US" altLang="zh-CN" sz="1200" smtClean="0"/>
              <a:t>/80</a:t>
            </a:r>
          </a:p>
        </p:txBody>
      </p:sp>
      <p:sp>
        <p:nvSpPr>
          <p:cNvPr id="168963" name="Rectangle 2"/>
          <p:cNvSpPr>
            <a:spLocks noGrp="1" noChangeArrowheads="1"/>
          </p:cNvSpPr>
          <p:nvPr>
            <p:ph type="title"/>
          </p:nvPr>
        </p:nvSpPr>
        <p:spPr/>
        <p:txBody>
          <a:bodyPr/>
          <a:lstStyle/>
          <a:p>
            <a:r>
              <a:rPr lang="en-US" altLang="zh-CN" sz="3200" smtClean="0">
                <a:latin typeface="Times New Roman" panose="02020603050405020304" pitchFamily="18" charset="0"/>
              </a:rPr>
              <a:t>8086</a:t>
            </a:r>
            <a:r>
              <a:rPr lang="zh-CN" altLang="en-US" sz="3200" smtClean="0">
                <a:latin typeface="Times New Roman" panose="02020603050405020304" pitchFamily="18" charset="0"/>
              </a:rPr>
              <a:t>的总线时序</a:t>
            </a:r>
            <a:endParaRPr lang="zh-CN" altLang="en-US" sz="2900" smtClean="0">
              <a:solidFill>
                <a:srgbClr val="FF0000"/>
              </a:solidFill>
              <a:latin typeface="Comic Sans MS" panose="030F0702030302020204" pitchFamily="66" charset="0"/>
            </a:endParaRPr>
          </a:p>
        </p:txBody>
      </p:sp>
      <p:sp>
        <p:nvSpPr>
          <p:cNvPr id="148483" name="Rectangle 3"/>
          <p:cNvSpPr>
            <a:spLocks noGrp="1" noChangeArrowheads="1"/>
          </p:cNvSpPr>
          <p:nvPr>
            <p:ph type="body" idx="1"/>
          </p:nvPr>
        </p:nvSpPr>
        <p:spPr>
          <a:xfrm>
            <a:off x="563563" y="1787525"/>
            <a:ext cx="8229600" cy="4933950"/>
          </a:xfrm>
        </p:spPr>
        <p:txBody>
          <a:bodyPr/>
          <a:lstStyle/>
          <a:p>
            <a:pPr>
              <a:lnSpc>
                <a:spcPct val="110000"/>
              </a:lnSpc>
            </a:pPr>
            <a:r>
              <a:rPr lang="zh-CN" altLang="en-US" sz="2800" b="1" smtClean="0">
                <a:solidFill>
                  <a:srgbClr val="FF0066"/>
                </a:solidFill>
                <a:latin typeface="Comic Sans MS" panose="030F0702030302020204" pitchFamily="66" charset="0"/>
              </a:rPr>
              <a:t>指令周期</a:t>
            </a:r>
            <a:r>
              <a:rPr lang="zh-CN" altLang="en-US" sz="2800" b="1" smtClean="0">
                <a:latin typeface="Comic Sans MS" panose="030F0702030302020204" pitchFamily="66" charset="0"/>
              </a:rPr>
              <a:t>是指一条指令经取指、译码、读写操作数到执行完成的过程。若干总线周期组成一个指令周期</a:t>
            </a:r>
          </a:p>
          <a:p>
            <a:pPr>
              <a:lnSpc>
                <a:spcPct val="110000"/>
              </a:lnSpc>
            </a:pPr>
            <a:r>
              <a:rPr lang="zh-CN" altLang="en-US" sz="2800" b="1" smtClean="0">
                <a:solidFill>
                  <a:srgbClr val="FF0066"/>
                </a:solidFill>
                <a:latin typeface="Comic Sans MS" panose="030F0702030302020204" pitchFamily="66" charset="0"/>
              </a:rPr>
              <a:t>总线周期</a:t>
            </a:r>
            <a:r>
              <a:rPr lang="zh-CN" altLang="en-US" sz="2800" b="1" smtClean="0">
                <a:latin typeface="Comic Sans MS" panose="030F0702030302020204" pitchFamily="66" charset="0"/>
              </a:rPr>
              <a:t>是指</a:t>
            </a:r>
            <a:r>
              <a:rPr lang="en-US" altLang="zh-CN" sz="2800" b="1" smtClean="0">
                <a:latin typeface="Comic Sans MS" panose="030F0702030302020204" pitchFamily="66" charset="0"/>
              </a:rPr>
              <a:t>CPU</a:t>
            </a:r>
            <a:r>
              <a:rPr lang="zh-CN" altLang="en-US" sz="2800" b="1" smtClean="0">
                <a:latin typeface="Comic Sans MS" panose="030F0702030302020204" pitchFamily="66" charset="0"/>
              </a:rPr>
              <a:t>通过总线操作与外部（存储器或</a:t>
            </a:r>
            <a:r>
              <a:rPr lang="en-US" altLang="zh-CN" sz="2800" b="1" smtClean="0">
                <a:latin typeface="Comic Sans MS" panose="030F0702030302020204" pitchFamily="66" charset="0"/>
              </a:rPr>
              <a:t>I/O</a:t>
            </a:r>
            <a:r>
              <a:rPr lang="zh-CN" altLang="en-US" sz="2800" b="1" smtClean="0">
                <a:latin typeface="Comic Sans MS" panose="030F0702030302020204" pitchFamily="66" charset="0"/>
              </a:rPr>
              <a:t>端口）进行一次数据交换的过程</a:t>
            </a:r>
          </a:p>
        </p:txBody>
      </p:sp>
    </p:spTree>
    <p:extLst>
      <p:ext uri="{BB962C8B-B14F-4D97-AF65-F5344CB8AC3E}">
        <p14:creationId xmlns:p14="http://schemas.microsoft.com/office/powerpoint/2010/main" val="29150146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48483"/>
                                        </p:tgtEl>
                                        <p:attrNameLst>
                                          <p:attrName>style.visibility</p:attrName>
                                        </p:attrNameLst>
                                      </p:cBhvr>
                                      <p:to>
                                        <p:strVal val="visible"/>
                                      </p:to>
                                    </p:set>
                                    <p:anim calcmode="lin" valueType="num">
                                      <p:cBhvr>
                                        <p:cTn id="7" dur="500" decel="50000" fill="hold">
                                          <p:stCondLst>
                                            <p:cond delay="0"/>
                                          </p:stCondLst>
                                        </p:cTn>
                                        <p:tgtEl>
                                          <p:spTgt spid="14848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848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8483"/>
                                        </p:tgtEl>
                                        <p:attrNameLst>
                                          <p:attrName>ppt_w</p:attrName>
                                        </p:attrNameLst>
                                      </p:cBhvr>
                                      <p:tavLst>
                                        <p:tav tm="0">
                                          <p:val>
                                            <p:strVal val="#ppt_w*.05"/>
                                          </p:val>
                                        </p:tav>
                                        <p:tav tm="100000">
                                          <p:val>
                                            <p:strVal val="#ppt_w"/>
                                          </p:val>
                                        </p:tav>
                                      </p:tavLst>
                                    </p:anim>
                                    <p:anim calcmode="lin" valueType="num">
                                      <p:cBhvr>
                                        <p:cTn id="10" dur="1000" fill="hold"/>
                                        <p:tgtEl>
                                          <p:spTgt spid="14848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848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848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848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8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0B29B72C-7A90-4BD8-AA9E-F72774D8FCA5}" type="slidenum">
              <a:rPr lang="en-US" altLang="zh-CN" sz="1200" smtClean="0"/>
              <a:pPr/>
              <a:t>225</a:t>
            </a:fld>
            <a:r>
              <a:rPr lang="en-US" altLang="zh-CN" sz="1200" smtClean="0"/>
              <a:t>/80</a:t>
            </a:r>
          </a:p>
        </p:txBody>
      </p:sp>
      <p:sp>
        <p:nvSpPr>
          <p:cNvPr id="169987" name="Rectangle 2"/>
          <p:cNvSpPr>
            <a:spLocks noGrp="1" noChangeArrowheads="1"/>
          </p:cNvSpPr>
          <p:nvPr>
            <p:ph type="title"/>
          </p:nvPr>
        </p:nvSpPr>
        <p:spPr/>
        <p:txBody>
          <a:bodyPr/>
          <a:lstStyle/>
          <a:p>
            <a:r>
              <a:rPr lang="en-US" altLang="zh-CN" sz="3200" smtClean="0">
                <a:latin typeface="Times New Roman" panose="02020603050405020304" pitchFamily="18" charset="0"/>
              </a:rPr>
              <a:t>8086</a:t>
            </a:r>
            <a:r>
              <a:rPr lang="zh-CN" altLang="en-US" sz="3200" smtClean="0">
                <a:latin typeface="Times New Roman" panose="02020603050405020304" pitchFamily="18" charset="0"/>
              </a:rPr>
              <a:t>的总线时序</a:t>
            </a:r>
            <a:endParaRPr lang="zh-CN" altLang="en-US" sz="2900" smtClean="0">
              <a:solidFill>
                <a:srgbClr val="FF0000"/>
              </a:solidFill>
              <a:latin typeface="Comic Sans MS" panose="030F0702030302020204" pitchFamily="66" charset="0"/>
            </a:endParaRPr>
          </a:p>
        </p:txBody>
      </p:sp>
      <p:sp>
        <p:nvSpPr>
          <p:cNvPr id="148483" name="Rectangle 3"/>
          <p:cNvSpPr>
            <a:spLocks noGrp="1" noChangeArrowheads="1"/>
          </p:cNvSpPr>
          <p:nvPr>
            <p:ph type="body" idx="1"/>
          </p:nvPr>
        </p:nvSpPr>
        <p:spPr>
          <a:xfrm>
            <a:off x="563563" y="1787525"/>
            <a:ext cx="8229600" cy="4933950"/>
          </a:xfrm>
        </p:spPr>
        <p:txBody>
          <a:bodyPr/>
          <a:lstStyle/>
          <a:p>
            <a:pPr>
              <a:lnSpc>
                <a:spcPct val="110000"/>
              </a:lnSpc>
            </a:pPr>
            <a:r>
              <a:rPr lang="en-US" altLang="zh-CN" sz="2800" b="1" smtClean="0">
                <a:latin typeface="Comic Sans MS" panose="030F0702030302020204" pitchFamily="66" charset="0"/>
              </a:rPr>
              <a:t>8086</a:t>
            </a:r>
            <a:r>
              <a:rPr lang="zh-CN" altLang="en-US" sz="2800" b="1" smtClean="0">
                <a:latin typeface="Comic Sans MS" panose="030F0702030302020204" pitchFamily="66" charset="0"/>
              </a:rPr>
              <a:t>的基本总线周期需要</a:t>
            </a:r>
            <a:r>
              <a:rPr lang="en-US" altLang="zh-CN" sz="2800" b="1" smtClean="0">
                <a:latin typeface="Comic Sans MS" panose="030F0702030302020204" pitchFamily="66" charset="0"/>
              </a:rPr>
              <a:t>4</a:t>
            </a:r>
            <a:r>
              <a:rPr lang="zh-CN" altLang="en-US" sz="2800" b="1" smtClean="0">
                <a:latin typeface="Comic Sans MS" panose="030F0702030302020204" pitchFamily="66" charset="0"/>
              </a:rPr>
              <a:t>个</a:t>
            </a:r>
            <a:r>
              <a:rPr lang="zh-CN" altLang="en-US" sz="2800" b="1" smtClean="0">
                <a:solidFill>
                  <a:srgbClr val="FF0066"/>
                </a:solidFill>
                <a:latin typeface="Comic Sans MS" panose="030F0702030302020204" pitchFamily="66" charset="0"/>
              </a:rPr>
              <a:t>时钟周期</a:t>
            </a:r>
          </a:p>
          <a:p>
            <a:pPr lvl="1">
              <a:lnSpc>
                <a:spcPct val="110000"/>
              </a:lnSpc>
            </a:pPr>
            <a:r>
              <a:rPr lang="en-US" altLang="zh-CN" sz="2400" b="1" smtClean="0">
                <a:latin typeface="Comic Sans MS" panose="030F0702030302020204" pitchFamily="66" charset="0"/>
              </a:rPr>
              <a:t>4</a:t>
            </a:r>
            <a:r>
              <a:rPr lang="zh-CN" altLang="en-US" sz="2400" b="1" smtClean="0">
                <a:latin typeface="Comic Sans MS" panose="030F0702030302020204" pitchFamily="66" charset="0"/>
              </a:rPr>
              <a:t>个时钟周期编号为</a:t>
            </a:r>
            <a:r>
              <a:rPr lang="en-US" altLang="zh-CN" sz="2400" b="1" smtClean="0">
                <a:latin typeface="Comic Sans MS" panose="030F0702030302020204" pitchFamily="66" charset="0"/>
              </a:rPr>
              <a:t>T</a:t>
            </a:r>
            <a:r>
              <a:rPr lang="en-US" altLang="zh-CN" sz="2400" b="1" baseline="-30000" smtClean="0">
                <a:latin typeface="Comic Sans MS" panose="030F0702030302020204" pitchFamily="66" charset="0"/>
              </a:rPr>
              <a:t>1</a:t>
            </a:r>
            <a:r>
              <a:rPr lang="zh-CN" altLang="en-US" sz="2400" b="1" smtClean="0">
                <a:latin typeface="Comic Sans MS" panose="030F0702030302020204" pitchFamily="66" charset="0"/>
              </a:rPr>
              <a:t>、</a:t>
            </a:r>
            <a:r>
              <a:rPr lang="en-US" altLang="zh-CN" sz="2400" b="1" smtClean="0">
                <a:latin typeface="Comic Sans MS" panose="030F0702030302020204" pitchFamily="66" charset="0"/>
              </a:rPr>
              <a:t>T</a:t>
            </a:r>
            <a:r>
              <a:rPr lang="en-US" altLang="zh-CN" sz="2400" b="1" baseline="-30000" smtClean="0">
                <a:latin typeface="Comic Sans MS" panose="030F0702030302020204" pitchFamily="66" charset="0"/>
              </a:rPr>
              <a:t>2</a:t>
            </a:r>
            <a:r>
              <a:rPr lang="zh-CN" altLang="en-US" sz="2400" b="1" smtClean="0">
                <a:latin typeface="Comic Sans MS" panose="030F0702030302020204" pitchFamily="66" charset="0"/>
              </a:rPr>
              <a:t>、</a:t>
            </a:r>
            <a:r>
              <a:rPr lang="en-US" altLang="zh-CN" sz="2400" b="1" smtClean="0">
                <a:latin typeface="Comic Sans MS" panose="030F0702030302020204" pitchFamily="66" charset="0"/>
              </a:rPr>
              <a:t>T</a:t>
            </a:r>
            <a:r>
              <a:rPr lang="en-US" altLang="zh-CN" sz="2400" b="1" baseline="-30000" smtClean="0">
                <a:latin typeface="Comic Sans MS" panose="030F0702030302020204" pitchFamily="66" charset="0"/>
              </a:rPr>
              <a:t>3</a:t>
            </a:r>
            <a:r>
              <a:rPr lang="zh-CN" altLang="en-US" sz="2400" b="1" smtClean="0">
                <a:latin typeface="Comic Sans MS" panose="030F0702030302020204" pitchFamily="66" charset="0"/>
              </a:rPr>
              <a:t>和</a:t>
            </a:r>
            <a:r>
              <a:rPr lang="en-US" altLang="zh-CN" sz="2400" b="1" smtClean="0">
                <a:latin typeface="Comic Sans MS" panose="030F0702030302020204" pitchFamily="66" charset="0"/>
              </a:rPr>
              <a:t>T</a:t>
            </a:r>
            <a:r>
              <a:rPr lang="en-US" altLang="zh-CN" sz="2400" b="1" baseline="-30000" smtClean="0">
                <a:latin typeface="Comic Sans MS" panose="030F0702030302020204" pitchFamily="66" charset="0"/>
              </a:rPr>
              <a:t>4</a:t>
            </a:r>
            <a:endParaRPr lang="en-US" altLang="zh-CN" sz="2400" b="1" smtClean="0">
              <a:latin typeface="Comic Sans MS" panose="030F0702030302020204" pitchFamily="66" charset="0"/>
            </a:endParaRPr>
          </a:p>
          <a:p>
            <a:pPr lvl="1">
              <a:lnSpc>
                <a:spcPct val="110000"/>
              </a:lnSpc>
            </a:pPr>
            <a:r>
              <a:rPr lang="zh-CN" altLang="en-US" sz="2400" b="1" smtClean="0">
                <a:latin typeface="Comic Sans MS" panose="030F0702030302020204" pitchFamily="66" charset="0"/>
              </a:rPr>
              <a:t>总线周期中的时钟周期也被称作“</a:t>
            </a:r>
            <a:r>
              <a:rPr lang="en-US" altLang="zh-CN" sz="2400" b="1" smtClean="0">
                <a:latin typeface="Comic Sans MS" panose="030F0702030302020204" pitchFamily="66" charset="0"/>
              </a:rPr>
              <a:t>T</a:t>
            </a:r>
            <a:r>
              <a:rPr lang="zh-CN" altLang="en-US" sz="2400" b="1" smtClean="0">
                <a:latin typeface="Comic Sans MS" panose="030F0702030302020204" pitchFamily="66" charset="0"/>
              </a:rPr>
              <a:t>状态” </a:t>
            </a:r>
          </a:p>
          <a:p>
            <a:pPr lvl="1">
              <a:lnSpc>
                <a:spcPct val="110000"/>
              </a:lnSpc>
            </a:pPr>
            <a:r>
              <a:rPr lang="zh-CN" altLang="en-US" sz="2400" b="1" smtClean="0">
                <a:latin typeface="Comic Sans MS" panose="030F0702030302020204" pitchFamily="66" charset="0"/>
              </a:rPr>
              <a:t>时钟周期的时间长度就是时钟频率的倒数</a:t>
            </a:r>
          </a:p>
          <a:p>
            <a:pPr>
              <a:lnSpc>
                <a:spcPct val="110000"/>
              </a:lnSpc>
            </a:pPr>
            <a:r>
              <a:rPr lang="zh-CN" altLang="en-US" sz="2800" b="1" smtClean="0">
                <a:latin typeface="Comic Sans MS" panose="030F0702030302020204" pitchFamily="66" charset="0"/>
              </a:rPr>
              <a:t>当需要延长总线周期时插入等待状态</a:t>
            </a:r>
            <a:r>
              <a:rPr lang="en-US" altLang="zh-CN" sz="2800" b="1" smtClean="0">
                <a:latin typeface="Comic Sans MS" panose="030F0702030302020204" pitchFamily="66" charset="0"/>
              </a:rPr>
              <a:t>Tw</a:t>
            </a:r>
          </a:p>
          <a:p>
            <a:pPr>
              <a:lnSpc>
                <a:spcPct val="110000"/>
              </a:lnSpc>
            </a:pPr>
            <a:r>
              <a:rPr lang="en-US" altLang="zh-CN" sz="2800" b="1" smtClean="0">
                <a:latin typeface="Comic Sans MS" panose="030F0702030302020204" pitchFamily="66" charset="0"/>
              </a:rPr>
              <a:t>CPU</a:t>
            </a:r>
            <a:r>
              <a:rPr lang="zh-CN" altLang="en-US" sz="2800" b="1" smtClean="0">
                <a:latin typeface="Comic Sans MS" panose="030F0702030302020204" pitchFamily="66" charset="0"/>
              </a:rPr>
              <a:t>进行内部操作，没有对外操作时，其引脚就处于空闲状态</a:t>
            </a:r>
            <a:r>
              <a:rPr lang="en-US" altLang="zh-CN" sz="2800" b="1" smtClean="0">
                <a:latin typeface="Comic Sans MS" panose="030F0702030302020204" pitchFamily="66" charset="0"/>
              </a:rPr>
              <a:t>T</a:t>
            </a:r>
            <a:r>
              <a:rPr lang="en-US" altLang="zh-CN" sz="1800" b="1" smtClean="0">
                <a:latin typeface="Comic Sans MS" panose="030F0702030302020204" pitchFamily="66" charset="0"/>
              </a:rPr>
              <a:t>1</a:t>
            </a:r>
          </a:p>
        </p:txBody>
      </p:sp>
    </p:spTree>
    <p:extLst>
      <p:ext uri="{BB962C8B-B14F-4D97-AF65-F5344CB8AC3E}">
        <p14:creationId xmlns:p14="http://schemas.microsoft.com/office/powerpoint/2010/main" val="688345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48483"/>
                                        </p:tgtEl>
                                        <p:attrNameLst>
                                          <p:attrName>style.visibility</p:attrName>
                                        </p:attrNameLst>
                                      </p:cBhvr>
                                      <p:to>
                                        <p:strVal val="visible"/>
                                      </p:to>
                                    </p:set>
                                    <p:anim calcmode="lin" valueType="num">
                                      <p:cBhvr>
                                        <p:cTn id="7" dur="500" decel="50000" fill="hold">
                                          <p:stCondLst>
                                            <p:cond delay="0"/>
                                          </p:stCondLst>
                                        </p:cTn>
                                        <p:tgtEl>
                                          <p:spTgt spid="14848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848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8483"/>
                                        </p:tgtEl>
                                        <p:attrNameLst>
                                          <p:attrName>ppt_w</p:attrName>
                                        </p:attrNameLst>
                                      </p:cBhvr>
                                      <p:tavLst>
                                        <p:tav tm="0">
                                          <p:val>
                                            <p:strVal val="#ppt_w*.05"/>
                                          </p:val>
                                        </p:tav>
                                        <p:tav tm="100000">
                                          <p:val>
                                            <p:strVal val="#ppt_w"/>
                                          </p:val>
                                        </p:tav>
                                      </p:tavLst>
                                    </p:anim>
                                    <p:anim calcmode="lin" valueType="num">
                                      <p:cBhvr>
                                        <p:cTn id="10" dur="1000" fill="hold"/>
                                        <p:tgtEl>
                                          <p:spTgt spid="14848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848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848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848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8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F6823302-9FBF-4AFE-9C36-0CF9B36A3F18}" type="slidenum">
              <a:rPr lang="en-US" altLang="zh-CN" sz="1200" smtClean="0"/>
              <a:pPr/>
              <a:t>226</a:t>
            </a:fld>
            <a:r>
              <a:rPr lang="en-US" altLang="zh-CN" sz="1200" smtClean="0"/>
              <a:t>/80</a:t>
            </a:r>
          </a:p>
        </p:txBody>
      </p:sp>
      <p:sp>
        <p:nvSpPr>
          <p:cNvPr id="171011" name="Rectangle 2"/>
          <p:cNvSpPr>
            <a:spLocks noGrp="1" noChangeArrowheads="1"/>
          </p:cNvSpPr>
          <p:nvPr>
            <p:ph type="title"/>
          </p:nvPr>
        </p:nvSpPr>
        <p:spPr/>
        <p:txBody>
          <a:bodyPr/>
          <a:lstStyle/>
          <a:p>
            <a:r>
              <a:rPr lang="en-US" altLang="zh-CN" smtClean="0">
                <a:latin typeface="Times New Roman" panose="02020603050405020304" pitchFamily="18" charset="0"/>
              </a:rPr>
              <a:t>8086</a:t>
            </a:r>
            <a:r>
              <a:rPr lang="zh-CN" altLang="en-US" smtClean="0">
                <a:latin typeface="Times New Roman" panose="02020603050405020304" pitchFamily="18" charset="0"/>
              </a:rPr>
              <a:t>的总线时序</a:t>
            </a:r>
            <a:endParaRPr lang="zh-CN" altLang="en-US" sz="2900" smtClean="0">
              <a:solidFill>
                <a:srgbClr val="FF0000"/>
              </a:solidFill>
              <a:latin typeface="Comic Sans MS" panose="030F0702030302020204" pitchFamily="66" charset="0"/>
            </a:endParaRPr>
          </a:p>
        </p:txBody>
      </p:sp>
      <p:sp>
        <p:nvSpPr>
          <p:cNvPr id="149507" name="Rectangle 3"/>
          <p:cNvSpPr>
            <a:spLocks noGrp="1" noChangeArrowheads="1"/>
          </p:cNvSpPr>
          <p:nvPr>
            <p:ph type="body" idx="1"/>
          </p:nvPr>
        </p:nvSpPr>
        <p:spPr/>
        <p:txBody>
          <a:bodyPr/>
          <a:lstStyle/>
          <a:p>
            <a:pPr>
              <a:lnSpc>
                <a:spcPct val="150000"/>
              </a:lnSpc>
            </a:pPr>
            <a:r>
              <a:rPr lang="zh-CN" altLang="en-US" sz="2400" b="1" smtClean="0">
                <a:latin typeface="Comic Sans MS" panose="030F0702030302020204" pitchFamily="66" charset="0"/>
              </a:rPr>
              <a:t>任何指令的取指阶段都需要存储器读总线周期，读取的内容是指令代码</a:t>
            </a:r>
          </a:p>
          <a:p>
            <a:pPr>
              <a:lnSpc>
                <a:spcPct val="150000"/>
              </a:lnSpc>
            </a:pPr>
            <a:r>
              <a:rPr lang="zh-CN" altLang="en-US" sz="2400" b="1" smtClean="0">
                <a:latin typeface="Comic Sans MS" panose="030F0702030302020204" pitchFamily="66" charset="0"/>
              </a:rPr>
              <a:t>任何一条以存储单元为源操作数的指令都将引起存储器读总线周期，任何一条以存储单元为目的操作数的指令都将引起存储器写总线周期</a:t>
            </a:r>
          </a:p>
        </p:txBody>
      </p:sp>
    </p:spTree>
    <p:extLst>
      <p:ext uri="{BB962C8B-B14F-4D97-AF65-F5344CB8AC3E}">
        <p14:creationId xmlns:p14="http://schemas.microsoft.com/office/powerpoint/2010/main" val="2268912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checkerboard(across)">
                                      <p:cBhvr>
                                        <p:cTn id="7" dur="500"/>
                                        <p:tgtEl>
                                          <p:spTgt spid="149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9507">
                                            <p:txEl>
                                              <p:pRg st="1" end="1"/>
                                            </p:txEl>
                                          </p:spTgt>
                                        </p:tgtEl>
                                        <p:attrNameLst>
                                          <p:attrName>style.visibility</p:attrName>
                                        </p:attrNameLst>
                                      </p:cBhvr>
                                      <p:to>
                                        <p:strVal val="visible"/>
                                      </p:to>
                                    </p:set>
                                    <p:animEffect transition="in" filter="checkerboard(across)">
                                      <p:cBhvr>
                                        <p:cTn id="12" dur="500"/>
                                        <p:tgtEl>
                                          <p:spTgt spid="149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2353DFDA-9F3E-4CAE-88DC-C88C7959EBED}" type="slidenum">
              <a:rPr lang="en-US" altLang="zh-CN" sz="1200" smtClean="0"/>
              <a:pPr/>
              <a:t>227</a:t>
            </a:fld>
            <a:r>
              <a:rPr lang="en-US" altLang="zh-CN" sz="1200" smtClean="0"/>
              <a:t>/80</a:t>
            </a:r>
          </a:p>
        </p:txBody>
      </p:sp>
      <p:sp>
        <p:nvSpPr>
          <p:cNvPr id="172035" name="Rectangle 2"/>
          <p:cNvSpPr>
            <a:spLocks noGrp="1" noChangeArrowheads="1"/>
          </p:cNvSpPr>
          <p:nvPr>
            <p:ph type="title"/>
          </p:nvPr>
        </p:nvSpPr>
        <p:spPr/>
        <p:txBody>
          <a:bodyPr/>
          <a:lstStyle/>
          <a:p>
            <a:r>
              <a:rPr lang="en-US" altLang="zh-CN" smtClean="0">
                <a:latin typeface="Times New Roman" panose="02020603050405020304" pitchFamily="18" charset="0"/>
              </a:rPr>
              <a:t>8086</a:t>
            </a:r>
            <a:r>
              <a:rPr lang="zh-CN" altLang="en-US" smtClean="0">
                <a:latin typeface="Times New Roman" panose="02020603050405020304" pitchFamily="18" charset="0"/>
              </a:rPr>
              <a:t>的总线时序</a:t>
            </a:r>
            <a:endParaRPr lang="zh-CN" altLang="en-US" sz="2900" smtClean="0">
              <a:solidFill>
                <a:srgbClr val="FF0000"/>
              </a:solidFill>
              <a:latin typeface="Comic Sans MS" panose="030F0702030302020204" pitchFamily="66" charset="0"/>
            </a:endParaRPr>
          </a:p>
        </p:txBody>
      </p:sp>
      <p:sp>
        <p:nvSpPr>
          <p:cNvPr id="149507" name="Rectangle 3"/>
          <p:cNvSpPr>
            <a:spLocks noGrp="1" noChangeArrowheads="1"/>
          </p:cNvSpPr>
          <p:nvPr>
            <p:ph type="body" idx="1"/>
          </p:nvPr>
        </p:nvSpPr>
        <p:spPr/>
        <p:txBody>
          <a:bodyPr/>
          <a:lstStyle/>
          <a:p>
            <a:pPr>
              <a:lnSpc>
                <a:spcPct val="150000"/>
              </a:lnSpc>
            </a:pPr>
            <a:r>
              <a:rPr lang="zh-CN" altLang="en-US" sz="2400" b="1" smtClean="0">
                <a:latin typeface="Comic Sans MS" panose="030F0702030302020204" pitchFamily="66" charset="0"/>
              </a:rPr>
              <a:t>有执行</a:t>
            </a:r>
            <a:r>
              <a:rPr lang="en-US" altLang="zh-CN" sz="2400" b="1" smtClean="0">
                <a:latin typeface="Comic Sans MS" panose="030F0702030302020204" pitchFamily="66" charset="0"/>
              </a:rPr>
              <a:t>IN</a:t>
            </a:r>
            <a:r>
              <a:rPr lang="zh-CN" altLang="en-US" sz="2400" b="1" smtClean="0">
                <a:latin typeface="Comic Sans MS" panose="030F0702030302020204" pitchFamily="66" charset="0"/>
              </a:rPr>
              <a:t>指令才出现</a:t>
            </a:r>
            <a:r>
              <a:rPr lang="en-US" altLang="zh-CN" sz="2400" b="1" smtClean="0">
                <a:latin typeface="Comic Sans MS" panose="030F0702030302020204" pitchFamily="66" charset="0"/>
              </a:rPr>
              <a:t>I/O</a:t>
            </a:r>
            <a:r>
              <a:rPr lang="zh-CN" altLang="en-US" sz="2400" b="1" smtClean="0">
                <a:latin typeface="Comic Sans MS" panose="030F0702030302020204" pitchFamily="66" charset="0"/>
              </a:rPr>
              <a:t>读总线周期，执行</a:t>
            </a:r>
            <a:r>
              <a:rPr lang="en-US" altLang="zh-CN" sz="2400" b="1" smtClean="0">
                <a:latin typeface="Comic Sans MS" panose="030F0702030302020204" pitchFamily="66" charset="0"/>
              </a:rPr>
              <a:t>OUT</a:t>
            </a:r>
            <a:r>
              <a:rPr lang="zh-CN" altLang="en-US" sz="2400" b="1" smtClean="0">
                <a:latin typeface="Comic Sans MS" panose="030F0702030302020204" pitchFamily="66" charset="0"/>
              </a:rPr>
              <a:t>指令才出现</a:t>
            </a:r>
            <a:r>
              <a:rPr lang="en-US" altLang="zh-CN" sz="2400" b="1" smtClean="0">
                <a:latin typeface="Comic Sans MS" panose="030F0702030302020204" pitchFamily="66" charset="0"/>
              </a:rPr>
              <a:t>I/O</a:t>
            </a:r>
            <a:r>
              <a:rPr lang="zh-CN" altLang="en-US" sz="2400" b="1" smtClean="0">
                <a:latin typeface="Comic Sans MS" panose="030F0702030302020204" pitchFamily="66" charset="0"/>
              </a:rPr>
              <a:t>写总线周期</a:t>
            </a:r>
          </a:p>
          <a:p>
            <a:pPr>
              <a:lnSpc>
                <a:spcPct val="150000"/>
              </a:lnSpc>
            </a:pPr>
            <a:r>
              <a:rPr lang="en-US" altLang="zh-CN" sz="2400" b="1" smtClean="0">
                <a:latin typeface="Comic Sans MS" panose="030F0702030302020204" pitchFamily="66" charset="0"/>
              </a:rPr>
              <a:t>CPU</a:t>
            </a:r>
            <a:r>
              <a:rPr lang="zh-CN" altLang="en-US" sz="2400" b="1" smtClean="0">
                <a:latin typeface="Comic Sans MS" panose="030F0702030302020204" pitchFamily="66" charset="0"/>
              </a:rPr>
              <a:t>响应可屏蔽中断时生成中断响应总线周期</a:t>
            </a:r>
            <a:endParaRPr lang="zh-CN" altLang="en-US" b="1" smtClean="0">
              <a:latin typeface="Comic Sans MS" panose="030F0702030302020204" pitchFamily="66" charset="0"/>
            </a:endParaRPr>
          </a:p>
        </p:txBody>
      </p:sp>
    </p:spTree>
    <p:extLst>
      <p:ext uri="{BB962C8B-B14F-4D97-AF65-F5344CB8AC3E}">
        <p14:creationId xmlns:p14="http://schemas.microsoft.com/office/powerpoint/2010/main" val="2897213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checkerboard(across)">
                                      <p:cBhvr>
                                        <p:cTn id="7" dur="500"/>
                                        <p:tgtEl>
                                          <p:spTgt spid="149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9507">
                                            <p:txEl>
                                              <p:pRg st="1" end="1"/>
                                            </p:txEl>
                                          </p:spTgt>
                                        </p:tgtEl>
                                        <p:attrNameLst>
                                          <p:attrName>style.visibility</p:attrName>
                                        </p:attrNameLst>
                                      </p:cBhvr>
                                      <p:to>
                                        <p:strVal val="visible"/>
                                      </p:to>
                                    </p:set>
                                    <p:animEffect transition="in" filter="checkerboard(across)">
                                      <p:cBhvr>
                                        <p:cTn id="12" dur="500"/>
                                        <p:tgtEl>
                                          <p:spTgt spid="149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4F48C96-060E-4F32-A46A-A62F5B8F07B0}" type="slidenum">
              <a:rPr lang="en-US" altLang="zh-CN" sz="1200" smtClean="0"/>
              <a:pPr/>
              <a:t>228</a:t>
            </a:fld>
            <a:r>
              <a:rPr lang="en-US" altLang="zh-CN" sz="1200" smtClean="0"/>
              <a:t>/80</a:t>
            </a:r>
          </a:p>
        </p:txBody>
      </p:sp>
      <p:sp>
        <p:nvSpPr>
          <p:cNvPr id="173059" name="Rectangle 2"/>
          <p:cNvSpPr>
            <a:spLocks noGrp="1" noChangeArrowheads="1"/>
          </p:cNvSpPr>
          <p:nvPr>
            <p:ph type="title"/>
          </p:nvPr>
        </p:nvSpPr>
        <p:spPr/>
        <p:txBody>
          <a:bodyPr/>
          <a:lstStyle/>
          <a:p>
            <a:r>
              <a:rPr lang="en-US" altLang="zh-CN" sz="3200" smtClean="0">
                <a:latin typeface="Times New Roman" panose="02020603050405020304" pitchFamily="18" charset="0"/>
              </a:rPr>
              <a:t>8086</a:t>
            </a:r>
            <a:r>
              <a:rPr lang="zh-CN" altLang="en-US" sz="3200" smtClean="0">
                <a:latin typeface="Times New Roman" panose="02020603050405020304" pitchFamily="18" charset="0"/>
              </a:rPr>
              <a:t>的总线时序</a:t>
            </a:r>
            <a:endParaRPr lang="zh-CN" altLang="en-US" sz="2900" smtClean="0">
              <a:solidFill>
                <a:srgbClr val="FF0000"/>
              </a:solidFill>
              <a:latin typeface="Comic Sans MS" panose="030F0702030302020204" pitchFamily="66" charset="0"/>
            </a:endParaRPr>
          </a:p>
        </p:txBody>
      </p:sp>
      <p:sp>
        <p:nvSpPr>
          <p:cNvPr id="173060" name="Rectangle 3"/>
          <p:cNvSpPr>
            <a:spLocks noGrp="1" noChangeArrowheads="1"/>
          </p:cNvSpPr>
          <p:nvPr>
            <p:ph type="body" idx="1"/>
          </p:nvPr>
        </p:nvSpPr>
        <p:spPr/>
        <p:txBody>
          <a:bodyPr/>
          <a:lstStyle/>
          <a:p>
            <a:r>
              <a:rPr lang="zh-CN" altLang="en-US" b="1" smtClean="0">
                <a:latin typeface="Comic Sans MS" panose="030F0702030302020204" pitchFamily="66" charset="0"/>
              </a:rPr>
              <a:t>总线操作中如何实现时序同步是关键</a:t>
            </a:r>
          </a:p>
          <a:p>
            <a:r>
              <a:rPr lang="en-US" altLang="zh-CN" b="1" smtClean="0">
                <a:latin typeface="Comic Sans MS" panose="030F0702030302020204" pitchFamily="66" charset="0"/>
              </a:rPr>
              <a:t>CPU</a:t>
            </a:r>
            <a:r>
              <a:rPr lang="zh-CN" altLang="en-US" b="1" smtClean="0">
                <a:latin typeface="Comic Sans MS" panose="030F0702030302020204" pitchFamily="66" charset="0"/>
              </a:rPr>
              <a:t>总线周期采用</a:t>
            </a:r>
            <a:r>
              <a:rPr lang="zh-CN" altLang="en-US" b="1" smtClean="0">
                <a:solidFill>
                  <a:srgbClr val="0000FF"/>
                </a:solidFill>
                <a:latin typeface="Comic Sans MS" panose="030F0702030302020204" pitchFamily="66" charset="0"/>
              </a:rPr>
              <a:t>同步时序</a:t>
            </a:r>
            <a:r>
              <a:rPr lang="zh-CN" altLang="en-US" b="1" smtClean="0">
                <a:latin typeface="Comic Sans MS" panose="030F0702030302020204" pitchFamily="66" charset="0"/>
              </a:rPr>
              <a:t>：</a:t>
            </a:r>
          </a:p>
          <a:p>
            <a:pPr lvl="1"/>
            <a:r>
              <a:rPr lang="zh-CN" altLang="en-US" b="1" smtClean="0">
                <a:latin typeface="Comic Sans MS" panose="030F0702030302020204" pitchFamily="66" charset="0"/>
              </a:rPr>
              <a:t>各部件都以系统时钟信号为基准</a:t>
            </a:r>
          </a:p>
          <a:p>
            <a:pPr lvl="1"/>
            <a:r>
              <a:rPr lang="zh-CN" altLang="en-US" b="1" smtClean="0">
                <a:latin typeface="Comic Sans MS" panose="030F0702030302020204" pitchFamily="66" charset="0"/>
              </a:rPr>
              <a:t>当相互不能配合时，快速部件（</a:t>
            </a:r>
            <a:r>
              <a:rPr lang="en-US" altLang="zh-CN" b="1" smtClean="0">
                <a:latin typeface="Comic Sans MS" panose="030F0702030302020204" pitchFamily="66" charset="0"/>
              </a:rPr>
              <a:t>CPU</a:t>
            </a:r>
            <a:r>
              <a:rPr lang="zh-CN" altLang="en-US" b="1" smtClean="0">
                <a:latin typeface="Comic Sans MS" panose="030F0702030302020204" pitchFamily="66" charset="0"/>
              </a:rPr>
              <a:t>）插入等待状态等待慢速部件（</a:t>
            </a:r>
            <a:r>
              <a:rPr lang="en-US" altLang="zh-CN" b="1" smtClean="0">
                <a:latin typeface="Comic Sans MS" panose="030F0702030302020204" pitchFamily="66" charset="0"/>
              </a:rPr>
              <a:t>I/O</a:t>
            </a:r>
            <a:r>
              <a:rPr lang="zh-CN" altLang="en-US" b="1" smtClean="0">
                <a:latin typeface="Comic Sans MS" panose="030F0702030302020204" pitchFamily="66" charset="0"/>
              </a:rPr>
              <a:t>和存储器）</a:t>
            </a:r>
          </a:p>
          <a:p>
            <a:r>
              <a:rPr lang="en-US" altLang="zh-CN" b="1" smtClean="0">
                <a:latin typeface="Comic Sans MS" panose="030F0702030302020204" pitchFamily="66" charset="0"/>
              </a:rPr>
              <a:t>CPU</a:t>
            </a:r>
            <a:r>
              <a:rPr lang="zh-CN" altLang="en-US" b="1" smtClean="0">
                <a:latin typeface="Comic Sans MS" panose="030F0702030302020204" pitchFamily="66" charset="0"/>
              </a:rPr>
              <a:t>与外设接口常采用</a:t>
            </a:r>
            <a:r>
              <a:rPr lang="zh-CN" altLang="en-US" b="1" smtClean="0">
                <a:solidFill>
                  <a:srgbClr val="0000FF"/>
                </a:solidFill>
                <a:latin typeface="Comic Sans MS" panose="030F0702030302020204" pitchFamily="66" charset="0"/>
              </a:rPr>
              <a:t>异步时序</a:t>
            </a:r>
            <a:r>
              <a:rPr lang="zh-CN" altLang="en-US" b="1" smtClean="0">
                <a:latin typeface="Comic Sans MS" panose="030F0702030302020204" pitchFamily="66" charset="0"/>
              </a:rPr>
              <a:t>，它们通过应答联络信号实现同步操作</a:t>
            </a:r>
          </a:p>
        </p:txBody>
      </p:sp>
    </p:spTree>
    <p:extLst>
      <p:ext uri="{BB962C8B-B14F-4D97-AF65-F5344CB8AC3E}">
        <p14:creationId xmlns:p14="http://schemas.microsoft.com/office/powerpoint/2010/main" val="3702370673"/>
      </p:ext>
    </p:extLst>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系统的复位和启动操作</a:t>
            </a:r>
          </a:p>
        </p:txBody>
      </p:sp>
      <p:sp>
        <p:nvSpPr>
          <p:cNvPr id="174083" name="Rectangle 3"/>
          <p:cNvSpPr>
            <a:spLocks noGrp="1" noChangeArrowheads="1"/>
          </p:cNvSpPr>
          <p:nvPr>
            <p:ph type="body" idx="1"/>
          </p:nvPr>
        </p:nvSpPr>
        <p:spPr>
          <a:xfrm>
            <a:off x="323850" y="1752600"/>
            <a:ext cx="8569325" cy="4556125"/>
          </a:xfrm>
        </p:spPr>
        <p:txBody>
          <a:bodyPr/>
          <a:lstStyle/>
          <a:p>
            <a:pPr eaLnBrk="1" hangingPunct="1">
              <a:spcBef>
                <a:spcPct val="0"/>
              </a:spcBef>
              <a:buClrTx/>
              <a:buFontTx/>
              <a:buNone/>
            </a:pPr>
            <a:r>
              <a:rPr kumimoji="1" lang="zh-CN" altLang="en-US" sz="2400" b="1" smtClean="0">
                <a:latin typeface="Times New Roman" panose="02020603050405020304" pitchFamily="18" charset="0"/>
              </a:rPr>
              <a:t>产生</a:t>
            </a:r>
            <a:r>
              <a:rPr kumimoji="1" lang="zh-CN" altLang="en-US" sz="2400" b="1" smtClean="0">
                <a:solidFill>
                  <a:srgbClr val="008000"/>
                </a:solidFill>
                <a:latin typeface="Times New Roman" panose="02020603050405020304" pitchFamily="18" charset="0"/>
              </a:rPr>
              <a:t>：</a:t>
            </a:r>
            <a:r>
              <a:rPr kumimoji="1" lang="en-US" altLang="zh-CN" b="1" smtClean="0">
                <a:solidFill>
                  <a:srgbClr val="008000"/>
                </a:solidFill>
                <a:latin typeface="Times New Roman" panose="02020603050405020304" pitchFamily="18" charset="0"/>
              </a:rPr>
              <a:t>RESET</a:t>
            </a:r>
            <a:r>
              <a:rPr kumimoji="1" lang="zh-CN" altLang="en-US" b="1" smtClean="0">
                <a:solidFill>
                  <a:srgbClr val="008000"/>
                </a:solidFill>
                <a:latin typeface="Times New Roman" panose="02020603050405020304" pitchFamily="18" charset="0"/>
              </a:rPr>
              <a:t>端上的高电平维持</a:t>
            </a:r>
            <a:r>
              <a:rPr kumimoji="1" lang="en-US" altLang="zh-CN" b="1" smtClean="0">
                <a:solidFill>
                  <a:srgbClr val="008000"/>
                </a:solidFill>
                <a:latin typeface="Times New Roman" panose="02020603050405020304" pitchFamily="18" charset="0"/>
              </a:rPr>
              <a:t>4</a:t>
            </a:r>
            <a:r>
              <a:rPr kumimoji="1" lang="zh-CN" altLang="en-US" b="1" smtClean="0">
                <a:solidFill>
                  <a:srgbClr val="008000"/>
                </a:solidFill>
                <a:latin typeface="Times New Roman" panose="02020603050405020304" pitchFamily="18" charset="0"/>
              </a:rPr>
              <a:t>个时钟周期，可使</a:t>
            </a:r>
            <a:r>
              <a:rPr kumimoji="1" lang="en-US" altLang="zh-CN" b="1" smtClean="0">
                <a:solidFill>
                  <a:srgbClr val="008000"/>
                </a:solidFill>
                <a:latin typeface="Times New Roman" panose="02020603050405020304" pitchFamily="18" charset="0"/>
              </a:rPr>
              <a:t>CPU</a:t>
            </a:r>
            <a:r>
              <a:rPr kumimoji="1" lang="zh-CN" altLang="en-US" b="1" smtClean="0">
                <a:solidFill>
                  <a:srgbClr val="008000"/>
                </a:solidFill>
                <a:latin typeface="Times New Roman" panose="02020603050405020304" pitchFamily="18" charset="0"/>
              </a:rPr>
              <a:t>复位。如果是初</a:t>
            </a:r>
          </a:p>
          <a:p>
            <a:pPr eaLnBrk="1" hangingPunct="1">
              <a:spcBef>
                <a:spcPct val="0"/>
              </a:spcBef>
              <a:buClrTx/>
              <a:buFontTx/>
              <a:buNone/>
            </a:pPr>
            <a:r>
              <a:rPr kumimoji="1" lang="zh-CN" altLang="en-US" b="1" smtClean="0">
                <a:solidFill>
                  <a:srgbClr val="008000"/>
                </a:solidFill>
                <a:latin typeface="Times New Roman" panose="02020603050405020304" pitchFamily="18" charset="0"/>
              </a:rPr>
              <a:t>次加电引起的复位，则要求维持不小于</a:t>
            </a:r>
            <a:r>
              <a:rPr kumimoji="1" lang="en-US" altLang="zh-CN" b="1" smtClean="0">
                <a:solidFill>
                  <a:srgbClr val="008000"/>
                </a:solidFill>
                <a:latin typeface="Times New Roman" panose="02020603050405020304" pitchFamily="18" charset="0"/>
              </a:rPr>
              <a:t>50us</a:t>
            </a:r>
            <a:r>
              <a:rPr kumimoji="1" lang="zh-CN" altLang="en-US" b="1" smtClean="0">
                <a:solidFill>
                  <a:srgbClr val="008000"/>
                </a:solidFill>
                <a:latin typeface="Times New Roman" panose="02020603050405020304" pitchFamily="18" charset="0"/>
              </a:rPr>
              <a:t>的高电平。</a:t>
            </a:r>
          </a:p>
          <a:p>
            <a:pPr eaLnBrk="1" hangingPunct="1">
              <a:spcBef>
                <a:spcPct val="50000"/>
              </a:spcBef>
              <a:buClrTx/>
              <a:buFontTx/>
              <a:buNone/>
            </a:pPr>
            <a:r>
              <a:rPr kumimoji="1" lang="en-US" altLang="zh-CN" sz="2400" b="1" smtClean="0">
                <a:latin typeface="Times New Roman" panose="02020603050405020304" pitchFamily="18" charset="0"/>
              </a:rPr>
              <a:t>CPU</a:t>
            </a:r>
            <a:r>
              <a:rPr kumimoji="1" lang="zh-CN" altLang="en-US" sz="2400" b="1" smtClean="0">
                <a:latin typeface="Times New Roman" panose="02020603050405020304" pitchFamily="18" charset="0"/>
              </a:rPr>
              <a:t>复位：</a:t>
            </a:r>
          </a:p>
          <a:p>
            <a:pPr eaLnBrk="1" hangingPunct="1">
              <a:spcBef>
                <a:spcPct val="0"/>
              </a:spcBef>
              <a:buClrTx/>
              <a:buFontTx/>
              <a:buNone/>
            </a:pPr>
            <a:r>
              <a:rPr kumimoji="1" lang="en-US" altLang="zh-CN" b="1" smtClean="0">
                <a:solidFill>
                  <a:srgbClr val="008000"/>
                </a:solidFill>
                <a:latin typeface="Times New Roman" panose="02020603050405020304" pitchFamily="18" charset="0"/>
              </a:rPr>
              <a:t>PSW</a:t>
            </a:r>
            <a:r>
              <a:rPr kumimoji="1" lang="zh-CN" altLang="en-US" b="1" smtClean="0">
                <a:solidFill>
                  <a:srgbClr val="008000"/>
                </a:solidFill>
                <a:latin typeface="Times New Roman" panose="02020603050405020304" pitchFamily="18" charset="0"/>
              </a:rPr>
              <a:t>、</a:t>
            </a:r>
            <a:r>
              <a:rPr kumimoji="1" lang="en-US" altLang="zh-CN" b="1" smtClean="0">
                <a:solidFill>
                  <a:srgbClr val="008000"/>
                </a:solidFill>
                <a:latin typeface="Times New Roman" panose="02020603050405020304" pitchFamily="18" charset="0"/>
              </a:rPr>
              <a:t>DS</a:t>
            </a:r>
            <a:r>
              <a:rPr kumimoji="1" lang="zh-CN" altLang="en-US" b="1" smtClean="0">
                <a:solidFill>
                  <a:srgbClr val="008000"/>
                </a:solidFill>
                <a:latin typeface="Times New Roman" panose="02020603050405020304" pitchFamily="18" charset="0"/>
              </a:rPr>
              <a:t>、</a:t>
            </a:r>
            <a:r>
              <a:rPr kumimoji="1" lang="en-US" altLang="zh-CN" b="1" smtClean="0">
                <a:solidFill>
                  <a:srgbClr val="008000"/>
                </a:solidFill>
                <a:latin typeface="Times New Roman" panose="02020603050405020304" pitchFamily="18" charset="0"/>
              </a:rPr>
              <a:t>ES</a:t>
            </a:r>
            <a:r>
              <a:rPr kumimoji="1" lang="zh-CN" altLang="en-US" b="1" smtClean="0">
                <a:solidFill>
                  <a:srgbClr val="008000"/>
                </a:solidFill>
                <a:latin typeface="Times New Roman" panose="02020603050405020304" pitchFamily="18" charset="0"/>
              </a:rPr>
              <a:t>、</a:t>
            </a:r>
            <a:r>
              <a:rPr kumimoji="1" lang="en-US" altLang="zh-CN" b="1" smtClean="0">
                <a:solidFill>
                  <a:srgbClr val="008000"/>
                </a:solidFill>
                <a:latin typeface="Times New Roman" panose="02020603050405020304" pitchFamily="18" charset="0"/>
              </a:rPr>
              <a:t>SS</a:t>
            </a:r>
            <a:r>
              <a:rPr kumimoji="1" lang="zh-CN" altLang="en-US" b="1" smtClean="0">
                <a:solidFill>
                  <a:srgbClr val="008000"/>
                </a:solidFill>
                <a:latin typeface="Times New Roman" panose="02020603050405020304" pitchFamily="18" charset="0"/>
              </a:rPr>
              <a:t>、</a:t>
            </a:r>
            <a:r>
              <a:rPr kumimoji="1" lang="en-US" altLang="zh-CN" b="1" smtClean="0">
                <a:solidFill>
                  <a:srgbClr val="008000"/>
                </a:solidFill>
                <a:latin typeface="Times New Roman" panose="02020603050405020304" pitchFamily="18" charset="0"/>
              </a:rPr>
              <a:t>IP</a:t>
            </a:r>
            <a:r>
              <a:rPr kumimoji="1" lang="zh-CN" altLang="en-US" b="1" smtClean="0">
                <a:solidFill>
                  <a:srgbClr val="008000"/>
                </a:solidFill>
                <a:latin typeface="Times New Roman" panose="02020603050405020304" pitchFamily="18" charset="0"/>
              </a:rPr>
              <a:t>等寄存器，指令队列被清零。</a:t>
            </a:r>
          </a:p>
          <a:p>
            <a:pPr eaLnBrk="1" hangingPunct="1">
              <a:spcBef>
                <a:spcPct val="0"/>
              </a:spcBef>
              <a:buClrTx/>
              <a:buFontTx/>
              <a:buNone/>
            </a:pPr>
            <a:r>
              <a:rPr kumimoji="1" lang="en-US" altLang="zh-CN" b="1" smtClean="0">
                <a:solidFill>
                  <a:srgbClr val="008000"/>
                </a:solidFill>
                <a:latin typeface="Times New Roman" panose="02020603050405020304" pitchFamily="18" charset="0"/>
              </a:rPr>
              <a:t>CS</a:t>
            </a:r>
            <a:r>
              <a:rPr kumimoji="1" lang="zh-CN" altLang="en-US" b="1" smtClean="0">
                <a:solidFill>
                  <a:srgbClr val="008000"/>
                </a:solidFill>
                <a:latin typeface="Times New Roman" panose="02020603050405020304" pitchFamily="18" charset="0"/>
              </a:rPr>
              <a:t>寄存器设置为</a:t>
            </a:r>
            <a:r>
              <a:rPr kumimoji="1" lang="en-US" altLang="zh-CN" b="1" smtClean="0">
                <a:solidFill>
                  <a:srgbClr val="008000"/>
                </a:solidFill>
                <a:latin typeface="Times New Roman" panose="02020603050405020304" pitchFamily="18" charset="0"/>
              </a:rPr>
              <a:t>FFFFH</a:t>
            </a:r>
            <a:r>
              <a:rPr kumimoji="1" lang="zh-CN" altLang="en-US" b="1" smtClean="0">
                <a:solidFill>
                  <a:srgbClr val="008000"/>
                </a:solidFill>
                <a:latin typeface="Times New Roman" panose="02020603050405020304" pitchFamily="18" charset="0"/>
              </a:rPr>
              <a:t>。</a:t>
            </a:r>
          </a:p>
          <a:p>
            <a:pPr eaLnBrk="1" hangingPunct="1">
              <a:spcBef>
                <a:spcPct val="0"/>
              </a:spcBef>
              <a:buClrTx/>
              <a:buFontTx/>
              <a:buNone/>
            </a:pPr>
            <a:r>
              <a:rPr kumimoji="1" lang="zh-CN" altLang="en-US" b="1" smtClean="0">
                <a:solidFill>
                  <a:srgbClr val="FF6600"/>
                </a:solidFill>
                <a:latin typeface="Times New Roman" panose="02020603050405020304" pitchFamily="18" charset="0"/>
              </a:rPr>
              <a:t>注：由于复位后，</a:t>
            </a:r>
            <a:r>
              <a:rPr kumimoji="1" lang="en-US" altLang="zh-CN" b="1" smtClean="0">
                <a:solidFill>
                  <a:srgbClr val="FF6600"/>
                </a:solidFill>
                <a:latin typeface="Times New Roman" panose="02020603050405020304" pitchFamily="18" charset="0"/>
              </a:rPr>
              <a:t>IF=0</a:t>
            </a:r>
            <a:r>
              <a:rPr kumimoji="1" lang="zh-CN" altLang="en-US" b="1" smtClean="0">
                <a:solidFill>
                  <a:srgbClr val="FF6600"/>
                </a:solidFill>
                <a:latin typeface="Times New Roman" panose="02020603050405020304" pitchFamily="18" charset="0"/>
              </a:rPr>
              <a:t>，处关中断状态，所以在初始化程序中应开中断，使</a:t>
            </a:r>
            <a:r>
              <a:rPr kumimoji="1" lang="en-US" altLang="zh-CN" b="1" smtClean="0">
                <a:solidFill>
                  <a:srgbClr val="FF6600"/>
                </a:solidFill>
                <a:latin typeface="Times New Roman" panose="02020603050405020304" pitchFamily="18" charset="0"/>
              </a:rPr>
              <a:t>CPU</a:t>
            </a:r>
            <a:r>
              <a:rPr kumimoji="1" lang="zh-CN" altLang="en-US" b="1" smtClean="0">
                <a:solidFill>
                  <a:srgbClr val="FF6600"/>
                </a:solidFill>
                <a:latin typeface="Times New Roman" panose="02020603050405020304" pitchFamily="18" charset="0"/>
              </a:rPr>
              <a:t>可响应中断请求。</a:t>
            </a:r>
          </a:p>
          <a:p>
            <a:pPr eaLnBrk="1" hangingPunct="1">
              <a:spcBef>
                <a:spcPct val="50000"/>
              </a:spcBef>
              <a:buClrTx/>
              <a:buFontTx/>
              <a:buNone/>
            </a:pPr>
            <a:r>
              <a:rPr kumimoji="1" lang="en-US" altLang="zh-CN" sz="2400" b="1" smtClean="0">
                <a:solidFill>
                  <a:srgbClr val="FF6600"/>
                </a:solidFill>
                <a:latin typeface="Times New Roman" panose="02020603050405020304" pitchFamily="18" charset="0"/>
              </a:rPr>
              <a:t>CPU</a:t>
            </a:r>
            <a:r>
              <a:rPr kumimoji="1" lang="zh-CN" altLang="en-US" sz="2400" b="1" smtClean="0">
                <a:solidFill>
                  <a:srgbClr val="FF6600"/>
                </a:solidFill>
                <a:latin typeface="Times New Roman" panose="02020603050405020304" pitchFamily="18" charset="0"/>
              </a:rPr>
              <a:t>重启：</a:t>
            </a:r>
          </a:p>
          <a:p>
            <a:pPr eaLnBrk="1" hangingPunct="1">
              <a:spcBef>
                <a:spcPct val="0"/>
              </a:spcBef>
              <a:buClrTx/>
              <a:buFontTx/>
              <a:buNone/>
            </a:pPr>
            <a:r>
              <a:rPr kumimoji="1" lang="zh-CN" altLang="en-US" sz="2400" b="1" smtClean="0">
                <a:solidFill>
                  <a:srgbClr val="FF6600"/>
                </a:solidFill>
                <a:latin typeface="Times New Roman" panose="02020603050405020304" pitchFamily="18" charset="0"/>
              </a:rPr>
              <a:t>       </a:t>
            </a:r>
            <a:r>
              <a:rPr kumimoji="1" lang="zh-CN" altLang="en-US" b="1" smtClean="0">
                <a:solidFill>
                  <a:srgbClr val="FF6600"/>
                </a:solidFill>
                <a:latin typeface="Times New Roman" panose="02020603050405020304" pitchFamily="18" charset="0"/>
              </a:rPr>
              <a:t>复位信号</a:t>
            </a:r>
            <a:r>
              <a:rPr kumimoji="1" lang="en-US" altLang="zh-CN" b="1" smtClean="0">
                <a:solidFill>
                  <a:srgbClr val="FF6600"/>
                </a:solidFill>
                <a:latin typeface="Times New Roman" panose="02020603050405020304" pitchFamily="18" charset="0"/>
              </a:rPr>
              <a:t>RESET</a:t>
            </a:r>
            <a:r>
              <a:rPr kumimoji="1" lang="zh-CN" altLang="en-US" b="1" smtClean="0">
                <a:solidFill>
                  <a:srgbClr val="FF6600"/>
                </a:solidFill>
                <a:latin typeface="Times New Roman" panose="02020603050405020304" pitchFamily="18" charset="0"/>
              </a:rPr>
              <a:t>从高电平到低电平的跳变会触发</a:t>
            </a:r>
            <a:r>
              <a:rPr kumimoji="1" lang="en-US" altLang="zh-CN" b="1" smtClean="0">
                <a:solidFill>
                  <a:srgbClr val="FF6600"/>
                </a:solidFill>
                <a:latin typeface="Times New Roman" panose="02020603050405020304" pitchFamily="18" charset="0"/>
              </a:rPr>
              <a:t>CPU</a:t>
            </a:r>
            <a:r>
              <a:rPr kumimoji="1" lang="zh-CN" altLang="en-US" b="1" smtClean="0">
                <a:solidFill>
                  <a:srgbClr val="FF6600"/>
                </a:solidFill>
                <a:latin typeface="Times New Roman" panose="02020603050405020304" pitchFamily="18" charset="0"/>
              </a:rPr>
              <a:t>内部的复位逻辑</a:t>
            </a:r>
          </a:p>
          <a:p>
            <a:pPr eaLnBrk="1" hangingPunct="1">
              <a:spcBef>
                <a:spcPct val="0"/>
              </a:spcBef>
              <a:buClrTx/>
              <a:buFontTx/>
              <a:buNone/>
            </a:pPr>
            <a:r>
              <a:rPr kumimoji="1" lang="zh-CN" altLang="en-US" b="1" smtClean="0">
                <a:solidFill>
                  <a:srgbClr val="FF6600"/>
                </a:solidFill>
                <a:latin typeface="Times New Roman" panose="02020603050405020304" pitchFamily="18" charset="0"/>
              </a:rPr>
              <a:t>电路，</a:t>
            </a:r>
            <a:r>
              <a:rPr kumimoji="1" lang="zh-CN" altLang="en-US" b="1" smtClean="0">
                <a:solidFill>
                  <a:srgbClr val="008000"/>
                </a:solidFill>
                <a:latin typeface="Times New Roman" panose="02020603050405020304" pitchFamily="18" charset="0"/>
              </a:rPr>
              <a:t>当</a:t>
            </a:r>
            <a:r>
              <a:rPr kumimoji="1" lang="en-US" altLang="zh-CN" b="1" smtClean="0">
                <a:solidFill>
                  <a:srgbClr val="008000"/>
                </a:solidFill>
                <a:latin typeface="Times New Roman" panose="02020603050405020304" pitchFamily="18" charset="0"/>
              </a:rPr>
              <a:t>RESET</a:t>
            </a:r>
            <a:r>
              <a:rPr kumimoji="1" lang="zh-CN" altLang="en-US" b="1" smtClean="0">
                <a:solidFill>
                  <a:srgbClr val="008000"/>
                </a:solidFill>
                <a:latin typeface="Times New Roman" panose="02020603050405020304" pitchFamily="18" charset="0"/>
              </a:rPr>
              <a:t>由高电平变低电平</a:t>
            </a:r>
            <a:r>
              <a:rPr kumimoji="1" lang="en-US" altLang="zh-CN" b="1" smtClean="0">
                <a:solidFill>
                  <a:srgbClr val="008000"/>
                </a:solidFill>
                <a:latin typeface="Times New Roman" panose="02020603050405020304" pitchFamily="18" charset="0"/>
              </a:rPr>
              <a:t>7</a:t>
            </a:r>
            <a:r>
              <a:rPr kumimoji="1" lang="zh-CN" altLang="en-US" b="1" smtClean="0">
                <a:solidFill>
                  <a:srgbClr val="008000"/>
                </a:solidFill>
                <a:latin typeface="Times New Roman" panose="02020603050405020304" pitchFamily="18" charset="0"/>
              </a:rPr>
              <a:t>个机器周期后，</a:t>
            </a:r>
            <a:r>
              <a:rPr kumimoji="1" lang="en-US" altLang="zh-CN" b="1" smtClean="0">
                <a:solidFill>
                  <a:srgbClr val="008000"/>
                </a:solidFill>
                <a:latin typeface="Times New Roman" panose="02020603050405020304" pitchFamily="18" charset="0"/>
              </a:rPr>
              <a:t>CPU</a:t>
            </a:r>
            <a:r>
              <a:rPr kumimoji="1" lang="zh-CN" altLang="en-US" b="1" smtClean="0">
                <a:solidFill>
                  <a:srgbClr val="008000"/>
                </a:solidFill>
                <a:latin typeface="Times New Roman" panose="02020603050405020304" pitchFamily="18" charset="0"/>
              </a:rPr>
              <a:t>开始从</a:t>
            </a:r>
            <a:r>
              <a:rPr kumimoji="1" lang="en-US" altLang="zh-CN" b="1" smtClean="0">
                <a:solidFill>
                  <a:srgbClr val="008000"/>
                </a:solidFill>
                <a:latin typeface="Times New Roman" panose="02020603050405020304" pitchFamily="18" charset="0"/>
              </a:rPr>
              <a:t>FFFF0</a:t>
            </a:r>
            <a:r>
              <a:rPr kumimoji="1" lang="zh-CN" altLang="en-US" b="1" smtClean="0">
                <a:solidFill>
                  <a:srgbClr val="008000"/>
                </a:solidFill>
                <a:latin typeface="Times New Roman" panose="02020603050405020304" pitchFamily="18" charset="0"/>
              </a:rPr>
              <a:t>处执</a:t>
            </a:r>
          </a:p>
          <a:p>
            <a:pPr eaLnBrk="1" hangingPunct="1">
              <a:spcBef>
                <a:spcPct val="0"/>
              </a:spcBef>
              <a:buClrTx/>
              <a:buFontTx/>
              <a:buNone/>
            </a:pPr>
            <a:r>
              <a:rPr kumimoji="1" lang="zh-CN" altLang="en-US" b="1" smtClean="0">
                <a:solidFill>
                  <a:srgbClr val="008000"/>
                </a:solidFill>
                <a:latin typeface="Times New Roman" panose="02020603050405020304" pitchFamily="18" charset="0"/>
              </a:rPr>
              <a:t>行程序。</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229</a:t>
            </a:fld>
            <a:endParaRPr lang="en-US" altLang="zh-CN" dirty="0"/>
          </a:p>
        </p:txBody>
      </p:sp>
    </p:spTree>
    <p:extLst>
      <p:ext uri="{BB962C8B-B14F-4D97-AF65-F5344CB8AC3E}">
        <p14:creationId xmlns:p14="http://schemas.microsoft.com/office/powerpoint/2010/main" val="306934052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p:cNvSpPr>
            <a:spLocks noGrp="1"/>
          </p:cNvSpPr>
          <p:nvPr>
            <p:ph type="sldNum" sz="quarter" idx="4294967295"/>
          </p:nvPr>
        </p:nvSpPr>
        <p:spPr>
          <a:noFill/>
        </p:spPr>
        <p:txBody>
          <a:bodyPr/>
          <a:lstStyle/>
          <a:p>
            <a:fld id="{58058190-63CC-455C-AF5A-EC0271301C2A}" type="slidenum">
              <a:rPr lang="en-US" altLang="zh-CN" smtClean="0">
                <a:ea typeface="宋体" charset="-122"/>
              </a:rPr>
              <a:t>23</a:t>
            </a:fld>
            <a:endParaRPr lang="en-US" altLang="zh-CN" smtClean="0">
              <a:ea typeface="宋体" charset="-122"/>
            </a:endParaRPr>
          </a:p>
        </p:txBody>
      </p:sp>
      <p:sp>
        <p:nvSpPr>
          <p:cNvPr id="38914" name="Rectangle 8"/>
          <p:cNvSpPr>
            <a:spLocks noChangeArrowheads="1"/>
          </p:cNvSpPr>
          <p:nvPr/>
        </p:nvSpPr>
        <p:spPr bwMode="auto">
          <a:xfrm>
            <a:off x="2654300" y="1368425"/>
            <a:ext cx="3448050" cy="366713"/>
          </a:xfrm>
          <a:prstGeom prst="rect">
            <a:avLst/>
          </a:prstGeom>
          <a:noFill/>
          <a:ln w="9525">
            <a:noFill/>
            <a:miter lim="800000"/>
          </a:ln>
        </p:spPr>
        <p:txBody>
          <a:bodyPr wrap="none" anchor="ctr">
            <a:spAutoFit/>
          </a:bodyPr>
          <a:lstStyle/>
          <a:p>
            <a:r>
              <a:rPr kumimoji="0" lang="zh-CN" altLang="en-US" sz="1800">
                <a:latin typeface="Times New Roman MT Extra Bold"/>
                <a:ea typeface="黑体" pitchFamily="2" charset="-122"/>
                <a:cs typeface="Times New Roman" pitchFamily="18" charset="0"/>
              </a:rPr>
              <a:t>表</a:t>
            </a:r>
            <a:r>
              <a:rPr kumimoji="0" lang="en-US" altLang="zh-CN" sz="1800">
                <a:latin typeface="Arial" charset="0"/>
                <a:ea typeface="Times New Roman MT Extra Bold"/>
                <a:cs typeface="Times New Roman" pitchFamily="18" charset="0"/>
              </a:rPr>
              <a:t>1.1	 </a:t>
            </a:r>
            <a:r>
              <a:rPr kumimoji="0" lang="zh-CN" altLang="en-US" sz="1800">
                <a:latin typeface="Times New Roman MT Extra Bold"/>
                <a:ea typeface="黑体" pitchFamily="2" charset="-122"/>
                <a:cs typeface="Times New Roman" pitchFamily="18" charset="0"/>
              </a:rPr>
              <a:t>计算机发展的四个阶段</a:t>
            </a:r>
            <a:endParaRPr kumimoji="0" lang="zh-CN" altLang="en-US" sz="1800">
              <a:latin typeface="Arial" charset="0"/>
            </a:endParaRPr>
          </a:p>
        </p:txBody>
      </p:sp>
      <p:sp>
        <p:nvSpPr>
          <p:cNvPr id="38915" name="Rectangle 18"/>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6" name="Rectangle 25"/>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7" name="Rectangle 140"/>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8" name="Rectangle 147"/>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9" name="Rectangle 264"/>
          <p:cNvSpPr>
            <a:spLocks noChangeArrowheads="1"/>
          </p:cNvSpPr>
          <p:nvPr/>
        </p:nvSpPr>
        <p:spPr bwMode="auto">
          <a:xfrm>
            <a:off x="982663" y="2314575"/>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20" name="Rectangle 271"/>
          <p:cNvSpPr>
            <a:spLocks noChangeArrowheads="1"/>
          </p:cNvSpPr>
          <p:nvPr/>
        </p:nvSpPr>
        <p:spPr bwMode="auto">
          <a:xfrm>
            <a:off x="982663" y="2314575"/>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graphicFrame>
        <p:nvGraphicFramePr>
          <p:cNvPr id="228387" name="Group 35"/>
          <p:cNvGraphicFramePr>
            <a:graphicFrameLocks noGrp="1"/>
          </p:cNvGraphicFramePr>
          <p:nvPr>
            <p:extLst/>
          </p:nvPr>
        </p:nvGraphicFramePr>
        <p:xfrm>
          <a:off x="209550" y="1997075"/>
          <a:ext cx="8934450" cy="4365625"/>
        </p:xfrm>
        <a:graphic>
          <a:graphicData uri="http://schemas.openxmlformats.org/drawingml/2006/table">
            <a:tbl>
              <a:tblPr/>
              <a:tblGrid>
                <a:gridCol w="596900">
                  <a:extLst>
                    <a:ext uri="{9D8B030D-6E8A-4147-A177-3AD203B41FA5}">
                      <a16:colId xmlns:a16="http://schemas.microsoft.com/office/drawing/2014/main" val="20000"/>
                    </a:ext>
                  </a:extLst>
                </a:gridCol>
                <a:gridCol w="1266825">
                  <a:extLst>
                    <a:ext uri="{9D8B030D-6E8A-4147-A177-3AD203B41FA5}">
                      <a16:colId xmlns:a16="http://schemas.microsoft.com/office/drawing/2014/main" val="20001"/>
                    </a:ext>
                  </a:extLst>
                </a:gridCol>
                <a:gridCol w="1331913">
                  <a:extLst>
                    <a:ext uri="{9D8B030D-6E8A-4147-A177-3AD203B41FA5}">
                      <a16:colId xmlns:a16="http://schemas.microsoft.com/office/drawing/2014/main" val="20002"/>
                    </a:ext>
                  </a:extLst>
                </a:gridCol>
                <a:gridCol w="1576387">
                  <a:extLst>
                    <a:ext uri="{9D8B030D-6E8A-4147-A177-3AD203B41FA5}">
                      <a16:colId xmlns:a16="http://schemas.microsoft.com/office/drawing/2014/main" val="20003"/>
                    </a:ext>
                  </a:extLst>
                </a:gridCol>
                <a:gridCol w="1243013">
                  <a:extLst>
                    <a:ext uri="{9D8B030D-6E8A-4147-A177-3AD203B41FA5}">
                      <a16:colId xmlns:a16="http://schemas.microsoft.com/office/drawing/2014/main" val="20004"/>
                    </a:ext>
                  </a:extLst>
                </a:gridCol>
                <a:gridCol w="2919412">
                  <a:extLst>
                    <a:ext uri="{9D8B030D-6E8A-4147-A177-3AD203B41FA5}">
                      <a16:colId xmlns:a16="http://schemas.microsoft.com/office/drawing/2014/main" val="20005"/>
                    </a:ext>
                  </a:extLst>
                </a:gridCol>
              </a:tblGrid>
              <a:tr h="1971675">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三</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60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年代中期开始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中、小规模集成电路</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几十万～几百万</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体积、功耗进一步减少，可靠性及速度进一步提高。</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应用领域：文字处理、企业管理、自动控制、城市交通管理等方面。</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3950">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四</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70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年代初开始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大规模和超大规模集成电路</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几千万～几十亿</a:t>
                      </a:r>
                      <a:endParaRPr kumimoji="1" lang="zh-CN" altLang="en-US" sz="2000" b="0" i="0" u="none" strike="noStrike" cap="none" normalizeH="0" baseline="0" dirty="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性能大幅度提高，价格大幅度下降。</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应用领域： 办公自动化、网络、数据库管理、图像识别、语音识别、专家系统等各行各业。</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8944" name="Picture 259"/>
          <p:cNvPicPr>
            <a:picLocks noChangeAspect="1" noChangeArrowheads="1"/>
          </p:cNvPicPr>
          <p:nvPr/>
        </p:nvPicPr>
        <p:blipFill>
          <a:blip r:embed="rId2"/>
          <a:srcRect/>
          <a:stretch>
            <a:fillRect/>
          </a:stretch>
        </p:blipFill>
        <p:spPr bwMode="auto">
          <a:xfrm>
            <a:off x="3563938" y="4562475"/>
            <a:ext cx="1223962" cy="1062038"/>
          </a:xfrm>
          <a:prstGeom prst="rect">
            <a:avLst/>
          </a:prstGeom>
          <a:noFill/>
          <a:ln w="9525">
            <a:noFill/>
            <a:miter lim="800000"/>
            <a:headEnd/>
            <a:tailEnd/>
          </a:ln>
        </p:spPr>
      </p:pic>
      <p:pic>
        <p:nvPicPr>
          <p:cNvPr id="38945" name="Picture 260"/>
          <p:cNvPicPr>
            <a:picLocks noChangeAspect="1" noChangeArrowheads="1"/>
          </p:cNvPicPr>
          <p:nvPr/>
        </p:nvPicPr>
        <p:blipFill>
          <a:blip r:embed="rId3"/>
          <a:srcRect/>
          <a:stretch>
            <a:fillRect/>
          </a:stretch>
        </p:blipFill>
        <p:spPr bwMode="auto">
          <a:xfrm>
            <a:off x="3578225" y="2484438"/>
            <a:ext cx="1366838" cy="842962"/>
          </a:xfrm>
          <a:prstGeom prst="rect">
            <a:avLst/>
          </a:prstGeom>
          <a:noFill/>
          <a:ln w="9525">
            <a:noFill/>
            <a:miter lim="800000"/>
            <a:headEnd/>
            <a:tailEnd/>
          </a:ln>
        </p:spPr>
      </p:pic>
      <p:sp>
        <p:nvSpPr>
          <p:cNvPr id="717826" name="Rectangle 2"/>
          <p:cNvSpPr>
            <a:spLocks noChangeArrowheads="1"/>
          </p:cNvSpPr>
          <p:nvPr/>
        </p:nvSpPr>
        <p:spPr bwMode="auto">
          <a:xfrm>
            <a:off x="1900238" y="0"/>
            <a:ext cx="4968875" cy="935038"/>
          </a:xfrm>
          <a:prstGeom prst="rect">
            <a:avLst/>
          </a:prstGeom>
          <a:noFill/>
          <a:ln w="9525">
            <a:noFill/>
            <a:miter lim="800000"/>
          </a:ln>
          <a:effectLst/>
        </p:spPr>
        <p:txBody>
          <a:bodyPr anchor="ctr"/>
          <a:lstStyle/>
          <a:p>
            <a:pPr>
              <a:defRPr/>
            </a:pPr>
            <a:r>
              <a:rPr lang="en-US" altLang="zh-CN" sz="3200" b="1">
                <a:effectLst>
                  <a:outerShdw blurRad="38100" dist="38100" dir="2700000" algn="tl">
                    <a:srgbClr val="C0C0C0"/>
                  </a:outerShdw>
                </a:effectLst>
                <a:ea typeface="宋体" pitchFamily="2" charset="-122"/>
              </a:rPr>
              <a:t>1.1 </a:t>
            </a:r>
            <a:r>
              <a:rPr lang="zh-CN" altLang="en-US" sz="3200" b="1">
                <a:effectLst>
                  <a:outerShdw blurRad="38100" dist="38100" dir="2700000" algn="tl">
                    <a:srgbClr val="C0C0C0"/>
                  </a:outerShdw>
                </a:effectLst>
                <a:ea typeface="宋体" pitchFamily="2" charset="-122"/>
              </a:rPr>
              <a:t>计算机发展的四个阶段</a:t>
            </a:r>
          </a:p>
        </p:txBody>
      </p:sp>
    </p:spTree>
    <p:extLst>
      <p:ext uri="{BB962C8B-B14F-4D97-AF65-F5344CB8AC3E}">
        <p14:creationId xmlns:p14="http://schemas.microsoft.com/office/powerpoint/2010/main" val="23009971"/>
      </p:ext>
    </p:extLst>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en-US" altLang="zh-CN" sz="2400" smtClean="0">
                <a:latin typeface="Times New Roman" panose="02020603050405020304" pitchFamily="18" charset="0"/>
              </a:rPr>
              <a:t>1.  </a:t>
            </a:r>
            <a:r>
              <a:rPr lang="zh-CN" altLang="en-US" sz="2400" smtClean="0">
                <a:latin typeface="Times New Roman" panose="02020603050405020304" pitchFamily="18" charset="0"/>
              </a:rPr>
              <a:t>系统的复位和启动操作</a:t>
            </a:r>
          </a:p>
        </p:txBody>
      </p:sp>
      <p:graphicFrame>
        <p:nvGraphicFramePr>
          <p:cNvPr id="175107" name="Object 4"/>
          <p:cNvGraphicFramePr>
            <a:graphicFrameLocks noChangeAspect="1"/>
          </p:cNvGraphicFramePr>
          <p:nvPr/>
        </p:nvGraphicFramePr>
        <p:xfrm>
          <a:off x="539750" y="1700213"/>
          <a:ext cx="8137525" cy="4256087"/>
        </p:xfrm>
        <a:graphic>
          <a:graphicData uri="http://schemas.openxmlformats.org/presentationml/2006/ole">
            <mc:AlternateContent xmlns:mc="http://schemas.openxmlformats.org/markup-compatibility/2006">
              <mc:Choice xmlns:v="urn:schemas-microsoft-com:vml" Requires="v">
                <p:oleObj spid="_x0000_s182279" r:id="rId3" imgW="7592518" imgH="4422098" progId="图像.文件">
                  <p:embed/>
                </p:oleObj>
              </mc:Choice>
              <mc:Fallback>
                <p:oleObj r:id="rId3" imgW="7592518" imgH="4422098" progId="图像.文件">
                  <p:embed/>
                  <p:pic>
                    <p:nvPicPr>
                      <p:cNvPr id="17510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700213"/>
                        <a:ext cx="8137525" cy="42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230</a:t>
            </a:fld>
            <a:endParaRPr lang="en-US" altLang="zh-CN" dirty="0"/>
          </a:p>
        </p:txBody>
      </p:sp>
    </p:spTree>
    <p:extLst>
      <p:ext uri="{BB962C8B-B14F-4D97-AF65-F5344CB8AC3E}">
        <p14:creationId xmlns:p14="http://schemas.microsoft.com/office/powerpoint/2010/main" val="2646002049"/>
      </p:ext>
    </p:extLst>
  </p:cSld>
  <p:clrMapOvr>
    <a:masterClrMapping/>
  </p:clrMapOvr>
  <p:transition spd="slow"/>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系统的复位和启动操作</a:t>
            </a:r>
          </a:p>
        </p:txBody>
      </p:sp>
      <p:sp>
        <p:nvSpPr>
          <p:cNvPr id="176131" name="Rectangle 3"/>
          <p:cNvSpPr>
            <a:spLocks noGrp="1" noChangeArrowheads="1"/>
          </p:cNvSpPr>
          <p:nvPr>
            <p:ph type="body" idx="1"/>
          </p:nvPr>
        </p:nvSpPr>
        <p:spPr>
          <a:xfrm>
            <a:off x="395288" y="1628775"/>
            <a:ext cx="8569325" cy="4556125"/>
          </a:xfrm>
        </p:spPr>
        <p:txBody>
          <a:bodyPr/>
          <a:lstStyle/>
          <a:p>
            <a:pPr eaLnBrk="1" hangingPunct="1">
              <a:lnSpc>
                <a:spcPct val="150000"/>
              </a:lnSpc>
              <a:spcBef>
                <a:spcPct val="0"/>
              </a:spcBef>
              <a:buClrTx/>
              <a:buFontTx/>
              <a:buNone/>
            </a:pPr>
            <a:r>
              <a:rPr kumimoji="1" lang="zh-CN" altLang="en-US" sz="2400" b="1" smtClean="0">
                <a:latin typeface="Times New Roman" panose="02020603050405020304" pitchFamily="18" charset="0"/>
              </a:rPr>
              <a:t>注意</a:t>
            </a:r>
            <a:r>
              <a:rPr kumimoji="1" lang="zh-CN" altLang="en-US" sz="3200" b="1" smtClean="0">
                <a:solidFill>
                  <a:srgbClr val="008000"/>
                </a:solidFill>
                <a:latin typeface="Times New Roman" panose="02020603050405020304" pitchFamily="18" charset="0"/>
              </a:rPr>
              <a:t>：</a:t>
            </a:r>
            <a:r>
              <a:rPr kumimoji="1" lang="en-US" altLang="zh-CN" sz="2800" b="1" smtClean="0">
                <a:solidFill>
                  <a:srgbClr val="008000"/>
                </a:solidFill>
                <a:latin typeface="Times New Roman" panose="02020603050405020304" pitchFamily="18" charset="0"/>
              </a:rPr>
              <a:t>8086</a:t>
            </a:r>
            <a:r>
              <a:rPr kumimoji="1" lang="zh-CN" altLang="en-US" sz="2800" b="1" smtClean="0">
                <a:solidFill>
                  <a:srgbClr val="008000"/>
                </a:solidFill>
                <a:latin typeface="Times New Roman" panose="02020603050405020304" pitchFamily="18" charset="0"/>
              </a:rPr>
              <a:t>上电后将进入一种称之为“实模式”的工作状态，并指向</a:t>
            </a:r>
            <a:r>
              <a:rPr kumimoji="1" lang="en-US" altLang="zh-CN" sz="2800" b="1" smtClean="0">
                <a:solidFill>
                  <a:srgbClr val="008000"/>
                </a:solidFill>
                <a:latin typeface="Times New Roman" panose="02020603050405020304" pitchFamily="18" charset="0"/>
              </a:rPr>
              <a:t>BIOS</a:t>
            </a:r>
            <a:r>
              <a:rPr kumimoji="1" lang="zh-CN" altLang="en-US" sz="2800" b="1" smtClean="0">
                <a:solidFill>
                  <a:srgbClr val="008000"/>
                </a:solidFill>
                <a:latin typeface="Times New Roman" panose="02020603050405020304" pitchFamily="18" charset="0"/>
              </a:rPr>
              <a:t>中的程序（复位后</a:t>
            </a:r>
            <a:r>
              <a:rPr kumimoji="1" lang="en-US" altLang="zh-CN" sz="2800" b="1" smtClean="0">
                <a:solidFill>
                  <a:srgbClr val="008000"/>
                </a:solidFill>
                <a:latin typeface="Times New Roman" panose="02020603050405020304" pitchFamily="18" charset="0"/>
              </a:rPr>
              <a:t>CS</a:t>
            </a:r>
            <a:r>
              <a:rPr kumimoji="1" lang="zh-CN" altLang="en-US" sz="2800" b="1" smtClean="0">
                <a:solidFill>
                  <a:srgbClr val="008000"/>
                </a:solidFill>
                <a:latin typeface="Times New Roman" panose="02020603050405020304" pitchFamily="18" charset="0"/>
              </a:rPr>
              <a:t>的值为</a:t>
            </a:r>
            <a:r>
              <a:rPr kumimoji="1" lang="en-US" altLang="zh-CN" sz="2800" b="1" smtClean="0">
                <a:solidFill>
                  <a:srgbClr val="008000"/>
                </a:solidFill>
                <a:latin typeface="Times New Roman" panose="02020603050405020304" pitchFamily="18" charset="0"/>
              </a:rPr>
              <a:t>FFFFH</a:t>
            </a:r>
            <a:r>
              <a:rPr kumimoji="1" lang="zh-CN" altLang="en-US" sz="2800" b="1" smtClean="0">
                <a:solidFill>
                  <a:srgbClr val="008000"/>
                </a:solidFill>
                <a:latin typeface="Times New Roman" panose="02020603050405020304" pitchFamily="18" charset="0"/>
              </a:rPr>
              <a:t>，</a:t>
            </a:r>
            <a:r>
              <a:rPr kumimoji="1" lang="en-US" altLang="zh-CN" sz="2800" b="1" smtClean="0">
                <a:solidFill>
                  <a:srgbClr val="008000"/>
                </a:solidFill>
                <a:latin typeface="Times New Roman" panose="02020603050405020304" pitchFamily="18" charset="0"/>
              </a:rPr>
              <a:t>IP</a:t>
            </a:r>
            <a:r>
              <a:rPr kumimoji="1" lang="zh-CN" altLang="en-US" sz="2800" b="1" smtClean="0">
                <a:solidFill>
                  <a:srgbClr val="008000"/>
                </a:solidFill>
                <a:latin typeface="Times New Roman" panose="02020603050405020304" pitchFamily="18" charset="0"/>
              </a:rPr>
              <a:t>的值为</a:t>
            </a:r>
            <a:r>
              <a:rPr kumimoji="1" lang="en-US" altLang="zh-CN" sz="2800" b="1" smtClean="0">
                <a:solidFill>
                  <a:srgbClr val="008000"/>
                </a:solidFill>
                <a:latin typeface="Times New Roman" panose="02020603050405020304" pitchFamily="18" charset="0"/>
              </a:rPr>
              <a:t>0000</a:t>
            </a:r>
            <a:r>
              <a:rPr kumimoji="1" lang="zh-CN" altLang="en-US" sz="2800" b="1" smtClean="0">
                <a:solidFill>
                  <a:srgbClr val="008000"/>
                </a:solidFill>
                <a:latin typeface="Times New Roman" panose="02020603050405020304" pitchFamily="18" charset="0"/>
              </a:rPr>
              <a:t>，此地址指向</a:t>
            </a:r>
            <a:r>
              <a:rPr kumimoji="1" lang="en-US" altLang="zh-CN" sz="2800" b="1" smtClean="0">
                <a:solidFill>
                  <a:srgbClr val="008000"/>
                </a:solidFill>
                <a:latin typeface="Times New Roman" panose="02020603050405020304" pitchFamily="18" charset="0"/>
              </a:rPr>
              <a:t>BIOS</a:t>
            </a:r>
            <a:r>
              <a:rPr kumimoji="1" lang="zh-CN" altLang="en-US" sz="2800" b="1" smtClean="0">
                <a:solidFill>
                  <a:srgbClr val="008000"/>
                </a:solidFill>
                <a:latin typeface="Times New Roman" panose="02020603050405020304" pitchFamily="18" charset="0"/>
              </a:rPr>
              <a:t>程序），</a:t>
            </a:r>
            <a:r>
              <a:rPr kumimoji="1" lang="en-US" altLang="zh-CN" sz="2800" b="1" smtClean="0">
                <a:solidFill>
                  <a:srgbClr val="008000"/>
                </a:solidFill>
                <a:latin typeface="Times New Roman" panose="02020603050405020304" pitchFamily="18" charset="0"/>
              </a:rPr>
              <a:t>BIOS</a:t>
            </a:r>
            <a:r>
              <a:rPr kumimoji="1" lang="zh-CN" altLang="en-US" sz="2800" b="1" smtClean="0">
                <a:solidFill>
                  <a:srgbClr val="008000"/>
                </a:solidFill>
                <a:latin typeface="Times New Roman" panose="02020603050405020304" pitchFamily="18" charset="0"/>
              </a:rPr>
              <a:t>程序被固化存储在主板上的</a:t>
            </a:r>
            <a:r>
              <a:rPr kumimoji="1" lang="en-US" altLang="zh-CN" sz="2800" b="1" smtClean="0">
                <a:solidFill>
                  <a:srgbClr val="008000"/>
                </a:solidFill>
                <a:latin typeface="Times New Roman" panose="02020603050405020304" pitchFamily="18" charset="0"/>
              </a:rPr>
              <a:t>ROM</a:t>
            </a:r>
            <a:r>
              <a:rPr kumimoji="1" lang="zh-CN" altLang="en-US" sz="2800" b="1" smtClean="0">
                <a:solidFill>
                  <a:srgbClr val="008000"/>
                </a:solidFill>
                <a:latin typeface="Times New Roman" panose="02020603050405020304" pitchFamily="18" charset="0"/>
              </a:rPr>
              <a:t>芯片</a:t>
            </a:r>
            <a:r>
              <a:rPr kumimoji="1" lang="en-US" altLang="zh-CN" sz="2800" b="1" smtClean="0">
                <a:solidFill>
                  <a:srgbClr val="008000"/>
                </a:solidFill>
                <a:latin typeface="Times New Roman" panose="02020603050405020304" pitchFamily="18" charset="0"/>
              </a:rPr>
              <a:t>(EEP ROM) </a:t>
            </a:r>
            <a:r>
              <a:rPr kumimoji="1" lang="zh-CN" altLang="en-US" sz="2800" b="1" smtClean="0">
                <a:solidFill>
                  <a:srgbClr val="008000"/>
                </a:solidFill>
                <a:latin typeface="Times New Roman" panose="02020603050405020304" pitchFamily="18" charset="0"/>
              </a:rPr>
              <a:t>中，由</a:t>
            </a:r>
            <a:r>
              <a:rPr kumimoji="1" lang="en-US" altLang="zh-CN" sz="2800" b="1" smtClean="0">
                <a:solidFill>
                  <a:srgbClr val="008000"/>
                </a:solidFill>
                <a:latin typeface="Times New Roman" panose="02020603050405020304" pitchFamily="18" charset="0"/>
              </a:rPr>
              <a:t>BIOS</a:t>
            </a:r>
            <a:r>
              <a:rPr kumimoji="1" lang="zh-CN" altLang="en-US" sz="2800" b="1" smtClean="0">
                <a:solidFill>
                  <a:srgbClr val="008000"/>
                </a:solidFill>
                <a:latin typeface="Times New Roman" panose="02020603050405020304" pitchFamily="18" charset="0"/>
              </a:rPr>
              <a:t>程序完成硬件自检、构建中断向量表、启动操作系统（操作系统存在硬盘上，需加载到内存才能运行）等工作。</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231</a:t>
            </a:fld>
            <a:endParaRPr lang="en-US" altLang="zh-CN" dirty="0"/>
          </a:p>
        </p:txBody>
      </p:sp>
    </p:spTree>
    <p:extLst>
      <p:ext uri="{BB962C8B-B14F-4D97-AF65-F5344CB8AC3E}">
        <p14:creationId xmlns:p14="http://schemas.microsoft.com/office/powerpoint/2010/main" val="2359763260"/>
      </p:ext>
    </p:extLst>
  </p:cSld>
  <p:clrMapOvr>
    <a:masterClrMapping/>
  </p:clrMapOvr>
  <p:transition spd="slow"/>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系统的复位和启动操作</a:t>
            </a:r>
          </a:p>
        </p:txBody>
      </p:sp>
      <p:sp>
        <p:nvSpPr>
          <p:cNvPr id="2" name="内容占位符 1"/>
          <p:cNvSpPr>
            <a:spLocks noGrp="1"/>
          </p:cNvSpPr>
          <p:nvPr>
            <p:ph idx="1"/>
          </p:nvPr>
        </p:nvSpPr>
        <p:spPr/>
        <p:txBody>
          <a:bodyPr/>
          <a:lstStyle/>
          <a:p>
            <a:pPr>
              <a:defRPr/>
            </a:pPr>
            <a:r>
              <a:rPr lang="en-US" altLang="zh-CN" sz="2400" dirty="0" smtClean="0">
                <a:latin typeface="+mn-ea"/>
              </a:rPr>
              <a:t>BIOS</a:t>
            </a:r>
            <a:r>
              <a:rPr lang="zh-CN" altLang="en-US" sz="2400" dirty="0" smtClean="0">
                <a:latin typeface="+mn-ea"/>
              </a:rPr>
              <a:t>的基本原理</a:t>
            </a:r>
            <a:endParaRPr lang="en-US" altLang="zh-CN" sz="2400" dirty="0" smtClean="0">
              <a:latin typeface="+mn-ea"/>
            </a:endParaRPr>
          </a:p>
          <a:p>
            <a:pPr>
              <a:defRPr/>
            </a:pPr>
            <a:r>
              <a:rPr lang="en-US" altLang="zh-CN" sz="2400" dirty="0" err="1" smtClean="0">
                <a:latin typeface="+mn-ea"/>
              </a:rPr>
              <a:t>80X86</a:t>
            </a:r>
            <a:r>
              <a:rPr lang="zh-CN" altLang="en-US" sz="2400" dirty="0" smtClean="0">
                <a:latin typeface="+mn-ea"/>
              </a:rPr>
              <a:t>系统的工作方式</a:t>
            </a:r>
            <a:endParaRPr lang="zh-CN" altLang="en-US" sz="2400" dirty="0">
              <a:latin typeface="+mn-ea"/>
            </a:endParaRPr>
          </a:p>
        </p:txBody>
      </p:sp>
      <p:pic>
        <p:nvPicPr>
          <p:cNvPr id="1771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844675"/>
            <a:ext cx="3455988"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BC120BD5-977A-42A5-BBAD-59A61BB20C95}" type="slidenum">
              <a:rPr lang="en-US" altLang="zh-CN" smtClean="0"/>
              <a:pPr>
                <a:defRPr/>
              </a:pPr>
              <a:t>232</a:t>
            </a:fld>
            <a:endParaRPr lang="en-US" altLang="zh-CN" dirty="0"/>
          </a:p>
        </p:txBody>
      </p:sp>
    </p:spTree>
    <p:extLst>
      <p:ext uri="{BB962C8B-B14F-4D97-AF65-F5344CB8AC3E}">
        <p14:creationId xmlns:p14="http://schemas.microsoft.com/office/powerpoint/2010/main" val="2118188229"/>
      </p:ext>
    </p:extLst>
  </p:cSld>
  <p:clrMapOvr>
    <a:masterClrMapping/>
  </p:clrMapOvr>
  <p:transition spd="slow"/>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1.  </a:t>
            </a:r>
            <a:r>
              <a:rPr lang="zh-CN" altLang="en-US" smtClean="0">
                <a:latin typeface="Times New Roman" panose="02020603050405020304" pitchFamily="18" charset="0"/>
              </a:rPr>
              <a:t>系统的复位和启动操作</a:t>
            </a:r>
          </a:p>
        </p:txBody>
      </p:sp>
      <p:pic>
        <p:nvPicPr>
          <p:cNvPr id="178179" name="Picture 4" descr="wx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1773238"/>
            <a:ext cx="7991475"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233</a:t>
            </a:fld>
            <a:endParaRPr lang="en-US" altLang="zh-CN" dirty="0"/>
          </a:p>
        </p:txBody>
      </p:sp>
    </p:spTree>
    <p:extLst>
      <p:ext uri="{BB962C8B-B14F-4D97-AF65-F5344CB8AC3E}">
        <p14:creationId xmlns:p14="http://schemas.microsoft.com/office/powerpoint/2010/main" val="3491794490"/>
      </p:ext>
    </p:extLst>
  </p:cSld>
  <p:clrMapOvr>
    <a:masterClrMapping/>
  </p:clrMapOvr>
  <p:transition spd="slow"/>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总线操作</a:t>
            </a:r>
          </a:p>
        </p:txBody>
      </p:sp>
      <p:sp>
        <p:nvSpPr>
          <p:cNvPr id="179203" name="Rectangle 3"/>
          <p:cNvSpPr>
            <a:spLocks noGrp="1" noChangeArrowheads="1"/>
          </p:cNvSpPr>
          <p:nvPr>
            <p:ph type="body" idx="1"/>
          </p:nvPr>
        </p:nvSpPr>
        <p:spPr/>
        <p:txBody>
          <a:bodyPr/>
          <a:lstStyle/>
          <a:p>
            <a:pPr algn="just" eaLnBrk="1" hangingPunct="1">
              <a:buClr>
                <a:schemeClr val="folHlink"/>
              </a:buClr>
              <a:buSzPct val="60000"/>
              <a:buFont typeface="Wingdings" panose="05000000000000000000" pitchFamily="2" charset="2"/>
              <a:buNone/>
            </a:pPr>
            <a:r>
              <a:rPr kumimoji="1" lang="en-US" altLang="zh-CN" sz="2400" smtClean="0">
                <a:solidFill>
                  <a:srgbClr val="000000"/>
                </a:solidFill>
                <a:latin typeface="宋体" panose="02010600030101010101" pitchFamily="2" charset="-122"/>
              </a:rPr>
              <a:t>CPU</a:t>
            </a:r>
            <a:r>
              <a:rPr kumimoji="1" lang="zh-CN" altLang="en-US" sz="2400" smtClean="0">
                <a:solidFill>
                  <a:srgbClr val="000000"/>
                </a:solidFill>
                <a:latin typeface="宋体" panose="02010600030101010101" pitchFamily="2" charset="-122"/>
              </a:rPr>
              <a:t>为了与存储器及</a:t>
            </a:r>
            <a:r>
              <a:rPr kumimoji="1" lang="en-US" altLang="zh-CN" sz="2400" smtClean="0">
                <a:solidFill>
                  <a:srgbClr val="000000"/>
                </a:solidFill>
                <a:latin typeface="宋体" panose="02010600030101010101" pitchFamily="2" charset="-122"/>
              </a:rPr>
              <a:t>I/O</a:t>
            </a:r>
            <a:r>
              <a:rPr kumimoji="1" lang="zh-CN" altLang="en-US" sz="2400" smtClean="0">
                <a:solidFill>
                  <a:srgbClr val="000000"/>
                </a:solidFill>
                <a:latin typeface="宋体" panose="02010600030101010101" pitchFamily="2" charset="-122"/>
              </a:rPr>
              <a:t>端口交换数据，需要执行一个总线周期，这就</a:t>
            </a:r>
          </a:p>
          <a:p>
            <a:pPr algn="just" eaLnBrk="1" hangingPunct="1">
              <a:buClr>
                <a:schemeClr val="folHlink"/>
              </a:buClr>
              <a:buSzPct val="60000"/>
              <a:buFont typeface="Wingdings" panose="05000000000000000000" pitchFamily="2" charset="2"/>
              <a:buNone/>
            </a:pPr>
            <a:r>
              <a:rPr kumimoji="1" lang="zh-CN" altLang="en-US" sz="2400" smtClean="0">
                <a:solidFill>
                  <a:srgbClr val="000000"/>
                </a:solidFill>
                <a:latin typeface="宋体" panose="02010600030101010101" pitchFamily="2" charset="-122"/>
              </a:rPr>
              <a:t>是总线操作。</a:t>
            </a:r>
          </a:p>
          <a:p>
            <a:pPr eaLnBrk="1" hangingPunct="1">
              <a:spcBef>
                <a:spcPct val="50000"/>
              </a:spcBef>
              <a:buClrTx/>
              <a:buFontTx/>
              <a:buNone/>
            </a:pPr>
            <a:r>
              <a:rPr kumimoji="1" lang="zh-CN" altLang="en-US" sz="2400" b="1" smtClean="0">
                <a:latin typeface="Times New Roman" panose="02020603050405020304" pitchFamily="18" charset="0"/>
              </a:rPr>
              <a:t>总线读操作：</a:t>
            </a:r>
            <a:r>
              <a:rPr kumimoji="1" lang="en-US" altLang="zh-CN" sz="2400" b="1" smtClean="0">
                <a:latin typeface="Times New Roman" panose="02020603050405020304" pitchFamily="18" charset="0"/>
              </a:rPr>
              <a:t>CPU</a:t>
            </a:r>
            <a:r>
              <a:rPr kumimoji="1" lang="zh-CN" altLang="en-US" sz="2400" b="1" smtClean="0">
                <a:latin typeface="Times New Roman" panose="02020603050405020304" pitchFamily="18" charset="0"/>
              </a:rPr>
              <a:t>从存储器或外设读取数据。</a:t>
            </a:r>
          </a:p>
          <a:p>
            <a:pPr eaLnBrk="1" hangingPunct="1">
              <a:spcBef>
                <a:spcPct val="50000"/>
              </a:spcBef>
              <a:buClrTx/>
              <a:buFontTx/>
              <a:buNone/>
            </a:pPr>
            <a:r>
              <a:rPr kumimoji="1" lang="zh-CN" altLang="en-US" sz="2400" b="1" smtClean="0">
                <a:latin typeface="Times New Roman" panose="02020603050405020304" pitchFamily="18" charset="0"/>
              </a:rPr>
              <a:t>总线写操作：</a:t>
            </a:r>
            <a:r>
              <a:rPr kumimoji="1" lang="en-US" altLang="zh-CN" sz="2400" b="1" smtClean="0">
                <a:latin typeface="Times New Roman" panose="02020603050405020304" pitchFamily="18" charset="0"/>
              </a:rPr>
              <a:t>CPU</a:t>
            </a:r>
            <a:r>
              <a:rPr kumimoji="1" lang="zh-CN" altLang="en-US" sz="2400" b="1" smtClean="0">
                <a:latin typeface="Times New Roman" panose="02020603050405020304" pitchFamily="18" charset="0"/>
              </a:rPr>
              <a:t>将数据写入存储器或外设。</a:t>
            </a:r>
          </a:p>
          <a:p>
            <a:pPr eaLnBrk="1" hangingPunct="1">
              <a:spcBef>
                <a:spcPct val="50000"/>
              </a:spcBef>
              <a:buClrTx/>
              <a:buFontTx/>
              <a:buNone/>
            </a:pPr>
            <a:endParaRPr lang="en-US" altLang="zh-CN" sz="2400" b="1" smtClean="0">
              <a:solidFill>
                <a:srgbClr val="008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234</a:t>
            </a:fld>
            <a:endParaRPr lang="en-US" altLang="zh-CN" dirty="0"/>
          </a:p>
        </p:txBody>
      </p:sp>
    </p:spTree>
    <p:extLst>
      <p:ext uri="{BB962C8B-B14F-4D97-AF65-F5344CB8AC3E}">
        <p14:creationId xmlns:p14="http://schemas.microsoft.com/office/powerpoint/2010/main" val="3389219144"/>
      </p:ext>
    </p:extLst>
  </p:cSld>
  <p:clrMapOvr>
    <a:masterClrMapping/>
  </p:clrMapOvr>
  <p:transition spd="slow"/>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D954C0F0-8986-4457-A3A2-91A54C4C0643}" type="slidenum">
              <a:rPr lang="en-US" altLang="zh-CN" sz="1200" smtClean="0"/>
              <a:pPr/>
              <a:t>235</a:t>
            </a:fld>
            <a:r>
              <a:rPr lang="en-US" altLang="zh-CN" sz="1200" smtClean="0"/>
              <a:t>/80</a:t>
            </a:r>
          </a:p>
        </p:txBody>
      </p:sp>
      <p:sp>
        <p:nvSpPr>
          <p:cNvPr id="180227" name="Rectangle 2"/>
          <p:cNvSpPr>
            <a:spLocks noGrp="1" noChangeArrowheads="1"/>
          </p:cNvSpPr>
          <p:nvPr>
            <p:ph type="title"/>
          </p:nvPr>
        </p:nvSpPr>
        <p:spPr/>
        <p:txBody>
          <a:bodyPr/>
          <a:lstStyle/>
          <a:p>
            <a:r>
              <a:rPr lang="en-US" altLang="zh-CN" sz="3600" smtClean="0">
                <a:latin typeface="Times New Roman" panose="02020603050405020304" pitchFamily="18" charset="0"/>
              </a:rPr>
              <a:t>2.  </a:t>
            </a:r>
            <a:r>
              <a:rPr lang="zh-CN" altLang="en-US" sz="3600" smtClean="0">
                <a:latin typeface="Times New Roman" panose="02020603050405020304" pitchFamily="18" charset="0"/>
              </a:rPr>
              <a:t>总线操作</a:t>
            </a:r>
            <a:endParaRPr lang="zh-CN" altLang="en-US" sz="3300" smtClean="0">
              <a:solidFill>
                <a:srgbClr val="FF3300"/>
              </a:solidFill>
            </a:endParaRPr>
          </a:p>
        </p:txBody>
      </p:sp>
      <p:sp>
        <p:nvSpPr>
          <p:cNvPr id="180228" name="Rectangle 4"/>
          <p:cNvSpPr>
            <a:spLocks noGrp="1" noRot="1" noChangeArrowheads="1"/>
          </p:cNvSpPr>
          <p:nvPr>
            <p:ph type="body" idx="1"/>
          </p:nvPr>
        </p:nvSpPr>
        <p:spPr>
          <a:noFill/>
        </p:spPr>
        <p:txBody>
          <a:bodyPr/>
          <a:lstStyle/>
          <a:p>
            <a:r>
              <a:rPr lang="zh-CN" altLang="en-US" sz="2800" b="1" smtClean="0"/>
              <a:t>微处理器必须通过微处理器级总线和其它逻辑电路连接组成主机板系统，形成系统级总线，简称系统总线。存储器和</a:t>
            </a:r>
            <a:r>
              <a:rPr lang="en-US" altLang="zh-CN" sz="2800" b="1" smtClean="0"/>
              <a:t>I/O</a:t>
            </a:r>
            <a:r>
              <a:rPr lang="zh-CN" altLang="en-US" sz="2800" b="1" smtClean="0"/>
              <a:t>设备通过接口电路连接在系统总线上。本章讨论单总线系统，下图示出了</a:t>
            </a:r>
            <a:r>
              <a:rPr lang="en-US" altLang="zh-CN" sz="2800" b="1" smtClean="0"/>
              <a:t>8086</a:t>
            </a:r>
            <a:r>
              <a:rPr lang="zh-CN" altLang="en-US" sz="2800" b="1" smtClean="0"/>
              <a:t>为基础的系统中系统总线的典型结构。</a:t>
            </a:r>
          </a:p>
          <a:p>
            <a:endParaRPr lang="en-US" altLang="zh-CN" b="1" smtClean="0"/>
          </a:p>
        </p:txBody>
      </p:sp>
    </p:spTree>
    <p:extLst>
      <p:ext uri="{BB962C8B-B14F-4D97-AF65-F5344CB8AC3E}">
        <p14:creationId xmlns:p14="http://schemas.microsoft.com/office/powerpoint/2010/main" val="419368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Batang" pitchFamily="18" charset="-127"/>
                <a:ea typeface="宋体" panose="02010600030101010101" pitchFamily="2" charset="-122"/>
              </a:defRPr>
            </a:lvl1pPr>
            <a:lvl2pPr marL="742950" indent="-285750">
              <a:defRPr sz="2000">
                <a:solidFill>
                  <a:schemeClr val="tx1"/>
                </a:solidFill>
                <a:latin typeface="Batang" pitchFamily="18" charset="-127"/>
                <a:ea typeface="宋体" panose="02010600030101010101" pitchFamily="2" charset="-122"/>
              </a:defRPr>
            </a:lvl2pPr>
            <a:lvl3pPr marL="1143000" indent="-228600">
              <a:defRPr sz="2000">
                <a:solidFill>
                  <a:schemeClr val="tx1"/>
                </a:solidFill>
                <a:latin typeface="Batang" pitchFamily="18" charset="-127"/>
                <a:ea typeface="宋体" panose="02010600030101010101" pitchFamily="2" charset="-122"/>
              </a:defRPr>
            </a:lvl3pPr>
            <a:lvl4pPr marL="1600200" indent="-228600">
              <a:defRPr sz="2000">
                <a:solidFill>
                  <a:schemeClr val="tx1"/>
                </a:solidFill>
                <a:latin typeface="Batang" pitchFamily="18" charset="-127"/>
                <a:ea typeface="宋体" panose="02010600030101010101" pitchFamily="2" charset="-122"/>
              </a:defRPr>
            </a:lvl4pPr>
            <a:lvl5pPr marL="2057400" indent="-228600">
              <a:defRPr sz="2000">
                <a:solidFill>
                  <a:schemeClr val="tx1"/>
                </a:solidFill>
                <a:latin typeface="Batang" pitchFamily="18" charset="-127"/>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Batang" pitchFamily="18" charset="-127"/>
                <a:ea typeface="宋体" panose="02010600030101010101" pitchFamily="2" charset="-122"/>
              </a:defRPr>
            </a:lvl9pPr>
          </a:lstStyle>
          <a:p>
            <a:fld id="{3F758B05-BB90-45A2-82CE-C03A1A8D50EC}" type="slidenum">
              <a:rPr lang="en-US" altLang="zh-CN" sz="1200" smtClean="0"/>
              <a:pPr/>
              <a:t>236</a:t>
            </a:fld>
            <a:r>
              <a:rPr lang="en-US" altLang="zh-CN" sz="1200" smtClean="0"/>
              <a:t>/80</a:t>
            </a:r>
          </a:p>
        </p:txBody>
      </p:sp>
      <p:sp>
        <p:nvSpPr>
          <p:cNvPr id="181251" name="Rectangle 2"/>
          <p:cNvSpPr>
            <a:spLocks noGrp="1" noChangeArrowheads="1"/>
          </p:cNvSpPr>
          <p:nvPr>
            <p:ph type="title"/>
          </p:nvPr>
        </p:nvSpPr>
        <p:spPr/>
        <p:txBody>
          <a:bodyPr/>
          <a:lstStyle/>
          <a:p>
            <a:r>
              <a:rPr lang="en-US" altLang="zh-CN" sz="3200" smtClean="0">
                <a:latin typeface="Times New Roman" panose="02020603050405020304" pitchFamily="18" charset="0"/>
              </a:rPr>
              <a:t>2.  </a:t>
            </a:r>
            <a:r>
              <a:rPr lang="zh-CN" altLang="en-US" sz="3200" smtClean="0">
                <a:latin typeface="Times New Roman" panose="02020603050405020304" pitchFamily="18" charset="0"/>
              </a:rPr>
              <a:t>总线操作</a:t>
            </a:r>
            <a:endParaRPr lang="zh-CN" altLang="en-US" sz="3300" smtClean="0">
              <a:solidFill>
                <a:srgbClr val="FF3300"/>
              </a:solidFill>
            </a:endParaRPr>
          </a:p>
        </p:txBody>
      </p:sp>
      <p:pic>
        <p:nvPicPr>
          <p:cNvPr id="18125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42988" y="1844675"/>
            <a:ext cx="6673850" cy="38925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3017568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总线操作</a:t>
            </a:r>
          </a:p>
        </p:txBody>
      </p:sp>
      <p:sp>
        <p:nvSpPr>
          <p:cNvPr id="182275" name="Rectangle 3"/>
          <p:cNvSpPr>
            <a:spLocks noGrp="1" noChangeArrowheads="1"/>
          </p:cNvSpPr>
          <p:nvPr>
            <p:ph type="body" idx="1"/>
          </p:nvPr>
        </p:nvSpPr>
        <p:spPr/>
        <p:txBody>
          <a:bodyPr/>
          <a:lstStyle/>
          <a:p>
            <a:pPr eaLnBrk="1" hangingPunct="1">
              <a:spcBef>
                <a:spcPct val="50000"/>
              </a:spcBef>
              <a:buClrTx/>
              <a:buFontTx/>
              <a:buAutoNum type="arabicParenBoth"/>
            </a:pPr>
            <a:r>
              <a:rPr lang="zh-CN" altLang="en-US" sz="2800" b="1" smtClean="0">
                <a:solidFill>
                  <a:srgbClr val="333399"/>
                </a:solidFill>
                <a:latin typeface="Times New Roman" panose="02020603050405020304" pitchFamily="18" charset="0"/>
              </a:rPr>
              <a:t>最小方式下的总线读操作</a:t>
            </a:r>
          </a:p>
          <a:p>
            <a:pPr eaLnBrk="1" hangingPunct="1">
              <a:spcBef>
                <a:spcPct val="50000"/>
              </a:spcBef>
              <a:buClrTx/>
              <a:buFontTx/>
              <a:buNone/>
            </a:pPr>
            <a:r>
              <a:rPr kumimoji="1" lang="zh-CN" altLang="en-US" sz="2400" b="1" smtClean="0">
                <a:solidFill>
                  <a:srgbClr val="008000"/>
                </a:solidFill>
                <a:latin typeface="Times New Roman" panose="02020603050405020304" pitchFamily="18" charset="0"/>
              </a:rPr>
              <a:t>总线周期包括：</a:t>
            </a:r>
            <a:r>
              <a:rPr kumimoji="1" lang="en-US" altLang="zh-CN" sz="2400" b="1" smtClean="0">
                <a:solidFill>
                  <a:srgbClr val="008000"/>
                </a:solidFill>
                <a:latin typeface="Times New Roman" panose="02020603050405020304" pitchFamily="18" charset="0"/>
              </a:rPr>
              <a:t>T1</a:t>
            </a:r>
            <a:r>
              <a:rPr kumimoji="1" lang="zh-CN" altLang="en-US" sz="2400" b="1" smtClean="0">
                <a:solidFill>
                  <a:srgbClr val="008000"/>
                </a:solidFill>
                <a:latin typeface="Times New Roman" panose="02020603050405020304" pitchFamily="18" charset="0"/>
              </a:rPr>
              <a:t>、</a:t>
            </a:r>
            <a:r>
              <a:rPr kumimoji="1" lang="en-US" altLang="zh-CN" sz="2400" b="1" smtClean="0">
                <a:solidFill>
                  <a:srgbClr val="008000"/>
                </a:solidFill>
                <a:latin typeface="Times New Roman" panose="02020603050405020304" pitchFamily="18" charset="0"/>
              </a:rPr>
              <a:t>T2</a:t>
            </a:r>
            <a:r>
              <a:rPr kumimoji="1" lang="zh-CN" altLang="en-US" sz="2400" b="1" smtClean="0">
                <a:solidFill>
                  <a:srgbClr val="008000"/>
                </a:solidFill>
                <a:latin typeface="Times New Roman" panose="02020603050405020304" pitchFamily="18" charset="0"/>
              </a:rPr>
              <a:t>、</a:t>
            </a:r>
            <a:r>
              <a:rPr kumimoji="1" lang="en-US" altLang="zh-CN" sz="2400" b="1" smtClean="0">
                <a:solidFill>
                  <a:srgbClr val="008000"/>
                </a:solidFill>
                <a:latin typeface="Times New Roman" panose="02020603050405020304" pitchFamily="18" charset="0"/>
              </a:rPr>
              <a:t>T3</a:t>
            </a:r>
            <a:r>
              <a:rPr kumimoji="1" lang="zh-CN" altLang="en-US" sz="2400" b="1" smtClean="0">
                <a:solidFill>
                  <a:srgbClr val="008000"/>
                </a:solidFill>
                <a:latin typeface="Times New Roman" panose="02020603050405020304" pitchFamily="18" charset="0"/>
              </a:rPr>
              <a:t>、（</a:t>
            </a:r>
            <a:r>
              <a:rPr kumimoji="1" lang="en-US" altLang="zh-CN" sz="2400" b="1" smtClean="0">
                <a:solidFill>
                  <a:srgbClr val="008000"/>
                </a:solidFill>
                <a:latin typeface="Times New Roman" panose="02020603050405020304" pitchFamily="18" charset="0"/>
              </a:rPr>
              <a:t>Tw</a:t>
            </a:r>
            <a:r>
              <a:rPr kumimoji="1" lang="zh-CN" altLang="en-US" sz="2400" b="1" smtClean="0">
                <a:solidFill>
                  <a:srgbClr val="008000"/>
                </a:solidFill>
                <a:latin typeface="Times New Roman" panose="02020603050405020304" pitchFamily="18" charset="0"/>
              </a:rPr>
              <a:t>）、</a:t>
            </a:r>
            <a:r>
              <a:rPr kumimoji="1" lang="en-US" altLang="zh-CN" sz="2400" b="1" smtClean="0">
                <a:solidFill>
                  <a:srgbClr val="008000"/>
                </a:solidFill>
                <a:latin typeface="Times New Roman" panose="02020603050405020304" pitchFamily="18" charset="0"/>
              </a:rPr>
              <a:t>T4</a:t>
            </a:r>
            <a:r>
              <a:rPr kumimoji="1" lang="zh-CN" altLang="en-US" sz="2400" b="1" smtClean="0">
                <a:solidFill>
                  <a:srgbClr val="008000"/>
                </a:solidFill>
                <a:latin typeface="Times New Roman" panose="02020603050405020304" pitchFamily="18" charset="0"/>
              </a:rPr>
              <a:t>机器周期。</a:t>
            </a:r>
          </a:p>
          <a:p>
            <a:pPr eaLnBrk="1" hangingPunct="1">
              <a:spcBef>
                <a:spcPct val="50000"/>
              </a:spcBef>
              <a:buClrTx/>
              <a:buFontTx/>
              <a:buNone/>
            </a:pPr>
            <a:endParaRPr lang="en-US" altLang="zh-CN" sz="2400" b="1" smtClean="0">
              <a:solidFill>
                <a:srgbClr val="008000"/>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237</a:t>
            </a:fld>
            <a:endParaRPr lang="en-US" altLang="zh-CN" dirty="0"/>
          </a:p>
        </p:txBody>
      </p:sp>
    </p:spTree>
    <p:extLst>
      <p:ext uri="{BB962C8B-B14F-4D97-AF65-F5344CB8AC3E}">
        <p14:creationId xmlns:p14="http://schemas.microsoft.com/office/powerpoint/2010/main" val="116697395"/>
      </p:ext>
    </p:extLst>
  </p:cSld>
  <p:clrMapOvr>
    <a:masterClrMapping/>
  </p:clrMapOvr>
  <p:transition spd="slow"/>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3"/>
          <p:cNvSpPr>
            <a:spLocks noGrp="1" noChangeArrowheads="1"/>
          </p:cNvSpPr>
          <p:nvPr>
            <p:ph type="body" idx="1"/>
          </p:nvPr>
        </p:nvSpPr>
        <p:spPr>
          <a:xfrm>
            <a:off x="395288" y="1773238"/>
            <a:ext cx="8291512" cy="4857750"/>
          </a:xfrm>
        </p:spPr>
        <p:txBody>
          <a:bodyPr/>
          <a:lstStyle/>
          <a:p>
            <a:pPr eaLnBrk="1" hangingPunct="1">
              <a:lnSpc>
                <a:spcPct val="90000"/>
              </a:lnSpc>
            </a:pPr>
            <a:r>
              <a:rPr lang="en-US" altLang="zh-CN" sz="2400" b="1" smtClean="0">
                <a:latin typeface="Comic Sans MS" panose="030F0702030302020204" pitchFamily="66" charset="0"/>
              </a:rPr>
              <a:t>① </a:t>
            </a:r>
            <a:r>
              <a:rPr lang="zh-CN" altLang="en-US" sz="2400" b="1" smtClean="0">
                <a:latin typeface="Comic Sans MS" panose="030F0702030302020204" pitchFamily="66" charset="0"/>
              </a:rPr>
              <a:t>在</a:t>
            </a:r>
            <a:r>
              <a:rPr lang="en-US" altLang="zh-CN" sz="2400" b="1" smtClean="0">
                <a:latin typeface="Comic Sans MS" panose="030F0702030302020204" pitchFamily="66" charset="0"/>
              </a:rPr>
              <a:t>T1</a:t>
            </a:r>
            <a:r>
              <a:rPr lang="zh-CN" altLang="en-US" sz="2400" b="1" smtClean="0">
                <a:latin typeface="Comic Sans MS" panose="030F0702030302020204" pitchFamily="66" charset="0"/>
              </a:rPr>
              <a:t>状态，</a:t>
            </a:r>
            <a:r>
              <a:rPr lang="en-US" altLang="zh-CN" sz="2400" b="1" smtClean="0">
                <a:latin typeface="Comic Sans MS" panose="030F0702030302020204" pitchFamily="66" charset="0"/>
              </a:rPr>
              <a:t>CPU</a:t>
            </a:r>
            <a:r>
              <a:rPr lang="zh-CN" altLang="en-US" sz="2400" b="1" smtClean="0">
                <a:latin typeface="Comic Sans MS" panose="030F0702030302020204" pitchFamily="66" charset="0"/>
              </a:rPr>
              <a:t>往多路复用总线上发送地址信息，以选中所要寻址的存储单元或外设端口的地址。</a:t>
            </a:r>
          </a:p>
          <a:p>
            <a:pPr eaLnBrk="1" hangingPunct="1">
              <a:lnSpc>
                <a:spcPct val="90000"/>
              </a:lnSpc>
              <a:buFontTx/>
              <a:buNone/>
            </a:pPr>
            <a:r>
              <a:rPr lang="zh-CN" altLang="en-US" sz="2400" b="1" smtClean="0">
                <a:latin typeface="Comic Sans MS" panose="030F0702030302020204" pitchFamily="66" charset="0"/>
              </a:rPr>
              <a:t> </a:t>
            </a:r>
          </a:p>
          <a:p>
            <a:pPr eaLnBrk="1" hangingPunct="1">
              <a:lnSpc>
                <a:spcPct val="90000"/>
              </a:lnSpc>
            </a:pPr>
            <a:r>
              <a:rPr lang="zh-CN" altLang="en-US" sz="2400" b="1" smtClean="0">
                <a:latin typeface="Comic Sans MS" panose="030F0702030302020204" pitchFamily="66" charset="0"/>
              </a:rPr>
              <a:t>②在</a:t>
            </a:r>
            <a:r>
              <a:rPr lang="en-US" altLang="zh-CN" sz="2400" b="1" smtClean="0">
                <a:latin typeface="Comic Sans MS" panose="030F0702030302020204" pitchFamily="66" charset="0"/>
              </a:rPr>
              <a:t>T2</a:t>
            </a:r>
            <a:r>
              <a:rPr lang="zh-CN" altLang="en-US" sz="2400" b="1" smtClean="0">
                <a:latin typeface="Comic Sans MS" panose="030F0702030302020204" pitchFamily="66" charset="0"/>
              </a:rPr>
              <a:t>状态，</a:t>
            </a:r>
            <a:r>
              <a:rPr lang="en-US" altLang="zh-CN" sz="2400" b="1" smtClean="0">
                <a:latin typeface="Comic Sans MS" panose="030F0702030302020204" pitchFamily="66" charset="0"/>
              </a:rPr>
              <a:t>CPU</a:t>
            </a:r>
            <a:r>
              <a:rPr lang="zh-CN" altLang="en-US" sz="2400" b="1" smtClean="0">
                <a:latin typeface="Comic Sans MS" panose="030F0702030302020204" pitchFamily="66" charset="0"/>
              </a:rPr>
              <a:t>从总线上撤消地址，并使总线的低</a:t>
            </a:r>
            <a:r>
              <a:rPr lang="en-US" altLang="zh-CN" sz="2400" b="1" smtClean="0">
                <a:latin typeface="Comic Sans MS" panose="030F0702030302020204" pitchFamily="66" charset="0"/>
              </a:rPr>
              <a:t>16</a:t>
            </a:r>
            <a:r>
              <a:rPr lang="zh-CN" altLang="en-US" sz="2400" b="1" smtClean="0">
                <a:latin typeface="Comic Sans MS" panose="030F0702030302020204" pitchFamily="66" charset="0"/>
              </a:rPr>
              <a:t>位浮置成高阻状态，为传送数据做准备。总线的最高</a:t>
            </a:r>
            <a:r>
              <a:rPr lang="en-US" altLang="zh-CN" sz="2400" b="1" smtClean="0">
                <a:latin typeface="Comic Sans MS" panose="030F0702030302020204" pitchFamily="66" charset="0"/>
              </a:rPr>
              <a:t>4</a:t>
            </a:r>
            <a:r>
              <a:rPr lang="zh-CN" altLang="en-US" sz="2400" b="1" smtClean="0">
                <a:latin typeface="Comic Sans MS" panose="030F0702030302020204" pitchFamily="66" charset="0"/>
              </a:rPr>
              <a:t>位用来输出本总线周期的状态信息。用来表示中断允许标志、当前正在使用的段寄存器名等。</a:t>
            </a:r>
          </a:p>
          <a:p>
            <a:pPr eaLnBrk="1" hangingPunct="1">
              <a:lnSpc>
                <a:spcPct val="90000"/>
              </a:lnSpc>
              <a:buFontTx/>
              <a:buNone/>
            </a:pPr>
            <a:r>
              <a:rPr lang="zh-CN" altLang="en-US" sz="2400" b="1" smtClean="0">
                <a:latin typeface="Comic Sans MS" panose="030F0702030302020204" pitchFamily="66" charset="0"/>
              </a:rPr>
              <a:t> </a:t>
            </a:r>
          </a:p>
          <a:p>
            <a:pPr eaLnBrk="1" hangingPunct="1">
              <a:lnSpc>
                <a:spcPct val="90000"/>
              </a:lnSpc>
            </a:pPr>
            <a:endParaRPr lang="en-US" altLang="zh-CN" smtClean="0">
              <a:latin typeface="仿宋_GB2312" pitchFamily="49" charset="-122"/>
              <a:ea typeface="仿宋_GB2312" pitchFamily="49" charset="-122"/>
            </a:endParaRPr>
          </a:p>
        </p:txBody>
      </p:sp>
      <p:sp>
        <p:nvSpPr>
          <p:cNvPr id="183299" name="标题 1"/>
          <p:cNvSpPr>
            <a:spLocks noGrp="1"/>
          </p:cNvSpPr>
          <p:nvPr>
            <p:ph type="title"/>
          </p:nvPr>
        </p:nvSpPr>
        <p:spPr/>
        <p:txBody>
          <a:bodyPr/>
          <a:lstStyle/>
          <a:p>
            <a:r>
              <a:rPr lang="en-US" altLang="zh-CN" smtClean="0">
                <a:latin typeface="Times New Roman" panose="02020603050405020304" pitchFamily="18" charset="0"/>
              </a:rPr>
              <a:t>2.  </a:t>
            </a:r>
            <a:r>
              <a:rPr lang="zh-CN" altLang="en-US" smtClean="0">
                <a:latin typeface="Times New Roman" panose="02020603050405020304" pitchFamily="18" charset="0"/>
              </a:rPr>
              <a:t>总线操作</a:t>
            </a:r>
            <a:endParaRPr lang="zh-CN" altLang="en-US"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238</a:t>
            </a:fld>
            <a:endParaRPr lang="en-US" altLang="zh-CN" dirty="0"/>
          </a:p>
        </p:txBody>
      </p:sp>
    </p:spTree>
    <p:extLst>
      <p:ext uri="{BB962C8B-B14F-4D97-AF65-F5344CB8AC3E}">
        <p14:creationId xmlns:p14="http://schemas.microsoft.com/office/powerpoint/2010/main" val="3945053355"/>
      </p:ext>
    </p:extLst>
  </p:cSld>
  <p:clrMapOvr>
    <a:masterClrMapping/>
  </p:clrMapOvr>
  <p:transition advTm="1063"/>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3"/>
          <p:cNvSpPr>
            <a:spLocks noGrp="1" noChangeArrowheads="1"/>
          </p:cNvSpPr>
          <p:nvPr>
            <p:ph type="body" idx="1"/>
          </p:nvPr>
        </p:nvSpPr>
        <p:spPr>
          <a:xfrm>
            <a:off x="395288" y="1773238"/>
            <a:ext cx="8291512" cy="4857750"/>
          </a:xfrm>
        </p:spPr>
        <p:txBody>
          <a:bodyPr/>
          <a:lstStyle/>
          <a:p>
            <a:pPr eaLnBrk="1" hangingPunct="1">
              <a:lnSpc>
                <a:spcPct val="90000"/>
              </a:lnSpc>
              <a:buFontTx/>
              <a:buNone/>
            </a:pPr>
            <a:endParaRPr lang="zh-CN" altLang="en-US" sz="2400" b="1" smtClean="0">
              <a:latin typeface="Comic Sans MS" panose="030F0702030302020204" pitchFamily="66" charset="0"/>
            </a:endParaRPr>
          </a:p>
          <a:p>
            <a:pPr eaLnBrk="1" hangingPunct="1">
              <a:lnSpc>
                <a:spcPct val="90000"/>
              </a:lnSpc>
            </a:pPr>
            <a:r>
              <a:rPr lang="zh-CN" altLang="en-US" sz="2400" b="1" smtClean="0">
                <a:latin typeface="Comic Sans MS" panose="030F0702030302020204" pitchFamily="66" charset="0"/>
              </a:rPr>
              <a:t>③在</a:t>
            </a:r>
            <a:r>
              <a:rPr lang="en-US" altLang="zh-CN" sz="2400" b="1" smtClean="0">
                <a:latin typeface="Comic Sans MS" panose="030F0702030302020204" pitchFamily="66" charset="0"/>
              </a:rPr>
              <a:t>T3</a:t>
            </a:r>
            <a:r>
              <a:rPr lang="zh-CN" altLang="en-US" sz="2400" b="1" smtClean="0">
                <a:latin typeface="Comic Sans MS" panose="030F0702030302020204" pitchFamily="66" charset="0"/>
              </a:rPr>
              <a:t>状态，多路总线的高</a:t>
            </a:r>
            <a:r>
              <a:rPr lang="en-US" altLang="zh-CN" sz="2400" b="1" smtClean="0">
                <a:latin typeface="Comic Sans MS" panose="030F0702030302020204" pitchFamily="66" charset="0"/>
              </a:rPr>
              <a:t>4</a:t>
            </a:r>
            <a:r>
              <a:rPr lang="zh-CN" altLang="en-US" sz="2400" b="1" smtClean="0">
                <a:latin typeface="Comic Sans MS" panose="030F0702030302020204" pitchFamily="66" charset="0"/>
              </a:rPr>
              <a:t>位继续提供状态信息，而其低</a:t>
            </a:r>
            <a:r>
              <a:rPr lang="en-US" altLang="zh-CN" sz="2400" b="1" smtClean="0">
                <a:latin typeface="Comic Sans MS" panose="030F0702030302020204" pitchFamily="66" charset="0"/>
              </a:rPr>
              <a:t>16</a:t>
            </a:r>
            <a:r>
              <a:rPr lang="zh-CN" altLang="en-US" sz="2400" b="1" smtClean="0">
                <a:latin typeface="Comic Sans MS" panose="030F0702030302020204" pitchFamily="66" charset="0"/>
              </a:rPr>
              <a:t>位（对</a:t>
            </a:r>
            <a:r>
              <a:rPr lang="en-US" altLang="zh-CN" sz="2400" b="1" smtClean="0">
                <a:latin typeface="Comic Sans MS" panose="030F0702030302020204" pitchFamily="66" charset="0"/>
              </a:rPr>
              <a:t>8088CPU</a:t>
            </a:r>
            <a:r>
              <a:rPr lang="zh-CN" altLang="en-US" sz="2400" b="1" smtClean="0">
                <a:latin typeface="Comic Sans MS" panose="030F0702030302020204" pitchFamily="66" charset="0"/>
              </a:rPr>
              <a:t>则为低</a:t>
            </a:r>
            <a:r>
              <a:rPr lang="en-US" altLang="zh-CN" sz="2400" b="1" smtClean="0">
                <a:latin typeface="Comic Sans MS" panose="030F0702030302020204" pitchFamily="66" charset="0"/>
              </a:rPr>
              <a:t>8</a:t>
            </a:r>
            <a:r>
              <a:rPr lang="zh-CN" altLang="en-US" sz="2400" b="1" smtClean="0">
                <a:latin typeface="Comic Sans MS" panose="030F0702030302020204" pitchFamily="66" charset="0"/>
              </a:rPr>
              <a:t>位）上将出现由</a:t>
            </a:r>
            <a:r>
              <a:rPr lang="en-US" altLang="zh-CN" sz="2400" b="1" smtClean="0">
                <a:latin typeface="Comic Sans MS" panose="030F0702030302020204" pitchFamily="66" charset="0"/>
              </a:rPr>
              <a:t>CPU</a:t>
            </a:r>
            <a:r>
              <a:rPr lang="zh-CN" altLang="en-US" sz="2400" b="1" smtClean="0">
                <a:latin typeface="Comic Sans MS" panose="030F0702030302020204" pitchFamily="66" charset="0"/>
              </a:rPr>
              <a:t>写出的数据或者</a:t>
            </a:r>
            <a:r>
              <a:rPr lang="en-US" altLang="zh-CN" sz="2400" b="1" smtClean="0">
                <a:latin typeface="Comic Sans MS" panose="030F0702030302020204" pitchFamily="66" charset="0"/>
              </a:rPr>
              <a:t>CPU</a:t>
            </a:r>
            <a:r>
              <a:rPr lang="zh-CN" altLang="en-US" sz="2400" b="1" smtClean="0">
                <a:latin typeface="Comic Sans MS" panose="030F0702030302020204" pitchFamily="66" charset="0"/>
              </a:rPr>
              <a:t>从存储器或端口读入的数据。</a:t>
            </a:r>
          </a:p>
          <a:p>
            <a:pPr eaLnBrk="1" hangingPunct="1">
              <a:lnSpc>
                <a:spcPct val="90000"/>
              </a:lnSpc>
            </a:pPr>
            <a:endParaRPr lang="zh-CN" altLang="en-US" sz="2400" b="1" smtClean="0">
              <a:latin typeface="Comic Sans MS" panose="030F0702030302020204" pitchFamily="66" charset="0"/>
            </a:endParaRPr>
          </a:p>
          <a:p>
            <a:pPr eaLnBrk="1" hangingPunct="1">
              <a:lnSpc>
                <a:spcPct val="90000"/>
              </a:lnSpc>
            </a:pPr>
            <a:r>
              <a:rPr lang="zh-CN" altLang="en-US" sz="2400" b="1" smtClean="0">
                <a:latin typeface="Comic Sans MS" panose="030F0702030302020204" pitchFamily="66" charset="0"/>
              </a:rPr>
              <a:t>④在</a:t>
            </a:r>
            <a:r>
              <a:rPr lang="en-US" altLang="zh-CN" sz="2400" b="1" smtClean="0">
                <a:latin typeface="Comic Sans MS" panose="030F0702030302020204" pitchFamily="66" charset="0"/>
              </a:rPr>
              <a:t>T4</a:t>
            </a:r>
            <a:r>
              <a:rPr lang="zh-CN" altLang="en-US" sz="2400" b="1" smtClean="0">
                <a:latin typeface="Comic Sans MS" panose="030F0702030302020204" pitchFamily="66" charset="0"/>
              </a:rPr>
              <a:t>状态，总线周期结束。</a:t>
            </a:r>
          </a:p>
          <a:p>
            <a:pPr eaLnBrk="1" hangingPunct="1">
              <a:lnSpc>
                <a:spcPct val="90000"/>
              </a:lnSpc>
            </a:pPr>
            <a:endParaRPr lang="en-US" altLang="zh-CN" smtClean="0">
              <a:latin typeface="仿宋_GB2312" pitchFamily="49" charset="-122"/>
              <a:ea typeface="仿宋_GB2312" pitchFamily="49" charset="-122"/>
            </a:endParaRPr>
          </a:p>
        </p:txBody>
      </p:sp>
      <p:sp>
        <p:nvSpPr>
          <p:cNvPr id="185347" name="标题 1"/>
          <p:cNvSpPr>
            <a:spLocks noGrp="1"/>
          </p:cNvSpPr>
          <p:nvPr>
            <p:ph type="title"/>
          </p:nvPr>
        </p:nvSpPr>
        <p:spPr/>
        <p:txBody>
          <a:bodyPr/>
          <a:lstStyle/>
          <a:p>
            <a:r>
              <a:rPr lang="en-US" altLang="zh-CN" smtClean="0">
                <a:latin typeface="Times New Roman" panose="02020603050405020304" pitchFamily="18" charset="0"/>
              </a:rPr>
              <a:t>2.  </a:t>
            </a:r>
            <a:r>
              <a:rPr lang="zh-CN" altLang="en-US" smtClean="0">
                <a:latin typeface="Times New Roman" panose="02020603050405020304" pitchFamily="18" charset="0"/>
              </a:rPr>
              <a:t>总线操作</a:t>
            </a:r>
            <a:endParaRPr lang="zh-CN" altLang="en-US" smtClean="0"/>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239</a:t>
            </a:fld>
            <a:endParaRPr lang="en-US" altLang="zh-CN" dirty="0"/>
          </a:p>
        </p:txBody>
      </p:sp>
    </p:spTree>
    <p:extLst>
      <p:ext uri="{BB962C8B-B14F-4D97-AF65-F5344CB8AC3E}">
        <p14:creationId xmlns:p14="http://schemas.microsoft.com/office/powerpoint/2010/main" val="4015358149"/>
      </p:ext>
    </p:extLst>
  </p:cSld>
  <p:clrMapOvr>
    <a:masterClrMapping/>
  </p:clrMapOvr>
  <p:transition advTm="106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4294967295"/>
          </p:nvPr>
        </p:nvSpPr>
        <p:spPr>
          <a:noFill/>
        </p:spPr>
        <p:txBody>
          <a:bodyPr/>
          <a:lstStyle/>
          <a:p>
            <a:fld id="{D4EDF6D2-E56A-4DC6-93BF-55BF2C31A286}" type="slidenum">
              <a:rPr lang="en-US" altLang="zh-CN" smtClean="0">
                <a:ea typeface="宋体" charset="-122"/>
              </a:rPr>
              <a:t>24</a:t>
            </a:fld>
            <a:endParaRPr lang="en-US" altLang="zh-CN" smtClean="0">
              <a:ea typeface="宋体" charset="-122"/>
            </a:endParaRPr>
          </a:p>
        </p:txBody>
      </p:sp>
      <p:sp>
        <p:nvSpPr>
          <p:cNvPr id="3" name="内容占位符 2"/>
          <p:cNvSpPr>
            <a:spLocks noGrp="1"/>
          </p:cNvSpPr>
          <p:nvPr>
            <p:ph idx="4294967295"/>
          </p:nvPr>
        </p:nvSpPr>
        <p:spPr>
          <a:xfrm>
            <a:off x="573088" y="1068388"/>
            <a:ext cx="7772400" cy="2300888"/>
          </a:xfrm>
        </p:spPr>
        <p:txBody>
          <a:bodyPr/>
          <a:lstStyle/>
          <a:p>
            <a:pPr eaLnBrk="1" hangingPunct="1">
              <a:defRPr/>
            </a:pPr>
            <a:r>
              <a:rPr lang="en-US" altLang="zh-CN" dirty="0" smtClean="0">
                <a:solidFill>
                  <a:schemeClr val="tx2"/>
                </a:solidFill>
                <a:effectLst>
                  <a:outerShdw blurRad="38100" dist="38100" dir="2700000" algn="tl">
                    <a:srgbClr val="C0C0C0"/>
                  </a:outerShdw>
                </a:effectLst>
              </a:rPr>
              <a:t>The first electronic computer</a:t>
            </a:r>
          </a:p>
          <a:p>
            <a:pPr lvl="1" eaLnBrk="1" hangingPunct="1">
              <a:buFontTx/>
              <a:buChar char="•"/>
              <a:defRPr/>
            </a:pPr>
            <a:r>
              <a:rPr lang="en-US" altLang="zh-CN" dirty="0" smtClean="0">
                <a:effectLst>
                  <a:outerShdw blurRad="38100" dist="38100" dir="2700000" algn="tl">
                    <a:srgbClr val="C0C0C0"/>
                  </a:outerShdw>
                </a:effectLst>
              </a:rPr>
              <a:t>1943, Alan Turing</a:t>
            </a:r>
            <a:r>
              <a:rPr lang="zh-CN" altLang="en-US" dirty="0" smtClean="0">
                <a:effectLst>
                  <a:outerShdw blurRad="38100" dist="38100" dir="2700000" algn="tl">
                    <a:srgbClr val="C0C0C0"/>
                  </a:outerShdw>
                </a:effectLst>
              </a:rPr>
              <a:t>（艾伦</a:t>
            </a:r>
            <a:r>
              <a:rPr lang="en-US" altLang="zh-CN" dirty="0" smtClean="0">
                <a:effectLst>
                  <a:outerShdw blurRad="38100" dist="38100" dir="2700000" algn="tl">
                    <a:srgbClr val="C0C0C0"/>
                  </a:outerShdw>
                </a:effectLst>
              </a:rPr>
              <a:t>·</a:t>
            </a:r>
            <a:r>
              <a:rPr lang="zh-CN" altLang="en-US" dirty="0" smtClean="0">
                <a:effectLst>
                  <a:outerShdw blurRad="38100" dist="38100" dir="2700000" algn="tl">
                    <a:srgbClr val="C0C0C0"/>
                  </a:outerShdw>
                </a:effectLst>
              </a:rPr>
              <a:t>图灵）</a:t>
            </a:r>
            <a:endParaRPr lang="en-US" altLang="zh-CN" dirty="0" smtClean="0">
              <a:effectLst>
                <a:outerShdw blurRad="38100" dist="38100" dir="2700000" algn="tl">
                  <a:srgbClr val="C0C0C0"/>
                </a:outerShdw>
              </a:effectLst>
            </a:endParaRPr>
          </a:p>
          <a:p>
            <a:pPr lvl="1" eaLnBrk="1" hangingPunct="1">
              <a:buFontTx/>
              <a:buChar char="•"/>
              <a:defRPr/>
            </a:pPr>
            <a:r>
              <a:rPr lang="en-US" altLang="zh-CN" dirty="0" smtClean="0">
                <a:effectLst>
                  <a:outerShdw blurRad="38100" dist="38100" dir="2700000" algn="tl">
                    <a:srgbClr val="C0C0C0"/>
                  </a:outerShdw>
                </a:effectLst>
              </a:rPr>
              <a:t>Not programmable</a:t>
            </a:r>
          </a:p>
          <a:p>
            <a:pPr lvl="1" eaLnBrk="1" hangingPunct="1">
              <a:buFontTx/>
              <a:buChar char="•"/>
              <a:defRPr/>
            </a:pPr>
            <a:r>
              <a:rPr lang="en-US" altLang="zh-CN" dirty="0" smtClean="0">
                <a:effectLst>
                  <a:outerShdw blurRad="38100" dist="38100" dir="2700000" algn="tl">
                    <a:srgbClr val="C0C0C0"/>
                  </a:outerShdw>
                </a:effectLst>
              </a:rPr>
              <a:t>Special-purpose computer</a:t>
            </a:r>
          </a:p>
          <a:p>
            <a:pPr lvl="1" eaLnBrk="1" hangingPunct="1">
              <a:defRPr/>
            </a:pPr>
            <a:endParaRPr lang="en-US" altLang="zh-CN" dirty="0" smtClean="0">
              <a:effectLst>
                <a:outerShdw blurRad="38100" dist="38100" dir="2700000" algn="tl">
                  <a:srgbClr val="C0C0C0"/>
                </a:outerShdw>
              </a:effectLst>
            </a:endParaRPr>
          </a:p>
        </p:txBody>
      </p:sp>
      <p:pic>
        <p:nvPicPr>
          <p:cNvPr id="39939" name="Picture 6" descr="http://www.alanturing.net/turing_archive/graphics/ColossusX.jpg"/>
          <p:cNvPicPr>
            <a:picLocks noChangeAspect="1" noChangeArrowheads="1"/>
          </p:cNvPicPr>
          <p:nvPr/>
        </p:nvPicPr>
        <p:blipFill>
          <a:blip r:embed="rId2"/>
          <a:srcRect/>
          <a:stretch>
            <a:fillRect/>
          </a:stretch>
        </p:blipFill>
        <p:spPr bwMode="auto">
          <a:xfrm>
            <a:off x="3613150" y="3471863"/>
            <a:ext cx="4286250" cy="3009900"/>
          </a:xfrm>
          <a:prstGeom prst="rect">
            <a:avLst/>
          </a:prstGeom>
          <a:noFill/>
          <a:ln w="9525">
            <a:noFill/>
            <a:miter lim="800000"/>
            <a:headEnd/>
            <a:tailEnd/>
          </a:ln>
        </p:spPr>
      </p:pic>
    </p:spTree>
    <p:extLst>
      <p:ext uri="{BB962C8B-B14F-4D97-AF65-F5344CB8AC3E}">
        <p14:creationId xmlns:p14="http://schemas.microsoft.com/office/powerpoint/2010/main" val="52212379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总线操作</a:t>
            </a:r>
            <a:endParaRPr lang="zh-CN" altLang="zh-CN" smtClean="0"/>
          </a:p>
        </p:txBody>
      </p:sp>
      <p:sp>
        <p:nvSpPr>
          <p:cNvPr id="457731" name="Rectangle 3"/>
          <p:cNvSpPr>
            <a:spLocks noGrp="1" noChangeArrowheads="1"/>
          </p:cNvSpPr>
          <p:nvPr>
            <p:ph type="body" idx="1"/>
          </p:nvPr>
        </p:nvSpPr>
        <p:spPr>
          <a:xfrm>
            <a:off x="457200" y="1600200"/>
            <a:ext cx="8362950" cy="4525963"/>
          </a:xfrm>
        </p:spPr>
        <p:txBody>
          <a:bodyPr/>
          <a:lstStyle/>
          <a:p>
            <a:pPr marL="0" indent="0" eaLnBrk="1" hangingPunct="1">
              <a:buFont typeface="Wingdings" panose="05000000000000000000" pitchFamily="2" charset="2"/>
              <a:buNone/>
              <a:defRPr/>
            </a:pPr>
            <a:r>
              <a:rPr lang="zh-CN" altLang="en-US" sz="2400" b="1" dirty="0" smtClean="0">
                <a:latin typeface="Comic Sans MS" panose="030F0702030302020204" pitchFamily="66" charset="0"/>
              </a:rPr>
              <a:t>     </a:t>
            </a:r>
            <a:endParaRPr lang="en-US" altLang="zh-CN" sz="2400" b="1" dirty="0" smtClean="0">
              <a:latin typeface="Comic Sans MS" panose="030F0702030302020204" pitchFamily="66" charset="0"/>
            </a:endParaRPr>
          </a:p>
          <a:p>
            <a:pPr marL="0" indent="0" eaLnBrk="1" hangingPunct="1">
              <a:buFont typeface="Wingdings" panose="05000000000000000000" pitchFamily="2" charset="2"/>
              <a:buNone/>
              <a:defRPr/>
            </a:pPr>
            <a:r>
              <a:rPr lang="en-US" altLang="zh-CN" sz="2400" b="1" dirty="0">
                <a:latin typeface="Comic Sans MS" panose="030F0702030302020204" pitchFamily="66" charset="0"/>
              </a:rPr>
              <a:t> </a:t>
            </a:r>
            <a:r>
              <a:rPr lang="en-US" altLang="zh-CN" sz="2400" b="1" dirty="0" smtClean="0">
                <a:latin typeface="Comic Sans MS" panose="030F0702030302020204" pitchFamily="66" charset="0"/>
              </a:rPr>
              <a:t>     </a:t>
            </a:r>
            <a:r>
              <a:rPr lang="zh-CN" altLang="en-US" sz="2400" b="1" dirty="0" smtClean="0">
                <a:latin typeface="Comic Sans MS" panose="030F0702030302020204" pitchFamily="66" charset="0"/>
              </a:rPr>
              <a:t>在</a:t>
            </a:r>
            <a:r>
              <a:rPr lang="zh-CN" altLang="en-US" sz="2400" b="1" dirty="0">
                <a:latin typeface="Comic Sans MS" panose="030F0702030302020204" pitchFamily="66" charset="0"/>
              </a:rPr>
              <a:t>有些情况下，由于外设或存储器的速度较慢，不能及时地配合</a:t>
            </a:r>
            <a:r>
              <a:rPr lang="en-US" altLang="zh-CN" sz="2400" b="1" dirty="0">
                <a:latin typeface="Comic Sans MS" panose="030F0702030302020204" pitchFamily="66" charset="0"/>
              </a:rPr>
              <a:t>CPU</a:t>
            </a:r>
            <a:r>
              <a:rPr lang="zh-CN" altLang="en-US" sz="2400" b="1" dirty="0">
                <a:latin typeface="Comic Sans MS" panose="030F0702030302020204" pitchFamily="66" charset="0"/>
              </a:rPr>
              <a:t>传送数据。这时，外设或存储器就会通过 “</a:t>
            </a:r>
            <a:r>
              <a:rPr lang="en-US" altLang="zh-CN" sz="2400" b="1" dirty="0">
                <a:latin typeface="Comic Sans MS" panose="030F0702030302020204" pitchFamily="66" charset="0"/>
              </a:rPr>
              <a:t>READY”</a:t>
            </a:r>
            <a:r>
              <a:rPr lang="zh-CN" altLang="en-US" sz="2400" b="1" dirty="0">
                <a:latin typeface="Comic Sans MS" panose="030F0702030302020204" pitchFamily="66" charset="0"/>
              </a:rPr>
              <a:t>的信号线在</a:t>
            </a:r>
            <a:r>
              <a:rPr lang="en-US" altLang="zh-CN" sz="2400" b="1" dirty="0" err="1">
                <a:latin typeface="Comic Sans MS" panose="030F0702030302020204" pitchFamily="66" charset="0"/>
              </a:rPr>
              <a:t>T3</a:t>
            </a:r>
            <a:r>
              <a:rPr lang="zh-CN" altLang="en-US" sz="2400" b="1" dirty="0">
                <a:latin typeface="Comic Sans MS" panose="030F0702030302020204" pitchFamily="66" charset="0"/>
              </a:rPr>
              <a:t>状态启动之前向</a:t>
            </a:r>
            <a:r>
              <a:rPr lang="en-US" altLang="zh-CN" sz="2400" b="1" dirty="0">
                <a:latin typeface="Comic Sans MS" panose="030F0702030302020204" pitchFamily="66" charset="0"/>
              </a:rPr>
              <a:t>CPU</a:t>
            </a:r>
            <a:r>
              <a:rPr lang="zh-CN" altLang="en-US" sz="2400" b="1" dirty="0">
                <a:latin typeface="Comic Sans MS" panose="030F0702030302020204" pitchFamily="66" charset="0"/>
              </a:rPr>
              <a:t>发一个“数据未准备好信号”</a:t>
            </a:r>
            <a:r>
              <a:rPr lang="zh-CN" altLang="en-US" sz="2400" b="1" dirty="0" smtClean="0">
                <a:latin typeface="Comic Sans MS" panose="030F0702030302020204" pitchFamily="66" charset="0"/>
              </a:rPr>
              <a:t>，  </a:t>
            </a:r>
            <a:r>
              <a:rPr lang="en-US" altLang="zh-CN" sz="2400" b="1" dirty="0">
                <a:latin typeface="Comic Sans MS" panose="030F0702030302020204" pitchFamily="66" charset="0"/>
              </a:rPr>
              <a:t>CPU</a:t>
            </a:r>
            <a:r>
              <a:rPr lang="zh-CN" altLang="en-US" sz="2400" b="1" dirty="0">
                <a:latin typeface="Comic Sans MS" panose="030F0702030302020204" pitchFamily="66" charset="0"/>
              </a:rPr>
              <a:t>会在</a:t>
            </a:r>
            <a:r>
              <a:rPr lang="en-US" altLang="zh-CN" sz="2400" b="1" dirty="0" err="1">
                <a:latin typeface="Comic Sans MS" panose="030F0702030302020204" pitchFamily="66" charset="0"/>
              </a:rPr>
              <a:t>T3</a:t>
            </a:r>
            <a:r>
              <a:rPr lang="zh-CN" altLang="en-US" sz="2400" b="1" dirty="0">
                <a:latin typeface="Comic Sans MS" panose="030F0702030302020204" pitchFamily="66" charset="0"/>
              </a:rPr>
              <a:t>之后自动插入</a:t>
            </a:r>
            <a:r>
              <a:rPr lang="en-US" altLang="zh-CN" sz="2400" b="1" dirty="0">
                <a:latin typeface="Comic Sans MS" panose="030F0702030302020204" pitchFamily="66" charset="0"/>
              </a:rPr>
              <a:t>1</a:t>
            </a:r>
            <a:r>
              <a:rPr lang="zh-CN" altLang="en-US" sz="2400" b="1" dirty="0">
                <a:latin typeface="Comic Sans MS" panose="030F0702030302020204" pitchFamily="66" charset="0"/>
              </a:rPr>
              <a:t>个或多个附加的时钟周期</a:t>
            </a:r>
            <a:r>
              <a:rPr lang="en-US" altLang="zh-CN" sz="2400" b="1" dirty="0">
                <a:latin typeface="Comic Sans MS" panose="030F0702030302020204" pitchFamily="66" charset="0"/>
              </a:rPr>
              <a:t>TW</a:t>
            </a:r>
            <a:r>
              <a:rPr lang="zh-CN" altLang="en-US" sz="2400" b="1" dirty="0" smtClean="0">
                <a:latin typeface="Comic Sans MS" panose="030F0702030302020204" pitchFamily="66" charset="0"/>
              </a:rPr>
              <a:t>，   </a:t>
            </a:r>
            <a:r>
              <a:rPr lang="en-US" altLang="zh-CN" sz="2400" b="1" dirty="0">
                <a:latin typeface="Comic Sans MS" panose="030F0702030302020204" pitchFamily="66" charset="0"/>
              </a:rPr>
              <a:t>Tw</a:t>
            </a:r>
            <a:r>
              <a:rPr lang="zh-CN" altLang="en-US" sz="2400" b="1" dirty="0">
                <a:latin typeface="Comic Sans MS" panose="030F0702030302020204" pitchFamily="66" charset="0"/>
              </a:rPr>
              <a:t>称为等待状态，在</a:t>
            </a:r>
            <a:r>
              <a:rPr lang="en-US" altLang="zh-CN" sz="2400" b="1" dirty="0">
                <a:latin typeface="Comic Sans MS" panose="030F0702030302020204" pitchFamily="66" charset="0"/>
              </a:rPr>
              <a:t>Tw</a:t>
            </a:r>
            <a:r>
              <a:rPr lang="zh-CN" altLang="en-US" sz="2400" b="1" dirty="0">
                <a:latin typeface="Comic Sans MS" panose="030F0702030302020204" pitchFamily="66" charset="0"/>
              </a:rPr>
              <a:t>状态，总线上的信息和</a:t>
            </a:r>
            <a:r>
              <a:rPr lang="en-US" altLang="zh-CN" sz="2400" b="1" dirty="0" err="1">
                <a:latin typeface="Comic Sans MS" panose="030F0702030302020204" pitchFamily="66" charset="0"/>
              </a:rPr>
              <a:t>T3</a:t>
            </a:r>
            <a:r>
              <a:rPr lang="en-US" altLang="zh-CN" sz="2400" b="1" dirty="0">
                <a:latin typeface="Comic Sans MS" panose="030F0702030302020204" pitchFamily="66" charset="0"/>
              </a:rPr>
              <a:t> </a:t>
            </a:r>
            <a:r>
              <a:rPr lang="zh-CN" altLang="en-US" sz="2400" b="1" dirty="0">
                <a:latin typeface="Comic Sans MS" panose="030F0702030302020204" pitchFamily="66" charset="0"/>
              </a:rPr>
              <a:t>状态的信息一样</a:t>
            </a:r>
            <a:r>
              <a:rPr lang="zh-CN" altLang="en-US" sz="2400" b="1" dirty="0" smtClean="0">
                <a:latin typeface="Comic Sans MS" panose="030F0702030302020204" pitchFamily="66" charset="0"/>
              </a:rPr>
              <a:t>。只有</a:t>
            </a:r>
            <a:r>
              <a:rPr lang="zh-CN" altLang="en-US" sz="2400" b="1" dirty="0">
                <a:latin typeface="Comic Sans MS" panose="030F0702030302020204" pitchFamily="66" charset="0"/>
              </a:rPr>
              <a:t>在指定的存储器或外设已经完成数据传送时，它们又通过“</a:t>
            </a:r>
            <a:r>
              <a:rPr lang="en-US" altLang="zh-CN" sz="2400" b="1" dirty="0">
                <a:latin typeface="Comic Sans MS" panose="030F0702030302020204" pitchFamily="66" charset="0"/>
              </a:rPr>
              <a:t>READY”</a:t>
            </a:r>
            <a:r>
              <a:rPr lang="zh-CN" altLang="en-US" sz="2400" b="1" dirty="0">
                <a:latin typeface="Comic Sans MS" panose="030F0702030302020204" pitchFamily="66" charset="0"/>
              </a:rPr>
              <a:t>的信号线向</a:t>
            </a:r>
            <a:r>
              <a:rPr lang="en-US" altLang="zh-CN" sz="2400" b="1" dirty="0">
                <a:latin typeface="Comic Sans MS" panose="030F0702030302020204" pitchFamily="66" charset="0"/>
              </a:rPr>
              <a:t>CPU</a:t>
            </a:r>
            <a:r>
              <a:rPr lang="zh-CN" altLang="en-US" sz="2400" b="1" dirty="0">
                <a:latin typeface="Comic Sans MS" panose="030F0702030302020204" pitchFamily="66" charset="0"/>
              </a:rPr>
              <a:t>发出一个“准备好”信号，之后</a:t>
            </a:r>
            <a:r>
              <a:rPr lang="en-US" altLang="zh-CN" sz="2400" b="1" dirty="0">
                <a:latin typeface="Comic Sans MS" panose="030F0702030302020204" pitchFamily="66" charset="0"/>
              </a:rPr>
              <a:t>CPU</a:t>
            </a:r>
            <a:r>
              <a:rPr lang="zh-CN" altLang="en-US" sz="2400" b="1" dirty="0">
                <a:latin typeface="Comic Sans MS" panose="030F0702030302020204" pitchFamily="66" charset="0"/>
              </a:rPr>
              <a:t>才会自动脱离</a:t>
            </a:r>
            <a:r>
              <a:rPr lang="en-US" altLang="zh-CN" sz="2400" b="1" dirty="0">
                <a:latin typeface="Comic Sans MS" panose="030F0702030302020204" pitchFamily="66" charset="0"/>
              </a:rPr>
              <a:t>TW</a:t>
            </a:r>
            <a:r>
              <a:rPr lang="zh-CN" altLang="en-US" sz="2400" b="1" dirty="0">
                <a:latin typeface="Comic Sans MS" panose="030F0702030302020204" pitchFamily="66" charset="0"/>
              </a:rPr>
              <a:t>状态而进入</a:t>
            </a:r>
            <a:r>
              <a:rPr lang="en-US" altLang="zh-CN" sz="2400" b="1" dirty="0" err="1">
                <a:latin typeface="Comic Sans MS" panose="030F0702030302020204" pitchFamily="66" charset="0"/>
              </a:rPr>
              <a:t>T4</a:t>
            </a:r>
            <a:r>
              <a:rPr lang="zh-CN" altLang="en-US" sz="2400" b="1" dirty="0">
                <a:latin typeface="Comic Sans MS" panose="030F0702030302020204" pitchFamily="66" charset="0"/>
              </a:rPr>
              <a:t>状态。  </a:t>
            </a:r>
          </a:p>
          <a:p>
            <a:pPr eaLnBrk="1" hangingPunct="1">
              <a:defRPr/>
            </a:pPr>
            <a:endParaRPr lang="zh-CN" altLang="en-US" sz="2400" b="1" dirty="0">
              <a:latin typeface="Comic Sans MS" panose="030F0702030302020204" pitchFamily="66" charset="0"/>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240</a:t>
            </a:fld>
            <a:endParaRPr lang="en-US" altLang="zh-CN" dirty="0"/>
          </a:p>
        </p:txBody>
      </p:sp>
    </p:spTree>
    <p:extLst>
      <p:ext uri="{BB962C8B-B14F-4D97-AF65-F5344CB8AC3E}">
        <p14:creationId xmlns:p14="http://schemas.microsoft.com/office/powerpoint/2010/main" val="2972821582"/>
      </p:ext>
    </p:extLst>
  </p:cSld>
  <p:clrMapOvr>
    <a:masterClrMapping/>
  </p:clrMapOvr>
  <p:transition spd="slow" advTm="0"/>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395288" y="333375"/>
            <a:ext cx="8001000" cy="539750"/>
          </a:xfrm>
        </p:spPr>
        <p:txBody>
          <a:bodyPr/>
          <a:lstStyle/>
          <a:p>
            <a:pPr eaLnBrk="1" hangingPunct="1"/>
            <a:r>
              <a:rPr lang="en-US" altLang="zh-CN" sz="3200" smtClean="0">
                <a:solidFill>
                  <a:srgbClr val="333399"/>
                </a:solidFill>
                <a:latin typeface="Times New Roman" panose="02020603050405020304" pitchFamily="18" charset="0"/>
              </a:rPr>
              <a:t>(1) </a:t>
            </a:r>
            <a:r>
              <a:rPr lang="zh-CN" altLang="en-US" sz="3200" smtClean="0">
                <a:solidFill>
                  <a:srgbClr val="333399"/>
                </a:solidFill>
                <a:latin typeface="Times New Roman" panose="02020603050405020304" pitchFamily="18" charset="0"/>
              </a:rPr>
              <a:t>最小方式下的总线读操作</a:t>
            </a:r>
            <a:endParaRPr lang="en-US" altLang="zh-CN" sz="2000" baseline="-25000" smtClean="0">
              <a:solidFill>
                <a:srgbClr val="FF3300"/>
              </a:solidFill>
              <a:latin typeface="Times New Roman" panose="02020603050405020304" pitchFamily="18" charset="0"/>
            </a:endParaRPr>
          </a:p>
        </p:txBody>
      </p:sp>
      <p:grpSp>
        <p:nvGrpSpPr>
          <p:cNvPr id="188419" name="Group 12"/>
          <p:cNvGrpSpPr>
            <a:grpSpLocks/>
          </p:cNvGrpSpPr>
          <p:nvPr/>
        </p:nvGrpSpPr>
        <p:grpSpPr bwMode="auto">
          <a:xfrm>
            <a:off x="539750" y="836613"/>
            <a:ext cx="7200900" cy="5816600"/>
            <a:chOff x="340" y="618"/>
            <a:chExt cx="4536" cy="3664"/>
          </a:xfrm>
        </p:grpSpPr>
        <p:pic>
          <p:nvPicPr>
            <p:cNvPr id="188420" name="Picture 4" descr="wx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 y="618"/>
              <a:ext cx="4536"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1" name="Line 5"/>
            <p:cNvSpPr>
              <a:spLocks noChangeShapeType="1"/>
            </p:cNvSpPr>
            <p:nvPr/>
          </p:nvSpPr>
          <p:spPr bwMode="auto">
            <a:xfrm>
              <a:off x="1519" y="749"/>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2" name="Line 6"/>
            <p:cNvSpPr>
              <a:spLocks noChangeShapeType="1"/>
            </p:cNvSpPr>
            <p:nvPr/>
          </p:nvSpPr>
          <p:spPr bwMode="auto">
            <a:xfrm>
              <a:off x="2109" y="754"/>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3" name="Line 7"/>
            <p:cNvSpPr>
              <a:spLocks noChangeShapeType="1"/>
            </p:cNvSpPr>
            <p:nvPr/>
          </p:nvSpPr>
          <p:spPr bwMode="auto">
            <a:xfrm>
              <a:off x="2699" y="754"/>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4" name="Line 9"/>
            <p:cNvSpPr>
              <a:spLocks noChangeShapeType="1"/>
            </p:cNvSpPr>
            <p:nvPr/>
          </p:nvSpPr>
          <p:spPr bwMode="auto">
            <a:xfrm>
              <a:off x="3334" y="754"/>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5" name="Line 10"/>
            <p:cNvSpPr>
              <a:spLocks noChangeShapeType="1"/>
            </p:cNvSpPr>
            <p:nvPr/>
          </p:nvSpPr>
          <p:spPr bwMode="auto">
            <a:xfrm>
              <a:off x="3923" y="754"/>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26" name="Line 11"/>
            <p:cNvSpPr>
              <a:spLocks noChangeShapeType="1"/>
            </p:cNvSpPr>
            <p:nvPr/>
          </p:nvSpPr>
          <p:spPr bwMode="auto">
            <a:xfrm>
              <a:off x="4513" y="754"/>
              <a:ext cx="0" cy="340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241</a:t>
            </a:fld>
            <a:endParaRPr lang="en-US" altLang="zh-CN"/>
          </a:p>
        </p:txBody>
      </p:sp>
    </p:spTree>
    <p:extLst>
      <p:ext uri="{BB962C8B-B14F-4D97-AF65-F5344CB8AC3E}">
        <p14:creationId xmlns:p14="http://schemas.microsoft.com/office/powerpoint/2010/main" val="3741847256"/>
      </p:ext>
    </p:extLst>
  </p:cSld>
  <p:clrMapOvr>
    <a:masterClrMapping/>
  </p:clrMapOvr>
  <p:transition spd="slow"/>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539750" y="333375"/>
            <a:ext cx="8001000" cy="539750"/>
          </a:xfrm>
        </p:spPr>
        <p:txBody>
          <a:bodyPr/>
          <a:lstStyle/>
          <a:p>
            <a:pPr eaLnBrk="1" hangingPunct="1"/>
            <a:r>
              <a:rPr lang="en-US" altLang="zh-CN" sz="3200" smtClean="0">
                <a:latin typeface="Times New Roman" panose="02020603050405020304" pitchFamily="18" charset="0"/>
              </a:rPr>
              <a:t>(2) </a:t>
            </a:r>
            <a:r>
              <a:rPr lang="zh-CN" altLang="en-US" sz="3200" smtClean="0">
                <a:latin typeface="Times New Roman" panose="02020603050405020304" pitchFamily="18" charset="0"/>
              </a:rPr>
              <a:t>最小方式下的总线写操作</a:t>
            </a:r>
          </a:p>
        </p:txBody>
      </p:sp>
      <p:grpSp>
        <p:nvGrpSpPr>
          <p:cNvPr id="189443" name="Group 11"/>
          <p:cNvGrpSpPr>
            <a:grpSpLocks/>
          </p:cNvGrpSpPr>
          <p:nvPr/>
        </p:nvGrpSpPr>
        <p:grpSpPr bwMode="auto">
          <a:xfrm>
            <a:off x="539750" y="908050"/>
            <a:ext cx="6769100" cy="5762625"/>
            <a:chOff x="340" y="572"/>
            <a:chExt cx="4264" cy="3630"/>
          </a:xfrm>
        </p:grpSpPr>
        <p:pic>
          <p:nvPicPr>
            <p:cNvPr id="189444" name="Picture 4" descr="wx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 y="572"/>
              <a:ext cx="4264" cy="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5" name="Line 5"/>
            <p:cNvSpPr>
              <a:spLocks noChangeShapeType="1"/>
            </p:cNvSpPr>
            <p:nvPr/>
          </p:nvSpPr>
          <p:spPr bwMode="auto">
            <a:xfrm>
              <a:off x="1474" y="618"/>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46" name="Line 6"/>
            <p:cNvSpPr>
              <a:spLocks noChangeShapeType="1"/>
            </p:cNvSpPr>
            <p:nvPr/>
          </p:nvSpPr>
          <p:spPr bwMode="auto">
            <a:xfrm>
              <a:off x="2064" y="618"/>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47" name="Line 7"/>
            <p:cNvSpPr>
              <a:spLocks noChangeShapeType="1"/>
            </p:cNvSpPr>
            <p:nvPr/>
          </p:nvSpPr>
          <p:spPr bwMode="auto">
            <a:xfrm>
              <a:off x="2653" y="572"/>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48" name="Line 8"/>
            <p:cNvSpPr>
              <a:spLocks noChangeShapeType="1"/>
            </p:cNvSpPr>
            <p:nvPr/>
          </p:nvSpPr>
          <p:spPr bwMode="auto">
            <a:xfrm>
              <a:off x="3243" y="618"/>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49" name="Line 9"/>
            <p:cNvSpPr>
              <a:spLocks noChangeShapeType="1"/>
            </p:cNvSpPr>
            <p:nvPr/>
          </p:nvSpPr>
          <p:spPr bwMode="auto">
            <a:xfrm>
              <a:off x="3833" y="618"/>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50" name="Line 10"/>
            <p:cNvSpPr>
              <a:spLocks noChangeShapeType="1"/>
            </p:cNvSpPr>
            <p:nvPr/>
          </p:nvSpPr>
          <p:spPr bwMode="auto">
            <a:xfrm>
              <a:off x="4422" y="618"/>
              <a:ext cx="0" cy="358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242</a:t>
            </a:fld>
            <a:endParaRPr lang="en-US" altLang="zh-CN"/>
          </a:p>
        </p:txBody>
      </p:sp>
    </p:spTree>
    <p:extLst>
      <p:ext uri="{BB962C8B-B14F-4D97-AF65-F5344CB8AC3E}">
        <p14:creationId xmlns:p14="http://schemas.microsoft.com/office/powerpoint/2010/main" val="815626941"/>
      </p:ext>
    </p:extLst>
  </p:cSld>
  <p:clrMapOvr>
    <a:masterClrMapping/>
  </p:clrMapOvr>
  <p:transition spd="slow"/>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r>
              <a:rPr lang="en-US" altLang="zh-CN" sz="3600" smtClean="0">
                <a:latin typeface="Times New Roman" panose="02020603050405020304" pitchFamily="18" charset="0"/>
              </a:rPr>
              <a:t>(3) </a:t>
            </a:r>
            <a:r>
              <a:rPr lang="zh-CN" altLang="en-US" sz="3600" smtClean="0">
                <a:latin typeface="Times New Roman" panose="02020603050405020304" pitchFamily="18" charset="0"/>
              </a:rPr>
              <a:t>总线空操作</a:t>
            </a:r>
          </a:p>
        </p:txBody>
      </p:sp>
      <p:sp>
        <p:nvSpPr>
          <p:cNvPr id="190467" name="Rectangle 3"/>
          <p:cNvSpPr>
            <a:spLocks noGrp="1" noChangeArrowheads="1"/>
          </p:cNvSpPr>
          <p:nvPr>
            <p:ph type="body" idx="1"/>
          </p:nvPr>
        </p:nvSpPr>
        <p:spPr>
          <a:xfrm>
            <a:off x="539750" y="1773238"/>
            <a:ext cx="8280400" cy="4267200"/>
          </a:xfrm>
        </p:spPr>
        <p:txBody>
          <a:bodyPr/>
          <a:lstStyle/>
          <a:p>
            <a:pPr eaLnBrk="1" hangingPunct="1">
              <a:buFont typeface="Wingdings" panose="05000000000000000000" pitchFamily="2" charset="2"/>
              <a:buNone/>
            </a:pPr>
            <a:r>
              <a:rPr kumimoji="1" lang="en-US" altLang="zh-CN" sz="2800" b="1" smtClean="0">
                <a:solidFill>
                  <a:srgbClr val="008000"/>
                </a:solidFill>
              </a:rPr>
              <a:t>      8086</a:t>
            </a:r>
            <a:r>
              <a:rPr kumimoji="1" lang="zh-CN" altLang="en-US" sz="2800" b="1" smtClean="0">
                <a:solidFill>
                  <a:srgbClr val="008000"/>
                </a:solidFill>
              </a:rPr>
              <a:t>只有在</a:t>
            </a:r>
            <a:r>
              <a:rPr kumimoji="1" lang="en-US" altLang="zh-CN" sz="2800" b="1" smtClean="0">
                <a:solidFill>
                  <a:srgbClr val="008000"/>
                </a:solidFill>
              </a:rPr>
              <a:t>CPU</a:t>
            </a:r>
            <a:r>
              <a:rPr kumimoji="1" lang="zh-CN" altLang="en-US" sz="2800" b="1" smtClean="0">
                <a:solidFill>
                  <a:srgbClr val="008000"/>
                </a:solidFill>
              </a:rPr>
              <a:t>于存储器或外设要传送指令或</a:t>
            </a:r>
          </a:p>
          <a:p>
            <a:pPr eaLnBrk="1" hangingPunct="1">
              <a:buFont typeface="Wingdings" panose="05000000000000000000" pitchFamily="2" charset="2"/>
              <a:buNone/>
            </a:pPr>
            <a:r>
              <a:rPr kumimoji="1" lang="zh-CN" altLang="en-US" sz="2800" b="1" smtClean="0">
                <a:solidFill>
                  <a:srgbClr val="008000"/>
                </a:solidFill>
              </a:rPr>
              <a:t>操作时，才能执行如上所述的总线周期，若</a:t>
            </a:r>
            <a:r>
              <a:rPr kumimoji="1" lang="en-US" altLang="zh-CN" sz="2800" b="1" smtClean="0">
                <a:solidFill>
                  <a:srgbClr val="008000"/>
                </a:solidFill>
              </a:rPr>
              <a:t>CPU</a:t>
            </a:r>
            <a:r>
              <a:rPr kumimoji="1" lang="zh-CN" altLang="en-US" sz="2800" b="1" smtClean="0">
                <a:solidFill>
                  <a:srgbClr val="008000"/>
                </a:solidFill>
              </a:rPr>
              <a:t>不</a:t>
            </a:r>
          </a:p>
          <a:p>
            <a:pPr eaLnBrk="1" hangingPunct="1">
              <a:buFont typeface="Wingdings" panose="05000000000000000000" pitchFamily="2" charset="2"/>
              <a:buNone/>
            </a:pPr>
            <a:r>
              <a:rPr kumimoji="1" lang="zh-CN" altLang="en-US" sz="2800" b="1" smtClean="0">
                <a:solidFill>
                  <a:srgbClr val="008000"/>
                </a:solidFill>
              </a:rPr>
              <a:t>执行总线周期，总线接口部件就不和总线打交道，</a:t>
            </a:r>
          </a:p>
          <a:p>
            <a:pPr eaLnBrk="1" hangingPunct="1">
              <a:buFont typeface="Wingdings" panose="05000000000000000000" pitchFamily="2" charset="2"/>
              <a:buNone/>
            </a:pPr>
            <a:r>
              <a:rPr kumimoji="1" lang="zh-CN" altLang="en-US" sz="2800" b="1" smtClean="0">
                <a:solidFill>
                  <a:srgbClr val="008000"/>
                </a:solidFill>
              </a:rPr>
              <a:t>进行总线空闲周期</a:t>
            </a:r>
            <a:r>
              <a:rPr kumimoji="1" lang="en-US" altLang="zh-CN" sz="2800" b="1" smtClean="0">
                <a:solidFill>
                  <a:srgbClr val="008000"/>
                </a:solidFill>
              </a:rPr>
              <a:t>T</a:t>
            </a:r>
            <a:r>
              <a:rPr kumimoji="1" lang="en-US" altLang="zh-CN" sz="2800" b="1" baseline="-25000" smtClean="0">
                <a:solidFill>
                  <a:srgbClr val="008000"/>
                </a:solidFill>
              </a:rPr>
              <a:t>1</a:t>
            </a:r>
            <a:r>
              <a:rPr kumimoji="1" lang="en-US" altLang="zh-CN" sz="2800" b="1" smtClean="0">
                <a:solidFill>
                  <a:srgbClr val="008000"/>
                </a:solidFill>
              </a:rPr>
              <a:t> </a:t>
            </a:r>
            <a:r>
              <a:rPr kumimoji="1" lang="zh-CN" altLang="en-US" sz="2800" b="1" smtClean="0">
                <a:solidFill>
                  <a:srgbClr val="008000"/>
                </a:solidFill>
              </a:rPr>
              <a:t>。</a:t>
            </a:r>
          </a:p>
          <a:p>
            <a:pPr eaLnBrk="1" hangingPunct="1">
              <a:buFont typeface="Wingdings" panose="05000000000000000000" pitchFamily="2" charset="2"/>
              <a:buNone/>
            </a:pPr>
            <a:r>
              <a:rPr kumimoji="1" lang="zh-CN" altLang="en-US" sz="2800" b="1" smtClean="0">
                <a:solidFill>
                  <a:srgbClr val="008000"/>
                </a:solidFill>
              </a:rPr>
              <a:t>      实际上，总线空操作是总线接口部件对执行</a:t>
            </a:r>
          </a:p>
          <a:p>
            <a:pPr eaLnBrk="1" hangingPunct="1">
              <a:buFont typeface="Wingdings" panose="05000000000000000000" pitchFamily="2" charset="2"/>
              <a:buNone/>
            </a:pPr>
            <a:r>
              <a:rPr kumimoji="1" lang="zh-CN" altLang="en-US" sz="2800" b="1" smtClean="0">
                <a:solidFill>
                  <a:srgbClr val="008000"/>
                </a:solidFill>
              </a:rPr>
              <a:t>部件的等待。内部程序依然在执行。</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243</a:t>
            </a:fld>
            <a:endParaRPr lang="en-US" altLang="zh-CN"/>
          </a:p>
        </p:txBody>
      </p:sp>
    </p:spTree>
    <p:extLst>
      <p:ext uri="{BB962C8B-B14F-4D97-AF65-F5344CB8AC3E}">
        <p14:creationId xmlns:p14="http://schemas.microsoft.com/office/powerpoint/2010/main" val="3297182731"/>
      </p:ext>
    </p:extLst>
  </p:cSld>
  <p:clrMapOvr>
    <a:masterClrMapping/>
  </p:clrMapOvr>
  <p:transition spd="slow"/>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r>
              <a:rPr lang="en-US" altLang="zh-CN" sz="4400" smtClean="0">
                <a:latin typeface="Times New Roman" panose="02020603050405020304" pitchFamily="18" charset="0"/>
              </a:rPr>
              <a:t>3</a:t>
            </a:r>
            <a:r>
              <a:rPr lang="zh-CN" altLang="en-US" sz="4400" smtClean="0">
                <a:latin typeface="Times New Roman" panose="02020603050405020304" pitchFamily="18" charset="0"/>
              </a:rPr>
              <a:t>中断操作和中断系统</a:t>
            </a:r>
          </a:p>
        </p:txBody>
      </p:sp>
      <p:sp>
        <p:nvSpPr>
          <p:cNvPr id="256003" name="Rectangle 3"/>
          <p:cNvSpPr>
            <a:spLocks noGrp="1" noChangeArrowheads="1"/>
          </p:cNvSpPr>
          <p:nvPr>
            <p:ph type="body" idx="1"/>
          </p:nvPr>
        </p:nvSpPr>
        <p:spPr>
          <a:xfrm>
            <a:off x="468313" y="1773238"/>
            <a:ext cx="8326437" cy="4267200"/>
          </a:xfrm>
        </p:spPr>
        <p:txBody>
          <a:bodyPr/>
          <a:lstStyle/>
          <a:p>
            <a:pPr marL="609600" indent="-609600" eaLnBrk="1" hangingPunct="1">
              <a:buFont typeface="Wingdings" panose="05000000000000000000" pitchFamily="2" charset="2"/>
              <a:buNone/>
            </a:pPr>
            <a:r>
              <a:rPr lang="zh-CN" altLang="en-US" sz="2400" b="1" smtClean="0">
                <a:solidFill>
                  <a:srgbClr val="800000"/>
                </a:solidFill>
                <a:latin typeface="Times New Roman" panose="02020603050405020304" pitchFamily="18" charset="0"/>
              </a:rPr>
              <a:t>（</a:t>
            </a:r>
            <a:r>
              <a:rPr lang="en-US" altLang="zh-CN" sz="2400" b="1" smtClean="0">
                <a:solidFill>
                  <a:srgbClr val="800000"/>
                </a:solidFill>
                <a:latin typeface="Times New Roman" panose="02020603050405020304" pitchFamily="18" charset="0"/>
              </a:rPr>
              <a:t>1</a:t>
            </a:r>
            <a:r>
              <a:rPr lang="zh-CN" altLang="en-US" sz="2400" b="1" smtClean="0">
                <a:solidFill>
                  <a:srgbClr val="800000"/>
                </a:solidFill>
                <a:latin typeface="Times New Roman" panose="02020603050405020304" pitchFamily="18" charset="0"/>
              </a:rPr>
              <a:t>）</a:t>
            </a:r>
            <a:r>
              <a:rPr lang="en-US" altLang="zh-CN" sz="2400" b="1" smtClean="0">
                <a:solidFill>
                  <a:srgbClr val="800000"/>
                </a:solidFill>
                <a:latin typeface="Times New Roman" panose="02020603050405020304" pitchFamily="18" charset="0"/>
              </a:rPr>
              <a:t>8086</a:t>
            </a:r>
            <a:r>
              <a:rPr lang="zh-CN" altLang="en-US" sz="2400" b="1" smtClean="0">
                <a:solidFill>
                  <a:srgbClr val="800000"/>
                </a:solidFill>
                <a:latin typeface="Times New Roman" panose="02020603050405020304" pitchFamily="18" charset="0"/>
              </a:rPr>
              <a:t>的中断分类</a:t>
            </a:r>
            <a:r>
              <a:rPr lang="zh-CN" altLang="en-US" sz="2400" smtClean="0">
                <a:solidFill>
                  <a:schemeClr val="folHlink"/>
                </a:solidFill>
              </a:rPr>
              <a:t> </a:t>
            </a:r>
          </a:p>
          <a:p>
            <a:pPr marL="609600" indent="-609600" eaLnBrk="1" hangingPunct="1">
              <a:buFont typeface="Wingdings" panose="05000000000000000000" pitchFamily="2" charset="2"/>
              <a:buNone/>
            </a:pPr>
            <a:r>
              <a:rPr lang="zh-CN" altLang="en-US" sz="2400" smtClean="0">
                <a:solidFill>
                  <a:schemeClr val="folHlink"/>
                </a:solidFill>
              </a:rPr>
              <a:t>    </a:t>
            </a:r>
            <a:r>
              <a:rPr lang="en-US" altLang="zh-CN" sz="2400" smtClean="0">
                <a:solidFill>
                  <a:schemeClr val="folHlink"/>
                </a:solidFill>
              </a:rPr>
              <a:t>8086/8088</a:t>
            </a:r>
            <a:r>
              <a:rPr lang="zh-CN" altLang="en-US" sz="2400" smtClean="0">
                <a:solidFill>
                  <a:schemeClr val="folHlink"/>
                </a:solidFill>
              </a:rPr>
              <a:t>可以处理</a:t>
            </a:r>
            <a:r>
              <a:rPr lang="en-US" altLang="zh-CN" sz="2400" smtClean="0">
                <a:solidFill>
                  <a:schemeClr val="folHlink"/>
                </a:solidFill>
              </a:rPr>
              <a:t>256</a:t>
            </a:r>
            <a:r>
              <a:rPr lang="zh-CN" altLang="en-US" sz="2400" smtClean="0">
                <a:solidFill>
                  <a:schemeClr val="folHlink"/>
                </a:solidFill>
              </a:rPr>
              <a:t>种不同的中断，每个中</a:t>
            </a:r>
          </a:p>
          <a:p>
            <a:pPr marL="609600" indent="-609600" eaLnBrk="1" hangingPunct="1">
              <a:buFont typeface="Wingdings" panose="05000000000000000000" pitchFamily="2" charset="2"/>
              <a:buNone/>
            </a:pPr>
            <a:r>
              <a:rPr lang="zh-CN" altLang="en-US" sz="2400" smtClean="0">
                <a:solidFill>
                  <a:schemeClr val="folHlink"/>
                </a:solidFill>
              </a:rPr>
              <a:t>断都对应一个类型码，所以</a:t>
            </a:r>
            <a:r>
              <a:rPr lang="en-US" altLang="zh-CN" sz="2400" smtClean="0">
                <a:solidFill>
                  <a:schemeClr val="folHlink"/>
                </a:solidFill>
              </a:rPr>
              <a:t>256</a:t>
            </a:r>
            <a:r>
              <a:rPr lang="zh-CN" altLang="en-US" sz="2400" smtClean="0">
                <a:solidFill>
                  <a:schemeClr val="folHlink"/>
                </a:solidFill>
              </a:rPr>
              <a:t>种中断对应的中断类</a:t>
            </a:r>
          </a:p>
          <a:p>
            <a:pPr marL="609600" indent="-609600" eaLnBrk="1" hangingPunct="1">
              <a:buFont typeface="Wingdings" panose="05000000000000000000" pitchFamily="2" charset="2"/>
              <a:buNone/>
            </a:pPr>
            <a:r>
              <a:rPr lang="zh-CN" altLang="en-US" sz="2400" smtClean="0">
                <a:solidFill>
                  <a:schemeClr val="folHlink"/>
                </a:solidFill>
              </a:rPr>
              <a:t>型码为</a:t>
            </a:r>
            <a:r>
              <a:rPr lang="en-US" altLang="zh-CN" sz="2400" smtClean="0">
                <a:solidFill>
                  <a:schemeClr val="folHlink"/>
                </a:solidFill>
              </a:rPr>
              <a:t>0~255</a:t>
            </a:r>
            <a:r>
              <a:rPr lang="zh-CN" altLang="en-US" sz="2400" smtClean="0">
                <a:solidFill>
                  <a:schemeClr val="folHlink"/>
                </a:solidFill>
              </a:rPr>
              <a:t>。</a:t>
            </a:r>
          </a:p>
          <a:p>
            <a:pPr marL="609600" indent="-609600" eaLnBrk="1" hangingPunct="1">
              <a:buFont typeface="Wingdings" panose="05000000000000000000" pitchFamily="2" charset="2"/>
              <a:buNone/>
            </a:pPr>
            <a:r>
              <a:rPr lang="zh-CN" altLang="en-US" sz="2400" smtClean="0">
                <a:solidFill>
                  <a:schemeClr val="folHlink"/>
                </a:solidFill>
              </a:rPr>
              <a:t>     根据产生中断的方法分：</a:t>
            </a:r>
          </a:p>
          <a:p>
            <a:pPr marL="990600" lvl="1" indent="-533400" eaLnBrk="1" hangingPunct="1">
              <a:buFont typeface="Wingdings" panose="05000000000000000000" pitchFamily="2" charset="2"/>
              <a:buNone/>
            </a:pPr>
            <a:r>
              <a:rPr lang="zh-CN" altLang="en-US" sz="2400" b="1" smtClean="0">
                <a:solidFill>
                  <a:schemeClr val="accent2"/>
                </a:solidFill>
                <a:latin typeface="Times New Roman" panose="02020603050405020304" pitchFamily="18" charset="0"/>
              </a:rPr>
              <a:t>硬件中断</a:t>
            </a:r>
            <a:r>
              <a:rPr lang="en-US" altLang="zh-CN" sz="2400" b="1" smtClean="0">
                <a:solidFill>
                  <a:schemeClr val="accent2"/>
                </a:solidFill>
                <a:latin typeface="Times New Roman" panose="02020603050405020304" pitchFamily="18" charset="0"/>
              </a:rPr>
              <a:t>:</a:t>
            </a:r>
          </a:p>
          <a:p>
            <a:pPr marL="990600" lvl="1" indent="-533400" eaLnBrk="1" hangingPunct="1">
              <a:buFont typeface="Wingdings" panose="05000000000000000000" pitchFamily="2" charset="2"/>
              <a:buNone/>
            </a:pPr>
            <a:r>
              <a:rPr lang="en-US" altLang="zh-CN" smtClean="0">
                <a:latin typeface="Times New Roman" panose="02020603050405020304" pitchFamily="18" charset="0"/>
              </a:rPr>
              <a:t>           </a:t>
            </a:r>
            <a:r>
              <a:rPr lang="zh-CN" altLang="en-US" smtClean="0">
                <a:latin typeface="Times New Roman" panose="02020603050405020304" pitchFamily="18" charset="0"/>
              </a:rPr>
              <a:t>外部的硬件产生，所以也称为外部中断。</a:t>
            </a:r>
            <a:r>
              <a:rPr lang="zh-CN" altLang="en-US" sz="2400" b="1" smtClean="0">
                <a:solidFill>
                  <a:schemeClr val="accent2"/>
                </a:solidFill>
              </a:rPr>
              <a:t> </a:t>
            </a:r>
          </a:p>
          <a:p>
            <a:pPr marL="990600" lvl="1" indent="-533400" eaLnBrk="1" hangingPunct="1">
              <a:buFont typeface="Wingdings" panose="05000000000000000000" pitchFamily="2" charset="2"/>
              <a:buNone/>
            </a:pPr>
            <a:r>
              <a:rPr lang="zh-CN" altLang="en-US" sz="2400" b="1" smtClean="0">
                <a:solidFill>
                  <a:schemeClr val="accent2"/>
                </a:solidFill>
                <a:latin typeface="Times New Roman" panose="02020603050405020304" pitchFamily="18" charset="0"/>
              </a:rPr>
              <a:t>软件中断</a:t>
            </a:r>
            <a:r>
              <a:rPr lang="en-US" altLang="zh-CN" sz="2400" b="1" smtClean="0">
                <a:solidFill>
                  <a:schemeClr val="accent2"/>
                </a:solidFill>
                <a:latin typeface="Times New Roman" panose="02020603050405020304" pitchFamily="18" charset="0"/>
              </a:rPr>
              <a:t>:</a:t>
            </a:r>
          </a:p>
          <a:p>
            <a:pPr marL="609600" indent="-609600" eaLnBrk="1" hangingPunct="1">
              <a:buFont typeface="Wingdings" panose="05000000000000000000" pitchFamily="2" charset="2"/>
              <a:buNone/>
            </a:pPr>
            <a:r>
              <a:rPr lang="en-US" altLang="zh-CN" sz="2200" smtClean="0">
                <a:solidFill>
                  <a:schemeClr val="hlink"/>
                </a:solidFill>
              </a:rPr>
              <a:t>         CPU</a:t>
            </a:r>
            <a:r>
              <a:rPr lang="zh-CN" altLang="en-US" sz="2200" smtClean="0">
                <a:solidFill>
                  <a:schemeClr val="hlink"/>
                </a:solidFill>
              </a:rPr>
              <a:t>根据软件中的</a:t>
            </a:r>
            <a:r>
              <a:rPr lang="zh-CN" altLang="en-US" sz="2200" smtClean="0">
                <a:solidFill>
                  <a:srgbClr val="009900"/>
                </a:solidFill>
              </a:rPr>
              <a:t>某条指令</a:t>
            </a:r>
            <a:r>
              <a:rPr lang="zh-CN" altLang="en-US" sz="2200" smtClean="0">
                <a:solidFill>
                  <a:schemeClr val="hlink"/>
                </a:solidFill>
              </a:rPr>
              <a:t>或软件对标志寄存器中</a:t>
            </a:r>
            <a:r>
              <a:rPr lang="zh-CN" altLang="en-US" sz="2200" smtClean="0">
                <a:solidFill>
                  <a:srgbClr val="009900"/>
                </a:solidFill>
              </a:rPr>
              <a:t>某个标志的设置</a:t>
            </a:r>
            <a:r>
              <a:rPr lang="zh-CN" altLang="en-US" sz="2200" smtClean="0">
                <a:solidFill>
                  <a:schemeClr val="hlink"/>
                </a:solidFill>
              </a:rPr>
              <a:t>产生的，产生的过程完全和硬件电路无关。</a:t>
            </a:r>
            <a:endParaRPr lang="zh-CN" altLang="en-US" sz="2400" b="1" smtClean="0">
              <a:solidFill>
                <a:schemeClr val="accent2"/>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244</a:t>
            </a:fld>
            <a:endParaRPr lang="en-US" altLang="zh-CN"/>
          </a:p>
        </p:txBody>
      </p:sp>
    </p:spTree>
    <p:extLst>
      <p:ext uri="{BB962C8B-B14F-4D97-AF65-F5344CB8AC3E}">
        <p14:creationId xmlns:p14="http://schemas.microsoft.com/office/powerpoint/2010/main" val="37683812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pRg st="6" end="6"/>
                                            </p:txEl>
                                          </p:spTgt>
                                        </p:tgtEl>
                                        <p:attrNameLst>
                                          <p:attrName>style.visibility</p:attrName>
                                        </p:attrNameLst>
                                      </p:cBhvr>
                                      <p:to>
                                        <p:strVal val="visible"/>
                                      </p:to>
                                    </p:set>
                                    <p:animEffect transition="in" filter="blinds(horizontal)">
                                      <p:cBhvr>
                                        <p:cTn id="7" dur="500"/>
                                        <p:tgtEl>
                                          <p:spTgt spid="256003">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1" presetClass="entr" presetSubtype="0" fill="hold" nodeType="clickEffect">
                                  <p:stCondLst>
                                    <p:cond delay="0"/>
                                  </p:stCondLst>
                                  <p:iterate type="lt">
                                    <p:tmPct val="5000"/>
                                  </p:iterate>
                                  <p:childTnLst>
                                    <p:set>
                                      <p:cBhvr>
                                        <p:cTn id="11" dur="1" fill="hold">
                                          <p:stCondLst>
                                            <p:cond delay="0"/>
                                          </p:stCondLst>
                                        </p:cTn>
                                        <p:tgtEl>
                                          <p:spTgt spid="256003">
                                            <p:txEl>
                                              <p:pRg st="8" end="8"/>
                                            </p:txEl>
                                          </p:spTgt>
                                        </p:tgtEl>
                                        <p:attrNameLst>
                                          <p:attrName>style.visibility</p:attrName>
                                        </p:attrNameLst>
                                      </p:cBhvr>
                                      <p:to>
                                        <p:strVal val="visible"/>
                                      </p:to>
                                    </p:set>
                                    <p:anim calcmode="lin" valueType="num">
                                      <p:cBhvr>
                                        <p:cTn id="12" dur="1000" fill="hold"/>
                                        <p:tgtEl>
                                          <p:spTgt spid="256003">
                                            <p:txEl>
                                              <p:pRg st="8" end="8"/>
                                            </p:txEl>
                                          </p:spTgt>
                                        </p:tgtEl>
                                        <p:attrNameLst>
                                          <p:attrName>ppt_w</p:attrName>
                                        </p:attrNameLst>
                                      </p:cBhvr>
                                      <p:tavLst>
                                        <p:tav tm="0">
                                          <p:val>
                                            <p:fltVal val="0"/>
                                          </p:val>
                                        </p:tav>
                                        <p:tav tm="100000">
                                          <p:val>
                                            <p:strVal val="#ppt_w"/>
                                          </p:val>
                                        </p:tav>
                                      </p:tavLst>
                                    </p:anim>
                                    <p:anim calcmode="lin" valueType="num">
                                      <p:cBhvr>
                                        <p:cTn id="13" dur="1000" fill="hold"/>
                                        <p:tgtEl>
                                          <p:spTgt spid="256003">
                                            <p:txEl>
                                              <p:pRg st="8" end="8"/>
                                            </p:txEl>
                                          </p:spTgt>
                                        </p:tgtEl>
                                        <p:attrNameLst>
                                          <p:attrName>ppt_h</p:attrName>
                                        </p:attrNameLst>
                                      </p:cBhvr>
                                      <p:tavLst>
                                        <p:tav tm="0">
                                          <p:val>
                                            <p:fltVal val="0"/>
                                          </p:val>
                                        </p:tav>
                                        <p:tav tm="100000">
                                          <p:val>
                                            <p:strVal val="#ppt_h"/>
                                          </p:val>
                                        </p:tav>
                                      </p:tavLst>
                                    </p:anim>
                                    <p:anim calcmode="lin" valueType="num">
                                      <p:cBhvr>
                                        <p:cTn id="14" dur="1000" fill="hold"/>
                                        <p:tgtEl>
                                          <p:spTgt spid="256003">
                                            <p:txEl>
                                              <p:pRg st="8" end="8"/>
                                            </p:txEl>
                                          </p:spTgt>
                                        </p:tgtEl>
                                        <p:attrNameLst>
                                          <p:attrName>style.rotation</p:attrName>
                                        </p:attrNameLst>
                                      </p:cBhvr>
                                      <p:tavLst>
                                        <p:tav tm="0">
                                          <p:val>
                                            <p:fltVal val="90"/>
                                          </p:val>
                                        </p:tav>
                                        <p:tav tm="100000">
                                          <p:val>
                                            <p:fltVal val="0"/>
                                          </p:val>
                                        </p:tav>
                                      </p:tavLst>
                                    </p:anim>
                                    <p:animEffect transition="in" filter="fade">
                                      <p:cBhvr>
                                        <p:cTn id="15" dur="1000"/>
                                        <p:tgtEl>
                                          <p:spTgt spid="2560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574675" y="304801"/>
            <a:ext cx="8001000" cy="603920"/>
          </a:xfrm>
        </p:spPr>
        <p:txBody>
          <a:bodyPr/>
          <a:lstStyle/>
          <a:p>
            <a:pPr eaLnBrk="1" hangingPunct="1"/>
            <a:r>
              <a:rPr lang="zh-CN" altLang="en-US" smtClean="0">
                <a:latin typeface="Times New Roman" panose="02020603050405020304" pitchFamily="18" charset="0"/>
              </a:rPr>
              <a:t>（</a:t>
            </a:r>
            <a:r>
              <a:rPr lang="en-US" altLang="zh-CN" smtClean="0">
                <a:latin typeface="Times New Roman" panose="02020603050405020304" pitchFamily="18" charset="0"/>
              </a:rPr>
              <a:t>1</a:t>
            </a:r>
            <a:r>
              <a:rPr lang="zh-CN" altLang="en-US" smtClean="0">
                <a:latin typeface="Times New Roman" panose="02020603050405020304" pitchFamily="18" charset="0"/>
              </a:rPr>
              <a:t>）</a:t>
            </a:r>
            <a:r>
              <a:rPr lang="en-US" altLang="zh-CN" smtClean="0">
                <a:latin typeface="Times New Roman" panose="02020603050405020304" pitchFamily="18" charset="0"/>
              </a:rPr>
              <a:t>8086</a:t>
            </a:r>
            <a:r>
              <a:rPr lang="zh-CN" altLang="en-US" smtClean="0">
                <a:latin typeface="Times New Roman" panose="02020603050405020304" pitchFamily="18" charset="0"/>
              </a:rPr>
              <a:t>的中断分类</a:t>
            </a:r>
            <a:r>
              <a:rPr lang="zh-CN" altLang="en-US" sz="3200" smtClean="0">
                <a:solidFill>
                  <a:schemeClr val="folHlink"/>
                </a:solidFill>
              </a:rPr>
              <a:t> </a:t>
            </a:r>
          </a:p>
        </p:txBody>
      </p:sp>
      <p:graphicFrame>
        <p:nvGraphicFramePr>
          <p:cNvPr id="257065" name="Group 41"/>
          <p:cNvGraphicFramePr>
            <a:graphicFrameLocks noGrp="1"/>
          </p:cNvGraphicFramePr>
          <p:nvPr>
            <p:ph type="tbl" idx="1"/>
          </p:nvPr>
        </p:nvGraphicFramePr>
        <p:xfrm>
          <a:off x="250825" y="2349500"/>
          <a:ext cx="8569325" cy="3857641"/>
        </p:xfrm>
        <a:graphic>
          <a:graphicData uri="http://schemas.openxmlformats.org/drawingml/2006/table">
            <a:tbl>
              <a:tblPr/>
              <a:tblGrid>
                <a:gridCol w="863600">
                  <a:extLst>
                    <a:ext uri="{9D8B030D-6E8A-4147-A177-3AD203B41FA5}">
                      <a16:colId xmlns:a16="http://schemas.microsoft.com/office/drawing/2014/main" val="20000"/>
                    </a:ext>
                  </a:extLst>
                </a:gridCol>
                <a:gridCol w="2879725">
                  <a:extLst>
                    <a:ext uri="{9D8B030D-6E8A-4147-A177-3AD203B41FA5}">
                      <a16:colId xmlns:a16="http://schemas.microsoft.com/office/drawing/2014/main" val="20001"/>
                    </a:ext>
                  </a:extLst>
                </a:gridCol>
                <a:gridCol w="4826000">
                  <a:extLst>
                    <a:ext uri="{9D8B030D-6E8A-4147-A177-3AD203B41FA5}">
                      <a16:colId xmlns:a16="http://schemas.microsoft.com/office/drawing/2014/main" val="20002"/>
                    </a:ext>
                  </a:extLst>
                </a:gridCol>
              </a:tblGrid>
              <a:tr h="43173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Batang" pitchFamily="18" charset="-127"/>
                          <a:ea typeface="宋体" pitchFamily="2" charset="-122"/>
                        </a:rPr>
                        <a:t>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800" b="1" i="0" u="none" strike="noStrike" cap="none" normalizeH="0" baseline="0" smtClean="0">
                          <a:ln>
                            <a:noFill/>
                          </a:ln>
                          <a:solidFill>
                            <a:srgbClr val="669900"/>
                          </a:solidFill>
                          <a:effectLst/>
                          <a:latin typeface="Batang" pitchFamily="18" charset="-127"/>
                          <a:ea typeface="宋体" pitchFamily="2" charset="-122"/>
                        </a:rPr>
                        <a:t>非屏蔽中断</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800" b="1" i="0" u="none" strike="noStrike" cap="none" normalizeH="0" baseline="0" smtClean="0">
                          <a:ln>
                            <a:noFill/>
                          </a:ln>
                          <a:solidFill>
                            <a:srgbClr val="669900"/>
                          </a:solidFill>
                          <a:effectLst/>
                          <a:latin typeface="Batang" pitchFamily="18" charset="-127"/>
                          <a:ea typeface="宋体" pitchFamily="2" charset="-122"/>
                        </a:rPr>
                        <a:t>可屏蔽中断</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609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区分</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标志</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不受中断允许标志</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IF</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的屏蔽</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只有</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IF</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时，可屏蔽中断才能进入</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CPU</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如果</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IF</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时，可屏蔽中断被禁止</a:t>
                      </a:r>
                      <a:endParaRPr kumimoji="0" lang="zh-CN" altLang="en-US" sz="2000" b="1" i="0" u="none" strike="noStrike" cap="none" normalizeH="0" baseline="0" smtClean="0">
                        <a:ln>
                          <a:noFill/>
                        </a:ln>
                        <a:solidFill>
                          <a:schemeClr val="tx1"/>
                        </a:solidFill>
                        <a:effectLst/>
                        <a:latin typeface="Batang" pitchFamily="18" charset="-127"/>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582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使用</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管脚</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通过</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NMI</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non-maskabel interrupt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）引脚进入</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通过</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CPU</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的</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INTR(interrupt)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引脚进入的</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个数</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整个系统中只能有一个非屏蔽中断</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Batang" pitchFamily="18" charset="-127"/>
                          <a:ea typeface="宋体" pitchFamily="2" charset="-122"/>
                        </a:rPr>
                        <a:t>通过中断控制器（如</a:t>
                      </a:r>
                      <a:r>
                        <a:rPr kumimoji="0" lang="en-US" altLang="zh-CN" sz="2000" b="1" i="0" u="none" strike="noStrike" cap="none" normalizeH="0" baseline="0" smtClean="0">
                          <a:ln>
                            <a:noFill/>
                          </a:ln>
                          <a:solidFill>
                            <a:schemeClr val="tx1"/>
                          </a:solidFill>
                          <a:effectLst/>
                          <a:latin typeface="Batang" pitchFamily="18" charset="-127"/>
                          <a:ea typeface="宋体" pitchFamily="2" charset="-122"/>
                        </a:rPr>
                        <a:t>8259A</a:t>
                      </a:r>
                      <a:r>
                        <a:rPr kumimoji="0" lang="zh-CN" altLang="en-US" sz="2000" b="1" i="0" u="none" strike="noStrike" cap="none" normalizeH="0" baseline="0" smtClean="0">
                          <a:ln>
                            <a:noFill/>
                          </a:ln>
                          <a:solidFill>
                            <a:schemeClr val="tx1"/>
                          </a:solidFill>
                          <a:effectLst/>
                          <a:latin typeface="Batang" pitchFamily="18" charset="-127"/>
                          <a:ea typeface="宋体" pitchFamily="2" charset="-122"/>
                        </a:rPr>
                        <a:t>）的配合，可以有几个、几十个、上百个</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294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400" b="1" i="0" u="none" strike="noStrike" cap="none" normalizeH="0" baseline="0" smtClean="0">
                          <a:ln>
                            <a:noFill/>
                          </a:ln>
                          <a:solidFill>
                            <a:srgbClr val="FF6600"/>
                          </a:solidFill>
                          <a:effectLst/>
                          <a:latin typeface="Batang" pitchFamily="18" charset="-127"/>
                          <a:ea typeface="宋体" pitchFamily="2" charset="-122"/>
                        </a:rPr>
                        <a:t>响应特征</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对应中断类型号为</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优先级非常高</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Batang" pitchFamily="18" charset="-127"/>
                          <a:ea typeface="宋体" pitchFamily="2" charset="-122"/>
                        </a:rPr>
                        <a:t>CPU</a:t>
                      </a:r>
                      <a:r>
                        <a:rPr kumimoji="0" lang="zh-CN" altLang="en-US" sz="2000" b="1" i="0" u="none" strike="noStrike" cap="none" normalizeH="0" baseline="0" smtClean="0">
                          <a:ln>
                            <a:noFill/>
                          </a:ln>
                          <a:solidFill>
                            <a:schemeClr val="tx1"/>
                          </a:solidFill>
                          <a:effectLst/>
                          <a:latin typeface="Batang" pitchFamily="18" charset="-127"/>
                          <a:ea typeface="宋体" pitchFamily="2" charset="-122"/>
                        </a:rPr>
                        <a:t>收到中断，且</a:t>
                      </a:r>
                      <a:r>
                        <a:rPr kumimoji="0" lang="en-US" altLang="zh-CN" sz="2000" b="1" i="0" u="none" strike="noStrike" cap="none" normalizeH="0" baseline="0" smtClean="0">
                          <a:ln>
                            <a:noFill/>
                          </a:ln>
                          <a:solidFill>
                            <a:schemeClr val="tx1"/>
                          </a:solidFill>
                          <a:effectLst/>
                          <a:latin typeface="Batang" pitchFamily="18" charset="-127"/>
                          <a:ea typeface="宋体" pitchFamily="2" charset="-122"/>
                        </a:rPr>
                        <a:t>IF=1</a:t>
                      </a:r>
                      <a:r>
                        <a:rPr kumimoji="0" lang="zh-CN" altLang="en-US" sz="2000" b="1" i="0" u="none" strike="noStrike" cap="none" normalizeH="0" baseline="0" smtClean="0">
                          <a:ln>
                            <a:noFill/>
                          </a:ln>
                          <a:solidFill>
                            <a:schemeClr val="tx1"/>
                          </a:solidFill>
                          <a:effectLst/>
                          <a:latin typeface="Batang" pitchFamily="18" charset="-127"/>
                          <a:ea typeface="宋体" pitchFamily="2" charset="-122"/>
                        </a:rPr>
                        <a:t>，</a:t>
                      </a:r>
                      <a:r>
                        <a:rPr kumimoji="0" lang="en-US" altLang="zh-CN" sz="2000" b="1" i="0" u="none" strike="noStrike" cap="none" normalizeH="0" baseline="0" smtClean="0">
                          <a:ln>
                            <a:noFill/>
                          </a:ln>
                          <a:solidFill>
                            <a:schemeClr val="tx1"/>
                          </a:solidFill>
                          <a:effectLst/>
                          <a:latin typeface="Batang" pitchFamily="18" charset="-127"/>
                          <a:ea typeface="宋体" pitchFamily="2" charset="-122"/>
                        </a:rPr>
                        <a:t>CPU</a:t>
                      </a:r>
                      <a:r>
                        <a:rPr kumimoji="0" lang="zh-CN" altLang="en-US" sz="2000" b="1" i="0" u="none" strike="noStrike" cap="none" normalizeH="0" baseline="0" smtClean="0">
                          <a:ln>
                            <a:noFill/>
                          </a:ln>
                          <a:solidFill>
                            <a:schemeClr val="tx1"/>
                          </a:solidFill>
                          <a:effectLst/>
                          <a:latin typeface="Batang" pitchFamily="18" charset="-127"/>
                          <a:ea typeface="宋体" pitchFamily="2" charset="-122"/>
                        </a:rPr>
                        <a:t>会在执行完当前指令后响应中断请求</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2542" name="Rectangle 26"/>
          <p:cNvSpPr>
            <a:spLocks noChangeArrowheads="1"/>
          </p:cNvSpPr>
          <p:nvPr/>
        </p:nvSpPr>
        <p:spPr bwMode="auto">
          <a:xfrm>
            <a:off x="395288" y="1773238"/>
            <a:ext cx="8001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b="1">
                <a:solidFill>
                  <a:srgbClr val="FF3300"/>
                </a:solidFill>
                <a:latin typeface="Times New Roman" panose="02020603050405020304" pitchFamily="18" charset="0"/>
              </a:rPr>
              <a:t>硬件中断</a:t>
            </a:r>
            <a:endParaRPr lang="zh-CN" altLang="en-US" sz="2400">
              <a:latin typeface="Times New Roman" panose="02020603050405020304" pitchFamily="18" charset="0"/>
            </a:endParaRPr>
          </a:p>
        </p:txBody>
      </p:sp>
      <p:sp>
        <p:nvSpPr>
          <p:cNvPr id="2" name="灯片编号占位符 1"/>
          <p:cNvSpPr>
            <a:spLocks noGrp="1"/>
          </p:cNvSpPr>
          <p:nvPr>
            <p:ph type="sldNum" sz="quarter" idx="12"/>
          </p:nvPr>
        </p:nvSpPr>
        <p:spPr>
          <a:xfrm>
            <a:off x="6553200" y="6245225"/>
            <a:ext cx="1981200" cy="476250"/>
          </a:xfrm>
        </p:spPr>
        <p:txBody>
          <a:bodyPr/>
          <a:lstStyle/>
          <a:p>
            <a:pPr>
              <a:defRPr/>
            </a:pPr>
            <a:fld id="{AB84A44B-B13B-4452-A48E-DEECE1ABD8AC}" type="slidenum">
              <a:rPr lang="en-US" altLang="zh-CN" smtClean="0"/>
              <a:pPr>
                <a:defRPr/>
              </a:pPr>
              <a:t>245</a:t>
            </a:fld>
            <a:endParaRPr lang="en-US" altLang="zh-CN"/>
          </a:p>
        </p:txBody>
      </p:sp>
    </p:spTree>
    <p:extLst>
      <p:ext uri="{BB962C8B-B14F-4D97-AF65-F5344CB8AC3E}">
        <p14:creationId xmlns:p14="http://schemas.microsoft.com/office/powerpoint/2010/main" val="1528093414"/>
      </p:ext>
    </p:extLst>
  </p:cSld>
  <p:clrMapOvr>
    <a:masterClrMapping/>
  </p:clrMapOvr>
  <p:transition spd="slow"/>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8086/8088</a:t>
            </a:r>
            <a:r>
              <a:rPr lang="zh-CN" altLang="en-US" smtClean="0">
                <a:latin typeface="Times New Roman" panose="02020603050405020304" pitchFamily="18" charset="0"/>
              </a:rPr>
              <a:t>的中断分类 ：</a:t>
            </a:r>
          </a:p>
        </p:txBody>
      </p:sp>
      <p:sp>
        <p:nvSpPr>
          <p:cNvPr id="193539"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193540" name="Rectangle 4"/>
          <p:cNvSpPr>
            <a:spLocks noChangeArrowheads="1"/>
          </p:cNvSpPr>
          <p:nvPr/>
        </p:nvSpPr>
        <p:spPr bwMode="auto">
          <a:xfrm>
            <a:off x="3157538" y="222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193541" name="Picture 5" descr="wx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1484313"/>
            <a:ext cx="7056438"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246</a:t>
            </a:fld>
            <a:endParaRPr lang="en-US" altLang="zh-CN"/>
          </a:p>
        </p:txBody>
      </p:sp>
    </p:spTree>
    <p:extLst>
      <p:ext uri="{BB962C8B-B14F-4D97-AF65-F5344CB8AC3E}">
        <p14:creationId xmlns:p14="http://schemas.microsoft.com/office/powerpoint/2010/main" val="463900699"/>
      </p:ext>
    </p:extLst>
  </p:cSld>
  <p:clrMapOvr>
    <a:masterClrMapping/>
  </p:clrMapOvr>
  <p:transition spd="slow"/>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en-US" altLang="zh-CN" sz="3200" smtClean="0">
                <a:latin typeface="Times New Roman" panose="02020603050405020304" pitchFamily="18" charset="0"/>
              </a:rPr>
              <a:t>(2) </a:t>
            </a:r>
            <a:r>
              <a:rPr lang="zh-CN" altLang="en-US" sz="3200" smtClean="0">
                <a:latin typeface="Times New Roman" panose="02020603050405020304" pitchFamily="18" charset="0"/>
              </a:rPr>
              <a:t>中断向量和中断向量表</a:t>
            </a:r>
          </a:p>
        </p:txBody>
      </p:sp>
      <p:sp>
        <p:nvSpPr>
          <p:cNvPr id="194563" name="Rectangle 3"/>
          <p:cNvSpPr>
            <a:spLocks noGrp="1" noChangeArrowheads="1"/>
          </p:cNvSpPr>
          <p:nvPr>
            <p:ph type="body" idx="1"/>
          </p:nvPr>
        </p:nvSpPr>
        <p:spPr>
          <a:xfrm>
            <a:off x="574675" y="1844675"/>
            <a:ext cx="8001000" cy="4391025"/>
          </a:xfrm>
        </p:spPr>
        <p:txBody>
          <a:bodyPr/>
          <a:lstStyle/>
          <a:p>
            <a:pPr eaLnBrk="1" hangingPunct="1">
              <a:buFont typeface="Wingdings" panose="05000000000000000000" pitchFamily="2" charset="2"/>
              <a:buNone/>
            </a:pPr>
            <a:r>
              <a:rPr lang="zh-CN" altLang="en-US" sz="2400" b="1" smtClean="0">
                <a:solidFill>
                  <a:srgbClr val="008000"/>
                </a:solidFill>
              </a:rPr>
              <a:t>中断向量：中断处理子程序的入口地址</a:t>
            </a:r>
            <a:r>
              <a:rPr lang="zh-CN" altLang="en-US" sz="2400" smtClean="0"/>
              <a:t>，</a:t>
            </a:r>
          </a:p>
          <a:p>
            <a:pPr eaLnBrk="1" hangingPunct="1">
              <a:buFont typeface="Wingdings" panose="05000000000000000000" pitchFamily="2" charset="2"/>
              <a:buNone/>
            </a:pPr>
            <a:r>
              <a:rPr lang="zh-CN" altLang="en-US" sz="2400" smtClean="0"/>
              <a:t>    </a:t>
            </a:r>
            <a:r>
              <a:rPr lang="zh-CN" altLang="en-US" smtClean="0"/>
              <a:t>或者说：中断处理子程序的第一条指令的地址。</a:t>
            </a:r>
          </a:p>
          <a:p>
            <a:pPr eaLnBrk="1" hangingPunct="1">
              <a:buFont typeface="Wingdings" panose="05000000000000000000" pitchFamily="2" charset="2"/>
              <a:buNone/>
            </a:pPr>
            <a:r>
              <a:rPr lang="zh-CN" altLang="en-US" sz="2400" smtClean="0"/>
              <a:t>        </a:t>
            </a:r>
            <a:r>
              <a:rPr lang="zh-CN" altLang="en-US" sz="2400" b="1" smtClean="0">
                <a:solidFill>
                  <a:schemeClr val="accent2"/>
                </a:solidFill>
              </a:rPr>
              <a:t>每个中断类型对应一个中断向量。</a:t>
            </a:r>
          </a:p>
          <a:p>
            <a:pPr eaLnBrk="1" hangingPunct="1">
              <a:buFont typeface="Wingdings" panose="05000000000000000000" pitchFamily="2" charset="2"/>
              <a:buNone/>
            </a:pPr>
            <a:r>
              <a:rPr lang="zh-CN" altLang="en-US" sz="2400" b="1" smtClean="0">
                <a:solidFill>
                  <a:srgbClr val="008000"/>
                </a:solidFill>
              </a:rPr>
              <a:t>中断向量表：</a:t>
            </a:r>
            <a:r>
              <a:rPr lang="en-US" altLang="zh-CN" sz="2400" smtClean="0"/>
              <a:t>8086/8088</a:t>
            </a:r>
            <a:r>
              <a:rPr lang="zh-CN" altLang="en-US" sz="2400" smtClean="0"/>
              <a:t>中断系统以位于内存</a:t>
            </a:r>
            <a:r>
              <a:rPr lang="en-US" altLang="zh-CN" sz="2400" smtClean="0"/>
              <a:t>0</a:t>
            </a:r>
            <a:r>
              <a:rPr lang="zh-CN" altLang="en-US" sz="2400" smtClean="0"/>
              <a:t>段的</a:t>
            </a:r>
          </a:p>
          <a:p>
            <a:pPr eaLnBrk="1" hangingPunct="1">
              <a:buFont typeface="Wingdings" panose="05000000000000000000" pitchFamily="2" charset="2"/>
              <a:buNone/>
            </a:pPr>
            <a:r>
              <a:rPr lang="en-US" altLang="zh-CN" sz="2400" smtClean="0"/>
              <a:t>0000H~03FFH</a:t>
            </a:r>
            <a:r>
              <a:rPr lang="zh-CN" altLang="en-US" sz="2400" b="1" smtClean="0">
                <a:solidFill>
                  <a:schemeClr val="accent2"/>
                </a:solidFill>
              </a:rPr>
              <a:t>区域</a:t>
            </a:r>
            <a:r>
              <a:rPr lang="zh-CN" altLang="en-US" sz="2400" smtClean="0"/>
              <a:t>为基础，存储最多</a:t>
            </a:r>
            <a:r>
              <a:rPr lang="en-US" altLang="zh-CN" sz="2400" smtClean="0"/>
              <a:t>256</a:t>
            </a:r>
            <a:r>
              <a:rPr lang="zh-CN" altLang="en-US" sz="2400" smtClean="0"/>
              <a:t>个中断向量，</a:t>
            </a:r>
          </a:p>
          <a:p>
            <a:pPr eaLnBrk="1" hangingPunct="1">
              <a:buFont typeface="Wingdings" panose="05000000000000000000" pitchFamily="2" charset="2"/>
              <a:buNone/>
            </a:pPr>
            <a:r>
              <a:rPr lang="zh-CN" altLang="en-US" sz="2400" smtClean="0"/>
              <a:t>构成中断向量表。</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247</a:t>
            </a:fld>
            <a:endParaRPr lang="en-US" altLang="zh-CN"/>
          </a:p>
        </p:txBody>
      </p:sp>
    </p:spTree>
    <p:extLst>
      <p:ext uri="{BB962C8B-B14F-4D97-AF65-F5344CB8AC3E}">
        <p14:creationId xmlns:p14="http://schemas.microsoft.com/office/powerpoint/2010/main" val="20016694"/>
      </p:ext>
    </p:extLst>
  </p:cSld>
  <p:clrMapOvr>
    <a:masterClrMapping/>
  </p:clrMapOvr>
  <p:transition spd="slow"/>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68313" y="188913"/>
            <a:ext cx="8001000" cy="468312"/>
          </a:xfrm>
        </p:spPr>
        <p:txBody>
          <a:bodyPr/>
          <a:lstStyle/>
          <a:p>
            <a:pPr eaLnBrk="1" hangingPunct="1"/>
            <a:r>
              <a:rPr lang="en-US" altLang="zh-CN" smtClean="0">
                <a:latin typeface="Times New Roman" panose="02020603050405020304" pitchFamily="18" charset="0"/>
              </a:rPr>
              <a:t>(2) </a:t>
            </a:r>
            <a:r>
              <a:rPr lang="zh-CN" altLang="en-US" smtClean="0">
                <a:latin typeface="Times New Roman" panose="02020603050405020304" pitchFamily="18" charset="0"/>
              </a:rPr>
              <a:t>中断向量和中断向量表</a:t>
            </a:r>
            <a:r>
              <a:rPr lang="zh-CN" altLang="en-US" sz="1600" b="0" smtClean="0">
                <a:latin typeface="Times New Roman" panose="02020603050405020304" pitchFamily="18" charset="0"/>
              </a:rPr>
              <a:t> </a:t>
            </a:r>
          </a:p>
        </p:txBody>
      </p:sp>
      <p:sp>
        <p:nvSpPr>
          <p:cNvPr id="195587" name="Rectangle 3"/>
          <p:cNvSpPr>
            <a:spLocks noChangeArrowheads="1"/>
          </p:cNvSpPr>
          <p:nvPr/>
        </p:nvSpPr>
        <p:spPr bwMode="auto">
          <a:xfrm>
            <a:off x="2909888" y="1719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195588" name="Picture 4" descr="wx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0713"/>
            <a:ext cx="6840538"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Text Box 5"/>
          <p:cNvSpPr txBox="1">
            <a:spLocks noChangeArrowheads="1"/>
          </p:cNvSpPr>
          <p:nvPr/>
        </p:nvSpPr>
        <p:spPr bwMode="auto">
          <a:xfrm>
            <a:off x="5508625" y="692150"/>
            <a:ext cx="23590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zh-CN" altLang="en-US" b="1">
                <a:solidFill>
                  <a:srgbClr val="669900"/>
                </a:solidFill>
              </a:rPr>
              <a:t>中断类型码和中断向量所在位置的对应关系</a:t>
            </a:r>
            <a:r>
              <a:rPr lang="en-US" altLang="zh-CN" b="1">
                <a:solidFill>
                  <a:srgbClr val="669900"/>
                </a:solidFill>
                <a:latin typeface="Times New Roman" panose="02020603050405020304" pitchFamily="18" charset="0"/>
              </a:rPr>
              <a:t>——</a:t>
            </a:r>
            <a:r>
              <a:rPr lang="en-US" altLang="zh-CN" b="1">
                <a:solidFill>
                  <a:srgbClr val="669900"/>
                </a:solidFill>
              </a:rPr>
              <a:t>8086</a:t>
            </a:r>
            <a:r>
              <a:rPr lang="zh-CN" altLang="en-US" b="1">
                <a:solidFill>
                  <a:srgbClr val="669900"/>
                </a:solidFill>
              </a:rPr>
              <a:t>的中断向量表</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248</a:t>
            </a:fld>
            <a:endParaRPr lang="en-US" altLang="zh-CN"/>
          </a:p>
        </p:txBody>
      </p:sp>
    </p:spTree>
    <p:extLst>
      <p:ext uri="{BB962C8B-B14F-4D97-AF65-F5344CB8AC3E}">
        <p14:creationId xmlns:p14="http://schemas.microsoft.com/office/powerpoint/2010/main" val="2460899668"/>
      </p:ext>
    </p:extLst>
  </p:cSld>
  <p:clrMapOvr>
    <a:masterClrMapping/>
  </p:clrMapOvr>
  <p:transition spd="slow"/>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zh-CN" sz="3200" smtClean="0">
                <a:latin typeface="Times New Roman" panose="02020603050405020304" pitchFamily="18" charset="0"/>
              </a:rPr>
              <a:t>(2) </a:t>
            </a:r>
            <a:r>
              <a:rPr lang="zh-CN" altLang="en-US" sz="3200" smtClean="0">
                <a:latin typeface="Times New Roman" panose="02020603050405020304" pitchFamily="18" charset="0"/>
              </a:rPr>
              <a:t>中断向量和中断向量表</a:t>
            </a:r>
          </a:p>
        </p:txBody>
      </p:sp>
      <p:sp>
        <p:nvSpPr>
          <p:cNvPr id="196611" name="Rectangle 3"/>
          <p:cNvSpPr>
            <a:spLocks noGrp="1" noChangeArrowheads="1"/>
          </p:cNvSpPr>
          <p:nvPr>
            <p:ph type="body" idx="1"/>
          </p:nvPr>
        </p:nvSpPr>
        <p:spPr>
          <a:xfrm>
            <a:off x="566738" y="1752600"/>
            <a:ext cx="8001000" cy="4413250"/>
          </a:xfrm>
        </p:spPr>
        <p:txBody>
          <a:bodyPr/>
          <a:lstStyle/>
          <a:p>
            <a:pPr eaLnBrk="1" hangingPunct="1">
              <a:buFont typeface="Wingdings" panose="05000000000000000000" pitchFamily="2" charset="2"/>
              <a:buNone/>
            </a:pPr>
            <a:r>
              <a:rPr lang="zh-CN" altLang="en-US" sz="2400" smtClean="0"/>
              <a:t>中断向量在中断向量表的存放规则：</a:t>
            </a:r>
          </a:p>
          <a:p>
            <a:pPr eaLnBrk="1" hangingPunct="1">
              <a:buFont typeface="Wingdings" panose="05000000000000000000" pitchFamily="2" charset="2"/>
              <a:buNone/>
            </a:pPr>
            <a:r>
              <a:rPr lang="zh-CN" altLang="en-US" b="1" smtClean="0">
                <a:solidFill>
                  <a:schemeClr val="accent2"/>
                </a:solidFill>
              </a:rPr>
              <a:t>（</a:t>
            </a:r>
            <a:r>
              <a:rPr lang="en-US" altLang="zh-CN" b="1" smtClean="0">
                <a:solidFill>
                  <a:schemeClr val="accent2"/>
                </a:solidFill>
              </a:rPr>
              <a:t>1</a:t>
            </a:r>
            <a:r>
              <a:rPr lang="zh-CN" altLang="en-US" b="1" smtClean="0">
                <a:solidFill>
                  <a:schemeClr val="accent2"/>
                </a:solidFill>
              </a:rPr>
              <a:t>）一个中断向量占</a:t>
            </a:r>
            <a:r>
              <a:rPr lang="en-US" altLang="zh-CN" b="1" smtClean="0">
                <a:solidFill>
                  <a:schemeClr val="accent2"/>
                </a:solidFill>
              </a:rPr>
              <a:t>4</a:t>
            </a:r>
            <a:r>
              <a:rPr lang="zh-CN" altLang="en-US" b="1" smtClean="0">
                <a:solidFill>
                  <a:schemeClr val="accent2"/>
                </a:solidFill>
              </a:rPr>
              <a:t>个存储单元。</a:t>
            </a:r>
          </a:p>
          <a:p>
            <a:pPr eaLnBrk="1" hangingPunct="1">
              <a:buFont typeface="Wingdings" panose="05000000000000000000" pitchFamily="2" charset="2"/>
              <a:buNone/>
            </a:pPr>
            <a:r>
              <a:rPr lang="zh-CN" altLang="en-US" smtClean="0"/>
              <a:t>      </a:t>
            </a:r>
            <a:r>
              <a:rPr lang="zh-CN" altLang="en-US" b="1" smtClean="0">
                <a:solidFill>
                  <a:srgbClr val="009900"/>
                </a:solidFill>
              </a:rPr>
              <a:t>前</a:t>
            </a:r>
            <a:r>
              <a:rPr lang="en-US" altLang="zh-CN" b="1" smtClean="0">
                <a:solidFill>
                  <a:srgbClr val="009900"/>
                </a:solidFill>
              </a:rPr>
              <a:t>2</a:t>
            </a:r>
            <a:r>
              <a:rPr lang="zh-CN" altLang="en-US" b="1" smtClean="0">
                <a:solidFill>
                  <a:srgbClr val="009900"/>
                </a:solidFill>
              </a:rPr>
              <a:t>个单元</a:t>
            </a:r>
            <a:r>
              <a:rPr lang="zh-CN" altLang="en-US" smtClean="0"/>
              <a:t>存放中断处理子程序入口地址的偏移量（</a:t>
            </a:r>
            <a:r>
              <a:rPr lang="en-US" altLang="zh-CN" smtClean="0"/>
              <a:t>IP</a:t>
            </a:r>
            <a:r>
              <a:rPr lang="zh-CN" altLang="en-US" smtClean="0"/>
              <a:t>），</a:t>
            </a:r>
          </a:p>
          <a:p>
            <a:pPr eaLnBrk="1" hangingPunct="1">
              <a:buFont typeface="Wingdings" panose="05000000000000000000" pitchFamily="2" charset="2"/>
              <a:buNone/>
            </a:pPr>
            <a:r>
              <a:rPr lang="zh-CN" altLang="en-US" smtClean="0"/>
              <a:t>低位在前，高位在后。</a:t>
            </a:r>
          </a:p>
          <a:p>
            <a:pPr eaLnBrk="1" hangingPunct="1">
              <a:buFont typeface="Wingdings" panose="05000000000000000000" pitchFamily="2" charset="2"/>
              <a:buNone/>
            </a:pPr>
            <a:r>
              <a:rPr lang="zh-CN" altLang="en-US" smtClean="0"/>
              <a:t>      </a:t>
            </a:r>
            <a:r>
              <a:rPr lang="zh-CN" altLang="en-US" b="1" smtClean="0">
                <a:solidFill>
                  <a:srgbClr val="009900"/>
                </a:solidFill>
              </a:rPr>
              <a:t>后</a:t>
            </a:r>
            <a:r>
              <a:rPr lang="en-US" altLang="zh-CN" b="1" smtClean="0">
                <a:solidFill>
                  <a:srgbClr val="009900"/>
                </a:solidFill>
              </a:rPr>
              <a:t>2</a:t>
            </a:r>
            <a:r>
              <a:rPr lang="zh-CN" altLang="en-US" b="1" smtClean="0">
                <a:solidFill>
                  <a:srgbClr val="009900"/>
                </a:solidFill>
              </a:rPr>
              <a:t>个单元</a:t>
            </a:r>
            <a:r>
              <a:rPr lang="zh-CN" altLang="en-US" smtClean="0"/>
              <a:t>存放中断处理子程序入口地址的段地址（</a:t>
            </a:r>
            <a:r>
              <a:rPr lang="en-US" altLang="zh-CN" smtClean="0"/>
              <a:t>CS</a:t>
            </a:r>
            <a:r>
              <a:rPr lang="zh-CN" altLang="en-US" smtClean="0"/>
              <a:t>），</a:t>
            </a:r>
          </a:p>
          <a:p>
            <a:pPr eaLnBrk="1" hangingPunct="1">
              <a:buFont typeface="Wingdings" panose="05000000000000000000" pitchFamily="2" charset="2"/>
              <a:buNone/>
            </a:pPr>
            <a:r>
              <a:rPr lang="zh-CN" altLang="en-US" smtClean="0"/>
              <a:t>低位在前，高位在后。</a:t>
            </a:r>
          </a:p>
          <a:p>
            <a:pPr eaLnBrk="1" hangingPunct="1">
              <a:buFont typeface="Wingdings" panose="05000000000000000000" pitchFamily="2" charset="2"/>
              <a:buNone/>
            </a:pPr>
            <a:r>
              <a:rPr lang="zh-CN" altLang="en-US" b="1" smtClean="0">
                <a:solidFill>
                  <a:schemeClr val="accent2"/>
                </a:solidFill>
              </a:rPr>
              <a:t>（</a:t>
            </a:r>
            <a:r>
              <a:rPr lang="en-US" altLang="zh-CN" b="1" smtClean="0">
                <a:solidFill>
                  <a:schemeClr val="accent2"/>
                </a:solidFill>
              </a:rPr>
              <a:t>2</a:t>
            </a:r>
            <a:r>
              <a:rPr lang="zh-CN" altLang="en-US" b="1" smtClean="0">
                <a:solidFill>
                  <a:schemeClr val="accent2"/>
                </a:solidFill>
              </a:rPr>
              <a:t>）按照中断类型的序号，对应的中断向量在内存的</a:t>
            </a:r>
            <a:r>
              <a:rPr lang="en-US" altLang="zh-CN" b="1" smtClean="0">
                <a:solidFill>
                  <a:schemeClr val="accent2"/>
                </a:solidFill>
              </a:rPr>
              <a:t>0</a:t>
            </a:r>
            <a:r>
              <a:rPr lang="zh-CN" altLang="en-US" b="1" smtClean="0">
                <a:solidFill>
                  <a:schemeClr val="accent2"/>
                </a:solidFill>
              </a:rPr>
              <a:t>段</a:t>
            </a:r>
            <a:r>
              <a:rPr lang="en-US" altLang="zh-CN" b="1" smtClean="0">
                <a:solidFill>
                  <a:schemeClr val="accent2"/>
                </a:solidFill>
              </a:rPr>
              <a:t>0</a:t>
            </a:r>
            <a:r>
              <a:rPr lang="zh-CN" altLang="en-US" b="1" smtClean="0">
                <a:solidFill>
                  <a:schemeClr val="accent2"/>
                </a:solidFill>
              </a:rPr>
              <a:t>单元开始</a:t>
            </a:r>
          </a:p>
          <a:p>
            <a:pPr eaLnBrk="1" hangingPunct="1">
              <a:buFont typeface="Wingdings" panose="05000000000000000000" pitchFamily="2" charset="2"/>
              <a:buNone/>
            </a:pPr>
            <a:r>
              <a:rPr lang="zh-CN" altLang="en-US" b="1" smtClean="0">
                <a:solidFill>
                  <a:schemeClr val="accent2"/>
                </a:solidFill>
              </a:rPr>
              <a:t>有规则地进行排列。</a:t>
            </a:r>
          </a:p>
          <a:p>
            <a:pPr eaLnBrk="1" hangingPunct="1">
              <a:buFont typeface="Wingdings" panose="05000000000000000000" pitchFamily="2" charset="2"/>
              <a:buNone/>
            </a:pPr>
            <a:r>
              <a:rPr lang="zh-CN" altLang="en-US" b="1" smtClean="0">
                <a:solidFill>
                  <a:schemeClr val="accent2"/>
                </a:solidFill>
              </a:rPr>
              <a:t>      </a:t>
            </a:r>
            <a:r>
              <a:rPr lang="zh-CN" altLang="en-US" smtClean="0"/>
              <a:t>例如：</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249</a:t>
            </a:fld>
            <a:endParaRPr lang="en-US" altLang="zh-CN"/>
          </a:p>
        </p:txBody>
      </p:sp>
    </p:spTree>
    <p:extLst>
      <p:ext uri="{BB962C8B-B14F-4D97-AF65-F5344CB8AC3E}">
        <p14:creationId xmlns:p14="http://schemas.microsoft.com/office/powerpoint/2010/main" val="2548838325"/>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4294967295"/>
          </p:nvPr>
        </p:nvSpPr>
        <p:spPr>
          <a:noFill/>
        </p:spPr>
        <p:txBody>
          <a:bodyPr/>
          <a:lstStyle/>
          <a:p>
            <a:fld id="{D4EDF6D2-E56A-4DC6-93BF-55BF2C31A286}" type="slidenum">
              <a:rPr lang="en-US" altLang="zh-CN" smtClean="0">
                <a:ea typeface="宋体" charset="-122"/>
              </a:rPr>
              <a:t>25</a:t>
            </a:fld>
            <a:endParaRPr lang="en-US" altLang="zh-CN" smtClean="0">
              <a:ea typeface="宋体" charset="-122"/>
            </a:endParaRPr>
          </a:p>
        </p:txBody>
      </p:sp>
      <p:sp>
        <p:nvSpPr>
          <p:cNvPr id="5"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6" name="Text Box 4"/>
          <p:cNvSpPr txBox="1">
            <a:spLocks/>
          </p:cNvSpPr>
          <p:nvPr/>
        </p:nvSpPr>
        <p:spPr bwMode="auto">
          <a:xfrm>
            <a:off x="381945" y="1277325"/>
            <a:ext cx="5217053" cy="453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33375" indent="-33337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143000" indent="-228600"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1912年6月，生于伦敦</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中学期间获国王爱德华六世数学金盾奖章</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1935年，被选为剑桥大学国王学院院士</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1936年，提出</a:t>
            </a:r>
            <a:r>
              <a:rPr lang="zh-CN" altLang="zh-CN" sz="1800" dirty="0">
                <a:solidFill>
                  <a:srgbClr val="FF2F92"/>
                </a:solidFill>
                <a:latin typeface="华文楷体" panose="02010600040101010101" pitchFamily="2" charset="-122"/>
                <a:ea typeface="华文楷体" panose="02010600040101010101" pitchFamily="2" charset="-122"/>
              </a:rPr>
              <a:t>图灵机</a:t>
            </a:r>
            <a:r>
              <a:rPr lang="zh-CN" altLang="zh-CN" sz="1800" dirty="0">
                <a:latin typeface="华文楷体" panose="02010600040101010101" pitchFamily="2" charset="-122"/>
                <a:ea typeface="华文楷体" panose="02010600040101010101" pitchFamily="2" charset="-122"/>
              </a:rPr>
              <a:t>（发表于《伦敦数学会文集》）</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1938年，美国普林斯顿大学博士学位</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1938-1945年二战期间，密码破译工作（曾任］英美密码破译部门总顾问）</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1946年，获不列颠帝国勋章</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1950年，提出著名的</a:t>
            </a:r>
            <a:r>
              <a:rPr lang="zh-CN" altLang="zh-CN" sz="1800" dirty="0">
                <a:solidFill>
                  <a:srgbClr val="FF2F92"/>
                </a:solidFill>
                <a:latin typeface="华文楷体" panose="02010600040101010101" pitchFamily="2" charset="-122"/>
                <a:ea typeface="华文楷体" panose="02010600040101010101" pitchFamily="2" charset="-122"/>
              </a:rPr>
              <a:t>“图灵测试”</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1950年10月，提出了著名的“机器会思考吗？”</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开启了人工智能的研究</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1951年，被选为国家皇家学会会员</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（家族中第四位皇家学会会员）</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1952年，图灵写出一个国际象棋程序</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1954年，逝世</a:t>
            </a:r>
          </a:p>
        </p:txBody>
      </p:sp>
      <p:sp>
        <p:nvSpPr>
          <p:cNvPr id="7" name="Text Box 3"/>
          <p:cNvSpPr txBox="1">
            <a:spLocks/>
          </p:cNvSpPr>
          <p:nvPr/>
        </p:nvSpPr>
        <p:spPr bwMode="auto">
          <a:xfrm>
            <a:off x="6012160" y="5811900"/>
            <a:ext cx="2980402" cy="71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algn="ctr" defTabSz="457200">
              <a:defRPr sz="2400" b="1">
                <a:solidFill>
                  <a:srgbClr val="000000"/>
                </a:solidFill>
                <a:latin typeface="Helvetica Neue" charset="0"/>
                <a:ea typeface="Helvetica Neue" charset="0"/>
                <a:cs typeface="Helvetica Neue" charset="0"/>
                <a:sym typeface="Helvetica Neue" charset="0"/>
              </a:defRPr>
            </a:lvl1pPr>
            <a:lvl2pPr marL="742950" indent="-285750" algn="ctr" defTabSz="457200">
              <a:defRPr sz="2400" b="1">
                <a:solidFill>
                  <a:srgbClr val="000000"/>
                </a:solidFill>
                <a:latin typeface="Helvetica Neue" charset="0"/>
                <a:ea typeface="Helvetica Neue" charset="0"/>
                <a:cs typeface="Helvetica Neue" charset="0"/>
                <a:sym typeface="Helvetica Neue" charset="0"/>
              </a:defRPr>
            </a:lvl2pPr>
            <a:lvl3pPr marL="1143000" indent="-228600" algn="ctr" defTabSz="457200">
              <a:defRPr sz="2400" b="1">
                <a:solidFill>
                  <a:srgbClr val="000000"/>
                </a:solidFill>
                <a:latin typeface="Helvetica Neue" charset="0"/>
                <a:ea typeface="Helvetica Neue" charset="0"/>
                <a:cs typeface="Helvetica Neue" charset="0"/>
                <a:sym typeface="Helvetica Neue" charset="0"/>
              </a:defRPr>
            </a:lvl3pPr>
            <a:lvl4pPr marL="1600200" indent="-228600" algn="ctr" defTabSz="457200">
              <a:defRPr sz="2400" b="1">
                <a:solidFill>
                  <a:srgbClr val="000000"/>
                </a:solidFill>
                <a:latin typeface="Helvetica Neue" charset="0"/>
                <a:ea typeface="Helvetica Neue" charset="0"/>
                <a:cs typeface="Helvetica Neue" charset="0"/>
                <a:sym typeface="Helvetica Neue" charset="0"/>
              </a:defRPr>
            </a:lvl4pPr>
            <a:lvl5pPr marL="2057400" indent="-228600" algn="ctr" defTabSz="457200">
              <a:defRPr sz="2400" b="1">
                <a:solidFill>
                  <a:srgbClr val="000000"/>
                </a:solidFill>
                <a:latin typeface="Helvetica Neue" charset="0"/>
                <a:ea typeface="Helvetica Neue" charset="0"/>
                <a:cs typeface="Helvetica Neue" charset="0"/>
                <a:sym typeface="Helvetica Neue" charset="0"/>
              </a:defRPr>
            </a:lvl5pPr>
            <a:lvl6pPr marL="25146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r>
              <a:rPr lang="zh-CN"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rPr>
              <a:t>艾伦·麦席森·图灵</a:t>
            </a:r>
            <a:endParaRPr lang="en-US"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endParaRPr>
          </a:p>
          <a:p>
            <a:pPr algn="l" eaLnBrk="1"/>
            <a:r>
              <a:rPr lang="zh-CN"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rPr>
              <a:t>Alan Mathison Turing</a:t>
            </a:r>
          </a:p>
        </p:txBody>
      </p:sp>
      <p:pic>
        <p:nvPicPr>
          <p:cNvPr id="8" name="Picture 2" descr="https://gss0.bdstatic.com/94o3dSag_xI4khGkpoWK1HF6hhy/baike/w%3D268%3Bg%3D0/sign=bf9deee5402309f7e76faa144a356bce/9e3df8dcd100baa13dc6bcca4110b912c9fc2e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774" y="1919551"/>
            <a:ext cx="2873689" cy="389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183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tLang="zh-CN" sz="3200" smtClean="0">
                <a:latin typeface="Times New Roman" panose="02020603050405020304" pitchFamily="18" charset="0"/>
              </a:rPr>
              <a:t>(2) </a:t>
            </a:r>
            <a:r>
              <a:rPr lang="zh-CN" altLang="en-US" sz="3200" smtClean="0">
                <a:latin typeface="Times New Roman" panose="02020603050405020304" pitchFamily="18" charset="0"/>
              </a:rPr>
              <a:t>中断向量和中断向量表</a:t>
            </a:r>
          </a:p>
        </p:txBody>
      </p:sp>
      <p:sp>
        <p:nvSpPr>
          <p:cNvPr id="261123" name="Rectangle 3"/>
          <p:cNvSpPr>
            <a:spLocks noGrp="1" noChangeArrowheads="1"/>
          </p:cNvSpPr>
          <p:nvPr>
            <p:ph type="body" idx="1"/>
          </p:nvPr>
        </p:nvSpPr>
        <p:spPr>
          <a:xfrm>
            <a:off x="566738" y="1752600"/>
            <a:ext cx="8326437" cy="4267200"/>
          </a:xfrm>
        </p:spPr>
        <p:txBody>
          <a:bodyPr/>
          <a:lstStyle/>
          <a:p>
            <a:pPr eaLnBrk="1" hangingPunct="1">
              <a:buFont typeface="Wingdings" panose="05000000000000000000" pitchFamily="2" charset="2"/>
              <a:buNone/>
              <a:defRPr/>
            </a:pPr>
            <a:r>
              <a:rPr lang="en-US" altLang="zh-CN" sz="2400" dirty="0" smtClean="0"/>
              <a:t>     </a:t>
            </a:r>
            <a:r>
              <a:rPr lang="zh-CN" altLang="en-US" sz="2400" dirty="0" smtClean="0"/>
              <a:t>类型号为</a:t>
            </a:r>
            <a:r>
              <a:rPr lang="en-US" altLang="zh-CN" sz="2400" dirty="0" err="1" smtClean="0"/>
              <a:t>20H</a:t>
            </a:r>
            <a:r>
              <a:rPr lang="zh-CN" altLang="en-US" sz="2400" dirty="0" smtClean="0"/>
              <a:t>的中断对应的中断向量存放在</a:t>
            </a:r>
          </a:p>
          <a:p>
            <a:pPr eaLnBrk="1" hangingPunct="1">
              <a:buFont typeface="Wingdings" panose="05000000000000000000" pitchFamily="2" charset="2"/>
              <a:buNone/>
              <a:defRPr/>
            </a:pPr>
            <a:r>
              <a:rPr lang="en-US" altLang="zh-CN" sz="2400" dirty="0" err="1" smtClean="0"/>
              <a:t>0000:0080H</a:t>
            </a:r>
            <a:r>
              <a:rPr lang="en-US" altLang="zh-CN" sz="2400" dirty="0" smtClean="0"/>
              <a:t>(</a:t>
            </a:r>
            <a:r>
              <a:rPr lang="zh-CN" altLang="en-US" sz="2400" dirty="0" smtClean="0"/>
              <a:t>因为：</a:t>
            </a:r>
            <a:r>
              <a:rPr lang="en-US" altLang="zh-CN" sz="2400" dirty="0" err="1" smtClean="0"/>
              <a:t>20H×4</a:t>
            </a:r>
            <a:r>
              <a:rPr lang="en-US" altLang="zh-CN" sz="2400" dirty="0" smtClean="0"/>
              <a:t>=</a:t>
            </a:r>
            <a:r>
              <a:rPr lang="en-US" altLang="zh-CN" sz="2400" dirty="0" err="1" smtClean="0"/>
              <a:t>80H</a:t>
            </a:r>
            <a:r>
              <a:rPr lang="en-US" altLang="zh-CN" sz="2400" dirty="0" smtClean="0"/>
              <a:t>)</a:t>
            </a:r>
            <a:r>
              <a:rPr lang="zh-CN" altLang="en-US" sz="2400" dirty="0" smtClean="0"/>
              <a:t>开始的</a:t>
            </a:r>
            <a:r>
              <a:rPr lang="en-US" altLang="zh-CN" sz="2400" dirty="0" smtClean="0"/>
              <a:t>4</a:t>
            </a:r>
            <a:r>
              <a:rPr lang="zh-CN" altLang="en-US" sz="2400" dirty="0" smtClean="0"/>
              <a:t>个存储单元</a:t>
            </a:r>
          </a:p>
          <a:p>
            <a:pPr eaLnBrk="1" hangingPunct="1">
              <a:buFont typeface="Wingdings" panose="05000000000000000000" pitchFamily="2" charset="2"/>
              <a:buNone/>
              <a:defRPr/>
            </a:pPr>
            <a:r>
              <a:rPr lang="zh-CN" altLang="en-US" sz="2400" dirty="0" smtClean="0"/>
              <a:t>中，即</a:t>
            </a:r>
            <a:r>
              <a:rPr lang="en-US" altLang="zh-CN" sz="2400" dirty="0" err="1" smtClean="0"/>
              <a:t>0080H</a:t>
            </a:r>
            <a:r>
              <a:rPr lang="zh-CN" altLang="en-US" sz="2400" dirty="0" smtClean="0"/>
              <a:t>、 </a:t>
            </a:r>
            <a:r>
              <a:rPr lang="en-US" altLang="zh-CN" sz="2400" dirty="0" err="1" smtClean="0"/>
              <a:t>0081H</a:t>
            </a:r>
            <a:r>
              <a:rPr lang="zh-CN" altLang="en-US" sz="2400" dirty="0" smtClean="0"/>
              <a:t>、</a:t>
            </a:r>
            <a:r>
              <a:rPr lang="en-US" altLang="zh-CN" sz="2400" dirty="0" err="1" smtClean="0"/>
              <a:t>0082H</a:t>
            </a:r>
            <a:r>
              <a:rPr lang="zh-CN" altLang="en-US" sz="2400" dirty="0" smtClean="0"/>
              <a:t>、 </a:t>
            </a:r>
            <a:r>
              <a:rPr lang="en-US" altLang="zh-CN" sz="2400" dirty="0" err="1" smtClean="0"/>
              <a:t>0083H</a:t>
            </a:r>
            <a:r>
              <a:rPr lang="zh-CN" altLang="en-US" sz="2400" dirty="0" smtClean="0"/>
              <a:t>这四个单元。 </a:t>
            </a:r>
          </a:p>
          <a:p>
            <a:pPr eaLnBrk="1" hangingPunct="1">
              <a:buFont typeface="Wingdings" panose="05000000000000000000" pitchFamily="2" charset="2"/>
              <a:buNone/>
              <a:defRPr/>
            </a:pPr>
            <a:r>
              <a:rPr lang="zh-CN" altLang="en-US" sz="2400" dirty="0" smtClean="0"/>
              <a:t>      如果这四个单元中的值为</a:t>
            </a:r>
            <a:r>
              <a:rPr lang="en-US" altLang="zh-CN" sz="2400" dirty="0" err="1" smtClean="0"/>
              <a:t>10H</a:t>
            </a:r>
            <a:r>
              <a:rPr lang="zh-CN" altLang="en-US" sz="2400" dirty="0" smtClean="0"/>
              <a:t>、 </a:t>
            </a:r>
            <a:r>
              <a:rPr lang="en-US" altLang="zh-CN" sz="2400" dirty="0" err="1" smtClean="0"/>
              <a:t>20H</a:t>
            </a:r>
            <a:r>
              <a:rPr lang="zh-CN" altLang="en-US" sz="2400" dirty="0" smtClean="0"/>
              <a:t>、 </a:t>
            </a:r>
            <a:r>
              <a:rPr lang="en-US" altLang="zh-CN" sz="2400" dirty="0" err="1" smtClean="0"/>
              <a:t>30H</a:t>
            </a:r>
            <a:r>
              <a:rPr lang="zh-CN" altLang="en-US" sz="2400" dirty="0" smtClean="0"/>
              <a:t>、 </a:t>
            </a:r>
          </a:p>
          <a:p>
            <a:pPr eaLnBrk="1" hangingPunct="1">
              <a:buFont typeface="Wingdings" panose="05000000000000000000" pitchFamily="2" charset="2"/>
              <a:buNone/>
              <a:defRPr/>
            </a:pPr>
            <a:r>
              <a:rPr lang="en-US" altLang="zh-CN" sz="2400" dirty="0" err="1" smtClean="0"/>
              <a:t>40H</a:t>
            </a:r>
            <a:r>
              <a:rPr lang="zh-CN" altLang="en-US" sz="2400" dirty="0" smtClean="0"/>
              <a:t>，那么，</a:t>
            </a:r>
            <a:r>
              <a:rPr lang="en-US" altLang="zh-CN" sz="2400" dirty="0" err="1" smtClean="0"/>
              <a:t>20H</a:t>
            </a:r>
            <a:r>
              <a:rPr lang="zh-CN" altLang="en-US" sz="2400" dirty="0" smtClean="0"/>
              <a:t>号中断所对应的中断向量为</a:t>
            </a:r>
            <a:r>
              <a:rPr lang="zh-CN" altLang="en-US" sz="2400" u="sng" dirty="0" smtClean="0"/>
              <a:t> </a:t>
            </a:r>
            <a:r>
              <a:rPr lang="zh-CN" altLang="en-US" sz="2400" u="sng" dirty="0" smtClean="0">
                <a:solidFill>
                  <a:srgbClr val="FF9900"/>
                </a:solidFill>
              </a:rPr>
              <a:t> </a:t>
            </a:r>
            <a:r>
              <a:rPr lang="en-US" altLang="zh-CN" sz="2400" b="1" u="sng" dirty="0" smtClean="0">
                <a:solidFill>
                  <a:srgbClr val="FF6600"/>
                </a:solidFill>
                <a:effectLst>
                  <a:outerShdw blurRad="38100" dist="38100" dir="2700000" algn="tl">
                    <a:srgbClr val="C0C0C0"/>
                  </a:outerShdw>
                </a:effectLst>
              </a:rPr>
              <a:t>?</a:t>
            </a:r>
            <a:r>
              <a:rPr lang="en-US" altLang="zh-CN" sz="2400" u="sng" dirty="0" smtClean="0">
                <a:solidFill>
                  <a:srgbClr val="FF9900"/>
                </a:solidFill>
              </a:rPr>
              <a:t> </a:t>
            </a:r>
            <a:r>
              <a:rPr lang="en-US" altLang="zh-CN" sz="2400" u="sng" dirty="0" smtClean="0"/>
              <a:t> </a:t>
            </a:r>
            <a:r>
              <a:rPr lang="en-US" altLang="zh-CN" sz="2400" dirty="0" smtClean="0"/>
              <a:t> </a:t>
            </a:r>
            <a:r>
              <a:rPr lang="en-US" altLang="zh-CN" sz="2400" u="sng" dirty="0" smtClean="0"/>
              <a:t>    </a:t>
            </a:r>
          </a:p>
          <a:p>
            <a:pPr eaLnBrk="1" hangingPunct="1">
              <a:buFont typeface="Wingdings" panose="05000000000000000000" pitchFamily="2" charset="2"/>
              <a:buNone/>
              <a:defRPr/>
            </a:pPr>
            <a:endParaRPr lang="en-US" altLang="zh-CN" sz="2400" dirty="0" smtClean="0"/>
          </a:p>
          <a:p>
            <a:pPr eaLnBrk="1" hangingPunct="1">
              <a:buFont typeface="Wingdings" panose="05000000000000000000" pitchFamily="2" charset="2"/>
              <a:buNone/>
              <a:defRPr/>
            </a:pPr>
            <a:r>
              <a:rPr lang="en-US" altLang="zh-CN" sz="2400" b="1" dirty="0" smtClean="0">
                <a:solidFill>
                  <a:srgbClr val="008000"/>
                </a:solidFill>
              </a:rPr>
              <a:t>【</a:t>
            </a:r>
            <a:r>
              <a:rPr lang="zh-CN" altLang="en-US" sz="2400" b="1" dirty="0" smtClean="0">
                <a:solidFill>
                  <a:srgbClr val="008000"/>
                </a:solidFill>
              </a:rPr>
              <a:t>问</a:t>
            </a:r>
            <a:r>
              <a:rPr lang="en-US" altLang="zh-CN" sz="2400" b="1" dirty="0" smtClean="0">
                <a:solidFill>
                  <a:srgbClr val="008000"/>
                </a:solidFill>
              </a:rPr>
              <a:t>】</a:t>
            </a:r>
            <a:r>
              <a:rPr lang="zh-CN" altLang="en-US" sz="2400" dirty="0" smtClean="0"/>
              <a:t>中断类型号</a:t>
            </a:r>
            <a:r>
              <a:rPr lang="en-US" altLang="zh-CN" sz="2400" dirty="0" smtClean="0"/>
              <a:t>40</a:t>
            </a:r>
            <a:r>
              <a:rPr lang="zh-CN" altLang="en-US" sz="2400" dirty="0" smtClean="0"/>
              <a:t>对应的中断向量在内存中的地址？</a:t>
            </a:r>
          </a:p>
          <a:p>
            <a:pPr eaLnBrk="1" hangingPunct="1">
              <a:buFont typeface="Wingdings" panose="05000000000000000000" pitchFamily="2" charset="2"/>
              <a:buNone/>
              <a:defRPr/>
            </a:pPr>
            <a:r>
              <a:rPr lang="zh-CN" altLang="en-US" sz="2400" dirty="0" smtClean="0"/>
              <a:t>如果对应的中断处理子程序存放在</a:t>
            </a:r>
            <a:r>
              <a:rPr lang="en-US" altLang="zh-CN" sz="2400" dirty="0" err="1" smtClean="0"/>
              <a:t>2345H:7890H</a:t>
            </a:r>
            <a:r>
              <a:rPr lang="zh-CN" altLang="en-US" sz="2400" dirty="0" smtClean="0"/>
              <a:t>开始的内存区域中，问中断向量表中对应的四个存储单元的值为多少？</a:t>
            </a:r>
            <a:endParaRPr lang="zh-CN" altLang="en-US" dirty="0"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250</a:t>
            </a:fld>
            <a:endParaRPr lang="en-US" altLang="zh-CN"/>
          </a:p>
        </p:txBody>
      </p:sp>
    </p:spTree>
    <p:extLst>
      <p:ext uri="{BB962C8B-B14F-4D97-AF65-F5344CB8AC3E}">
        <p14:creationId xmlns:p14="http://schemas.microsoft.com/office/powerpoint/2010/main" val="2146989480"/>
      </p:ext>
    </p:extLst>
  </p:cSld>
  <p:clrMapOvr>
    <a:masterClrMapping/>
  </p:clrMapOvr>
  <p:transition spd="slow"/>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(3) </a:t>
            </a:r>
            <a:r>
              <a:rPr lang="zh-CN" altLang="en-US" smtClean="0">
                <a:latin typeface="Times New Roman" panose="02020603050405020304" pitchFamily="18" charset="0"/>
              </a:rPr>
              <a:t>硬件中断</a:t>
            </a:r>
            <a:r>
              <a:rPr lang="zh-CN" altLang="en-US" b="0" smtClean="0">
                <a:latin typeface="Times New Roman" panose="02020603050405020304" pitchFamily="18" charset="0"/>
              </a:rPr>
              <a:t> </a:t>
            </a:r>
          </a:p>
        </p:txBody>
      </p:sp>
      <p:sp>
        <p:nvSpPr>
          <p:cNvPr id="19865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zh-CN" sz="2400" b="1" smtClean="0">
                <a:latin typeface="Times New Roman" panose="02020603050405020304" pitchFamily="18" charset="0"/>
              </a:rPr>
              <a:t>NMI:</a:t>
            </a:r>
          </a:p>
          <a:p>
            <a:pPr eaLnBrk="1" hangingPunct="1">
              <a:lnSpc>
                <a:spcPct val="90000"/>
              </a:lnSpc>
              <a:buFont typeface="Wingdings" panose="05000000000000000000" pitchFamily="2" charset="2"/>
              <a:buNone/>
            </a:pPr>
            <a:r>
              <a:rPr lang="zh-CN" altLang="en-US" sz="2400" smtClean="0">
                <a:latin typeface="Times New Roman" panose="02020603050405020304" pitchFamily="18" charset="0"/>
              </a:rPr>
              <a:t>从</a:t>
            </a:r>
            <a:r>
              <a:rPr lang="en-US" altLang="zh-CN" sz="2400" smtClean="0">
                <a:latin typeface="Times New Roman" panose="02020603050405020304" pitchFamily="18" charset="0"/>
              </a:rPr>
              <a:t>NMI</a:t>
            </a:r>
            <a:r>
              <a:rPr lang="zh-CN" altLang="en-US" sz="2400" smtClean="0">
                <a:latin typeface="Times New Roman" panose="02020603050405020304" pitchFamily="18" charset="0"/>
              </a:rPr>
              <a:t>引脚进入的非屏蔽中断，中断类型号固定为</a:t>
            </a:r>
            <a:r>
              <a:rPr lang="en-US" altLang="zh-CN" sz="2400" smtClean="0">
                <a:latin typeface="Times New Roman" panose="02020603050405020304" pitchFamily="18" charset="0"/>
              </a:rPr>
              <a:t>2,</a:t>
            </a:r>
            <a:r>
              <a:rPr lang="zh-CN" altLang="en-US" sz="2400" smtClean="0">
                <a:latin typeface="Times New Roman" panose="02020603050405020304" pitchFamily="18" charset="0"/>
              </a:rPr>
              <a:t>所以</a:t>
            </a:r>
          </a:p>
          <a:p>
            <a:pPr eaLnBrk="1" hangingPunct="1">
              <a:lnSpc>
                <a:spcPct val="90000"/>
              </a:lnSpc>
              <a:buFont typeface="Wingdings" panose="05000000000000000000" pitchFamily="2" charset="2"/>
              <a:buNone/>
            </a:pPr>
            <a:r>
              <a:rPr lang="zh-CN" altLang="en-US" sz="2400" smtClean="0">
                <a:latin typeface="Times New Roman" panose="02020603050405020304" pitchFamily="18" charset="0"/>
              </a:rPr>
              <a:t>非屏蔽中断处理子程序的入口地址存放在</a:t>
            </a:r>
            <a:r>
              <a:rPr lang="en-US" altLang="zh-CN" sz="2400" smtClean="0">
                <a:latin typeface="Times New Roman" panose="02020603050405020304" pitchFamily="18" charset="0"/>
              </a:rPr>
              <a:t>0</a:t>
            </a:r>
            <a:r>
              <a:rPr lang="zh-CN" altLang="en-US" sz="2400" smtClean="0">
                <a:latin typeface="Times New Roman" panose="02020603050405020304" pitchFamily="18" charset="0"/>
              </a:rPr>
              <a:t>段的</a:t>
            </a:r>
            <a:r>
              <a:rPr lang="en-US" altLang="zh-CN" sz="2400" smtClean="0">
                <a:latin typeface="Times New Roman" panose="02020603050405020304" pitchFamily="18" charset="0"/>
              </a:rPr>
              <a:t>0008H</a:t>
            </a:r>
            <a:r>
              <a:rPr lang="zh-CN" altLang="en-US" sz="2400" smtClean="0">
                <a:latin typeface="Times New Roman" panose="02020603050405020304" pitchFamily="18" charset="0"/>
              </a:rPr>
              <a:t>、 </a:t>
            </a:r>
          </a:p>
          <a:p>
            <a:pPr eaLnBrk="1" hangingPunct="1">
              <a:lnSpc>
                <a:spcPct val="90000"/>
              </a:lnSpc>
              <a:buFont typeface="Wingdings" panose="05000000000000000000" pitchFamily="2" charset="2"/>
              <a:buNone/>
            </a:pPr>
            <a:r>
              <a:rPr lang="en-US" altLang="zh-CN" sz="2400" smtClean="0">
                <a:latin typeface="Times New Roman" panose="02020603050405020304" pitchFamily="18" charset="0"/>
              </a:rPr>
              <a:t>0009H</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000AH</a:t>
            </a:r>
            <a:r>
              <a:rPr lang="zh-CN" altLang="en-US" sz="2400" smtClean="0">
                <a:latin typeface="Times New Roman" panose="02020603050405020304" pitchFamily="18" charset="0"/>
              </a:rPr>
              <a:t>和 </a:t>
            </a:r>
            <a:r>
              <a:rPr lang="en-US" altLang="zh-CN" sz="2400" smtClean="0">
                <a:latin typeface="Times New Roman" panose="02020603050405020304" pitchFamily="18" charset="0"/>
              </a:rPr>
              <a:t>000BH</a:t>
            </a:r>
            <a:r>
              <a:rPr lang="zh-CN" altLang="en-US" sz="2400" smtClean="0">
                <a:latin typeface="Times New Roman" panose="02020603050405020304" pitchFamily="18" charset="0"/>
              </a:rPr>
              <a:t>这四个单元中。</a:t>
            </a:r>
          </a:p>
          <a:p>
            <a:pPr eaLnBrk="1" hangingPunct="1">
              <a:lnSpc>
                <a:spcPct val="90000"/>
              </a:lnSpc>
              <a:buFont typeface="Wingdings" panose="05000000000000000000" pitchFamily="2" charset="2"/>
              <a:buNone/>
            </a:pPr>
            <a:endParaRPr lang="zh-CN" altLang="en-US" sz="2400" smtClean="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400" b="1" smtClean="0">
                <a:latin typeface="Times New Roman" panose="02020603050405020304" pitchFamily="18" charset="0"/>
              </a:rPr>
              <a:t>INTR</a:t>
            </a:r>
            <a:r>
              <a:rPr lang="zh-CN" altLang="en-US" sz="2400" b="1" smtClean="0">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400" smtClean="0">
                <a:latin typeface="Times New Roman" panose="02020603050405020304" pitchFamily="18" charset="0"/>
              </a:rPr>
              <a:t>从</a:t>
            </a:r>
            <a:r>
              <a:rPr lang="en-US" altLang="zh-CN" sz="2400" smtClean="0">
                <a:latin typeface="Times New Roman" panose="02020603050405020304" pitchFamily="18" charset="0"/>
              </a:rPr>
              <a:t>INTR</a:t>
            </a:r>
            <a:r>
              <a:rPr lang="zh-CN" altLang="en-US" sz="2400" smtClean="0">
                <a:latin typeface="Times New Roman" panose="02020603050405020304" pitchFamily="18" charset="0"/>
              </a:rPr>
              <a:t>引脚进入的可屏蔽中断，当</a:t>
            </a:r>
            <a:r>
              <a:rPr lang="en-US" altLang="zh-CN" sz="2400" smtClean="0">
                <a:latin typeface="Times New Roman" panose="02020603050405020304" pitchFamily="18" charset="0"/>
              </a:rPr>
              <a:t>CPU</a:t>
            </a:r>
            <a:r>
              <a:rPr lang="zh-CN" altLang="en-US" sz="2400" smtClean="0">
                <a:latin typeface="Times New Roman" panose="02020603050405020304" pitchFamily="18" charset="0"/>
              </a:rPr>
              <a:t>收到一个可屏蔽</a:t>
            </a:r>
          </a:p>
          <a:p>
            <a:pPr eaLnBrk="1" hangingPunct="1">
              <a:lnSpc>
                <a:spcPct val="90000"/>
              </a:lnSpc>
              <a:buFont typeface="Wingdings" panose="05000000000000000000" pitchFamily="2" charset="2"/>
              <a:buNone/>
            </a:pPr>
            <a:r>
              <a:rPr lang="zh-CN" altLang="en-US" sz="2400" smtClean="0">
                <a:latin typeface="Times New Roman" panose="02020603050405020304" pitchFamily="18" charset="0"/>
              </a:rPr>
              <a:t>中断请求信号时，如果</a:t>
            </a:r>
            <a:r>
              <a:rPr lang="en-US" altLang="zh-CN" sz="2400" smtClean="0">
                <a:latin typeface="Times New Roman" panose="02020603050405020304" pitchFamily="18" charset="0"/>
              </a:rPr>
              <a:t>IF=1</a:t>
            </a:r>
            <a:r>
              <a:rPr lang="zh-CN" altLang="en-US" sz="2400" smtClean="0">
                <a:latin typeface="Times New Roman" panose="02020603050405020304" pitchFamily="18" charset="0"/>
              </a:rPr>
              <a:t>，那么</a:t>
            </a:r>
            <a:r>
              <a:rPr lang="en-US" altLang="zh-CN" sz="2400" smtClean="0">
                <a:latin typeface="Times New Roman" panose="02020603050405020304" pitchFamily="18" charset="0"/>
              </a:rPr>
              <a:t>CPU</a:t>
            </a:r>
            <a:r>
              <a:rPr lang="zh-CN" altLang="en-US" sz="2400" smtClean="0">
                <a:latin typeface="Times New Roman" panose="02020603050405020304" pitchFamily="18" charset="0"/>
              </a:rPr>
              <a:t>会在执行完当前指</a:t>
            </a:r>
          </a:p>
          <a:p>
            <a:pPr eaLnBrk="1" hangingPunct="1">
              <a:lnSpc>
                <a:spcPct val="90000"/>
              </a:lnSpc>
              <a:buFont typeface="Wingdings" panose="05000000000000000000" pitchFamily="2" charset="2"/>
              <a:buNone/>
            </a:pPr>
            <a:r>
              <a:rPr lang="zh-CN" altLang="en-US" sz="2400" smtClean="0">
                <a:latin typeface="Times New Roman" panose="02020603050405020304" pitchFamily="18" charset="0"/>
              </a:rPr>
              <a:t>令后响应这一中断请求。</a:t>
            </a:r>
            <a:endParaRPr lang="zh-CN" altLang="en-US" sz="1800"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251</a:t>
            </a:fld>
            <a:endParaRPr lang="en-US" altLang="zh-CN"/>
          </a:p>
        </p:txBody>
      </p:sp>
    </p:spTree>
    <p:extLst>
      <p:ext uri="{BB962C8B-B14F-4D97-AF65-F5344CB8AC3E}">
        <p14:creationId xmlns:p14="http://schemas.microsoft.com/office/powerpoint/2010/main" val="1076603942"/>
      </p:ext>
    </p:extLst>
  </p:cSld>
  <p:clrMapOvr>
    <a:masterClrMapping/>
  </p:clrMapOvr>
  <p:transition spd="slow"/>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(4) </a:t>
            </a:r>
            <a:r>
              <a:rPr lang="zh-CN" altLang="en-US" smtClean="0">
                <a:latin typeface="Times New Roman" panose="02020603050405020304" pitchFamily="18" charset="0"/>
              </a:rPr>
              <a:t>硬件中断的响应和时序</a:t>
            </a:r>
            <a:r>
              <a:rPr lang="zh-CN" altLang="en-US" smtClean="0">
                <a:solidFill>
                  <a:schemeClr val="folHlink"/>
                </a:solidFill>
              </a:rPr>
              <a:t> </a:t>
            </a:r>
          </a:p>
        </p:txBody>
      </p:sp>
      <p:sp>
        <p:nvSpPr>
          <p:cNvPr id="199683" name="Rectangle 3"/>
          <p:cNvSpPr>
            <a:spLocks noGrp="1" noChangeArrowheads="1"/>
          </p:cNvSpPr>
          <p:nvPr>
            <p:ph type="body" idx="1"/>
          </p:nvPr>
        </p:nvSpPr>
        <p:spPr>
          <a:xfrm>
            <a:off x="566738" y="1752600"/>
            <a:ext cx="8181975" cy="4556125"/>
          </a:xfrm>
        </p:spPr>
        <p:txBody>
          <a:bodyPr/>
          <a:lstStyle/>
          <a:p>
            <a:pPr eaLnBrk="1" hangingPunct="1">
              <a:buFont typeface="Wingdings" panose="05000000000000000000" pitchFamily="2" charset="2"/>
              <a:buNone/>
            </a:pPr>
            <a:r>
              <a:rPr lang="zh-CN" altLang="en-US" sz="2400" smtClean="0">
                <a:solidFill>
                  <a:srgbClr val="FF0000"/>
                </a:solidFill>
                <a:latin typeface="Times New Roman" panose="02020603050405020304" pitchFamily="18" charset="0"/>
              </a:rPr>
              <a:t>可屏蔽中断</a:t>
            </a:r>
            <a:r>
              <a:rPr lang="zh-CN" altLang="en-US" sz="2400" smtClean="0">
                <a:latin typeface="Times New Roman" panose="02020603050405020304" pitchFamily="18" charset="0"/>
              </a:rPr>
              <a:t>的响应过程</a:t>
            </a:r>
            <a:r>
              <a:rPr lang="zh-CN" altLang="en-US" sz="2400" smtClean="0"/>
              <a:t> ：</a:t>
            </a:r>
          </a:p>
          <a:p>
            <a:pPr eaLnBrk="1" hangingPunct="1">
              <a:buFont typeface="Wingdings" panose="05000000000000000000" pitchFamily="2" charset="2"/>
              <a:buNone/>
            </a:pPr>
            <a:r>
              <a:rPr lang="zh-CN" altLang="en-US" sz="2400" smtClean="0"/>
              <a:t>      当</a:t>
            </a:r>
            <a:r>
              <a:rPr lang="en-US" altLang="zh-CN" sz="2400" smtClean="0"/>
              <a:t>CPU</a:t>
            </a:r>
            <a:r>
              <a:rPr lang="zh-CN" altLang="en-US" sz="2400" smtClean="0"/>
              <a:t>在</a:t>
            </a:r>
            <a:r>
              <a:rPr lang="en-US" altLang="zh-CN" sz="2400" smtClean="0"/>
              <a:t>INTR</a:t>
            </a:r>
            <a:r>
              <a:rPr lang="zh-CN" altLang="en-US" sz="2400" smtClean="0"/>
              <a:t>引脚上接受到一个高电平的中断请求信</a:t>
            </a:r>
          </a:p>
          <a:p>
            <a:pPr eaLnBrk="1" hangingPunct="1">
              <a:buFont typeface="Wingdings" panose="05000000000000000000" pitchFamily="2" charset="2"/>
              <a:buNone/>
            </a:pPr>
            <a:r>
              <a:rPr lang="zh-CN" altLang="en-US" sz="2400" smtClean="0"/>
              <a:t>号，并且当前的中断允许标志为</a:t>
            </a:r>
            <a:r>
              <a:rPr lang="en-US" altLang="zh-CN" sz="2400" smtClean="0"/>
              <a:t>1</a:t>
            </a:r>
            <a:r>
              <a:rPr lang="zh-CN" altLang="en-US" sz="2400" smtClean="0"/>
              <a:t>时，</a:t>
            </a:r>
            <a:r>
              <a:rPr lang="en-US" altLang="zh-CN" sz="2400" smtClean="0"/>
              <a:t>CPU</a:t>
            </a:r>
            <a:r>
              <a:rPr lang="zh-CN" altLang="en-US" sz="2400" smtClean="0"/>
              <a:t>就会在当前指令</a:t>
            </a:r>
          </a:p>
          <a:p>
            <a:pPr eaLnBrk="1" hangingPunct="1">
              <a:buFont typeface="Wingdings" panose="05000000000000000000" pitchFamily="2" charset="2"/>
              <a:buNone/>
            </a:pPr>
            <a:r>
              <a:rPr lang="zh-CN" altLang="en-US" sz="2400" smtClean="0"/>
              <a:t>执行完后，开始响应外部的中断请求，具体说，就是</a:t>
            </a:r>
            <a:r>
              <a:rPr lang="en-US" altLang="zh-CN" sz="2400" smtClean="0"/>
              <a:t>CPU</a:t>
            </a:r>
            <a:r>
              <a:rPr lang="zh-CN" altLang="en-US" sz="2400" smtClean="0"/>
              <a:t>往</a:t>
            </a:r>
          </a:p>
          <a:p>
            <a:pPr eaLnBrk="1" hangingPunct="1">
              <a:buFont typeface="Wingdings" panose="05000000000000000000" pitchFamily="2" charset="2"/>
              <a:buNone/>
            </a:pPr>
            <a:r>
              <a:rPr lang="en-US" altLang="zh-CN" sz="2400" smtClean="0"/>
              <a:t>/INTA</a:t>
            </a:r>
            <a:r>
              <a:rPr lang="zh-CN" altLang="en-US" sz="2400" smtClean="0"/>
              <a:t>引脚发两个负脉冲，外设接口接到第二个负脉冲后，</a:t>
            </a:r>
          </a:p>
          <a:p>
            <a:pPr eaLnBrk="1" hangingPunct="1">
              <a:buFont typeface="Wingdings" panose="05000000000000000000" pitchFamily="2" charset="2"/>
              <a:buNone/>
            </a:pPr>
            <a:r>
              <a:rPr lang="zh-CN" altLang="en-US" sz="2400" smtClean="0"/>
              <a:t>立即往数据线上给</a:t>
            </a:r>
            <a:r>
              <a:rPr lang="en-US" altLang="zh-CN" sz="2400" smtClean="0"/>
              <a:t>CPU</a:t>
            </a:r>
            <a:r>
              <a:rPr lang="zh-CN" altLang="en-US" sz="2400" smtClean="0"/>
              <a:t>送来中断类型码。</a:t>
            </a:r>
          </a:p>
          <a:p>
            <a:pPr eaLnBrk="1" hangingPunct="1">
              <a:buFont typeface="Wingdings" panose="05000000000000000000" pitchFamily="2" charset="2"/>
              <a:buNone/>
            </a:pPr>
            <a:r>
              <a:rPr lang="zh-CN" altLang="en-US" sz="2400" smtClean="0"/>
              <a:t>       </a:t>
            </a:r>
            <a:r>
              <a:rPr lang="en-US" altLang="zh-CN" sz="2400" smtClean="0"/>
              <a:t>CPU</a:t>
            </a:r>
            <a:r>
              <a:rPr lang="zh-CN" altLang="en-US" sz="2400" smtClean="0"/>
              <a:t>响应外部中断、并进入中断子程序的过程中，要</a:t>
            </a:r>
          </a:p>
          <a:p>
            <a:pPr eaLnBrk="1" hangingPunct="1">
              <a:buFont typeface="Wingdings" panose="05000000000000000000" pitchFamily="2" charset="2"/>
              <a:buNone/>
            </a:pPr>
            <a:r>
              <a:rPr lang="zh-CN" altLang="en-US" sz="2400" smtClean="0"/>
              <a:t>依次做下面几件事：</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252</a:t>
            </a:fld>
            <a:endParaRPr lang="en-US" altLang="zh-CN"/>
          </a:p>
        </p:txBody>
      </p:sp>
    </p:spTree>
    <p:extLst>
      <p:ext uri="{BB962C8B-B14F-4D97-AF65-F5344CB8AC3E}">
        <p14:creationId xmlns:p14="http://schemas.microsoft.com/office/powerpoint/2010/main" val="1700627693"/>
      </p:ext>
    </p:extLst>
  </p:cSld>
  <p:clrMapOvr>
    <a:masterClrMapping/>
  </p:clrMapOvr>
  <p:transition spd="slow"/>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200707" name="Rectangle 3"/>
          <p:cNvSpPr>
            <a:spLocks noChangeArrowheads="1"/>
          </p:cNvSpPr>
          <p:nvPr/>
        </p:nvSpPr>
        <p:spPr bwMode="auto">
          <a:xfrm>
            <a:off x="2828925" y="900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200708" name="Picture 4" descr="wx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4277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Text Box 5"/>
          <p:cNvSpPr txBox="1">
            <a:spLocks noChangeArrowheads="1"/>
          </p:cNvSpPr>
          <p:nvPr/>
        </p:nvSpPr>
        <p:spPr bwMode="auto">
          <a:xfrm>
            <a:off x="6443663" y="1557338"/>
            <a:ext cx="20256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en-US" altLang="zh-CN" sz="2400" b="1">
                <a:solidFill>
                  <a:srgbClr val="669900"/>
                </a:solidFill>
              </a:rPr>
              <a:t>8086/8088</a:t>
            </a:r>
            <a:r>
              <a:rPr lang="zh-CN" altLang="en-US" sz="2400" b="1">
                <a:solidFill>
                  <a:srgbClr val="669900"/>
                </a:solidFill>
              </a:rPr>
              <a:t>对</a:t>
            </a:r>
          </a:p>
          <a:p>
            <a:pPr eaLnBrk="1" hangingPunct="1">
              <a:spcBef>
                <a:spcPct val="0"/>
              </a:spcBef>
              <a:buClrTx/>
              <a:buFontTx/>
              <a:buNone/>
            </a:pPr>
            <a:r>
              <a:rPr lang="zh-CN" altLang="en-US" sz="2400" b="1">
                <a:solidFill>
                  <a:srgbClr val="669900"/>
                </a:solidFill>
              </a:rPr>
              <a:t>中断响应过程</a:t>
            </a:r>
          </a:p>
          <a:p>
            <a:pPr eaLnBrk="1" hangingPunct="1">
              <a:spcBef>
                <a:spcPct val="0"/>
              </a:spcBef>
              <a:buClrTx/>
              <a:buFontTx/>
              <a:buNone/>
            </a:pPr>
            <a:r>
              <a:rPr lang="zh-CN" altLang="en-US" sz="2400" b="1">
                <a:solidFill>
                  <a:srgbClr val="669900"/>
                </a:solidFill>
              </a:rPr>
              <a:t>的流程图</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253</a:t>
            </a:fld>
            <a:endParaRPr lang="en-US" altLang="zh-CN"/>
          </a:p>
        </p:txBody>
      </p:sp>
    </p:spTree>
    <p:extLst>
      <p:ext uri="{BB962C8B-B14F-4D97-AF65-F5344CB8AC3E}">
        <p14:creationId xmlns:p14="http://schemas.microsoft.com/office/powerpoint/2010/main" val="1011128003"/>
      </p:ext>
    </p:extLst>
  </p:cSld>
  <p:clrMapOvr>
    <a:masterClrMapping/>
  </p:clrMapOvr>
  <p:transition spd="slow"/>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endParaRPr lang="zh-CN" altLang="zh-CN" smtClean="0"/>
          </a:p>
        </p:txBody>
      </p:sp>
      <p:pic>
        <p:nvPicPr>
          <p:cNvPr id="20173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254</a:t>
            </a:fld>
            <a:endParaRPr lang="en-US" altLang="zh-CN"/>
          </a:p>
        </p:txBody>
      </p:sp>
    </p:spTree>
    <p:extLst>
      <p:ext uri="{BB962C8B-B14F-4D97-AF65-F5344CB8AC3E}">
        <p14:creationId xmlns:p14="http://schemas.microsoft.com/office/powerpoint/2010/main" val="3347168208"/>
      </p:ext>
    </p:extLst>
  </p:cSld>
  <p:clrMapOvr>
    <a:masterClrMapping/>
  </p:clrMapOv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zh-CN" altLang="en-US" smtClean="0"/>
              <a:t>几点说明</a:t>
            </a:r>
            <a:r>
              <a:rPr lang="en-US" altLang="zh-CN" smtClean="0"/>
              <a:t>:</a:t>
            </a:r>
          </a:p>
        </p:txBody>
      </p:sp>
      <p:sp>
        <p:nvSpPr>
          <p:cNvPr id="202755" name="Rectangle 3"/>
          <p:cNvSpPr>
            <a:spLocks noGrp="1" noChangeArrowheads="1"/>
          </p:cNvSpPr>
          <p:nvPr>
            <p:ph type="body" idx="1"/>
          </p:nvPr>
        </p:nvSpPr>
        <p:spPr>
          <a:xfrm>
            <a:off x="566738" y="1752600"/>
            <a:ext cx="8108950" cy="4340225"/>
          </a:xfrm>
        </p:spPr>
        <p:txBody>
          <a:bodyPr/>
          <a:lstStyle/>
          <a:p>
            <a:pPr marL="508000" indent="-508000" eaLnBrk="1" hangingPunct="1">
              <a:buFont typeface="Wingdings" panose="05000000000000000000" pitchFamily="2" charset="2"/>
              <a:buNone/>
            </a:pPr>
            <a:r>
              <a:rPr lang="en-US" altLang="zh-CN" smtClean="0">
                <a:latin typeface="Times New Roman" panose="02020603050405020304" pitchFamily="18" charset="0"/>
              </a:rPr>
              <a:t>①</a:t>
            </a:r>
            <a:r>
              <a:rPr lang="zh-CN" altLang="en-US" smtClean="0">
                <a:latin typeface="Times New Roman" panose="02020603050405020304" pitchFamily="18" charset="0"/>
              </a:rPr>
              <a:t>非屏蔽中断和可屏蔽中断有两点差别；</a:t>
            </a:r>
            <a:r>
              <a:rPr lang="zh-CN" altLang="en-US" smtClean="0"/>
              <a:t> </a:t>
            </a:r>
          </a:p>
          <a:p>
            <a:pPr marL="508000" indent="-508000" eaLnBrk="1" hangingPunct="1">
              <a:buFont typeface="Wingdings" panose="05000000000000000000" pitchFamily="2" charset="2"/>
              <a:buNone/>
            </a:pPr>
            <a:r>
              <a:rPr lang="zh-CN" altLang="en-US" smtClean="0"/>
              <a:t>第</a:t>
            </a:r>
            <a:r>
              <a:rPr lang="en-US" altLang="zh-CN" smtClean="0"/>
              <a:t>1</a:t>
            </a:r>
            <a:r>
              <a:rPr lang="zh-CN" altLang="en-US" smtClean="0"/>
              <a:t>点：</a:t>
            </a:r>
          </a:p>
          <a:p>
            <a:pPr marL="508000" indent="-508000" eaLnBrk="1" hangingPunct="1">
              <a:buFont typeface="Wingdings" panose="05000000000000000000" pitchFamily="2" charset="2"/>
              <a:buNone/>
            </a:pPr>
            <a:r>
              <a:rPr lang="zh-CN" altLang="en-US" smtClean="0"/>
              <a:t>     从流程图看出，</a:t>
            </a:r>
            <a:r>
              <a:rPr lang="en-US" altLang="zh-CN" smtClean="0"/>
              <a:t>CPU</a:t>
            </a:r>
            <a:r>
              <a:rPr lang="zh-CN" altLang="en-US" smtClean="0"/>
              <a:t>遇到可屏蔽中断请求，先要判断</a:t>
            </a:r>
            <a:r>
              <a:rPr lang="en-US" altLang="zh-CN" smtClean="0"/>
              <a:t>IF</a:t>
            </a:r>
            <a:r>
              <a:rPr lang="zh-CN" altLang="en-US" smtClean="0"/>
              <a:t>是否为</a:t>
            </a:r>
            <a:r>
              <a:rPr lang="en-US" altLang="zh-CN" smtClean="0"/>
              <a:t>1,</a:t>
            </a:r>
          </a:p>
          <a:p>
            <a:pPr marL="508000" indent="-508000" eaLnBrk="1" hangingPunct="1">
              <a:buFont typeface="Wingdings" panose="05000000000000000000" pitchFamily="2" charset="2"/>
              <a:buNone/>
            </a:pPr>
            <a:r>
              <a:rPr lang="zh-CN" altLang="en-US" smtClean="0"/>
              <a:t>如果</a:t>
            </a:r>
            <a:r>
              <a:rPr lang="en-US" altLang="zh-CN" smtClean="0"/>
              <a:t>IF=1</a:t>
            </a:r>
            <a:r>
              <a:rPr lang="zh-CN" altLang="en-US" smtClean="0"/>
              <a:t>，</a:t>
            </a:r>
            <a:r>
              <a:rPr lang="en-US" altLang="zh-CN" smtClean="0"/>
              <a:t>CPU</a:t>
            </a:r>
            <a:r>
              <a:rPr lang="zh-CN" altLang="en-US" smtClean="0"/>
              <a:t>进入中断响应过程，</a:t>
            </a:r>
            <a:r>
              <a:rPr lang="en-US" altLang="zh-CN" smtClean="0"/>
              <a:t>CPU</a:t>
            </a:r>
            <a:r>
              <a:rPr lang="zh-CN" altLang="en-US" smtClean="0"/>
              <a:t>在中断响应过程要读取此中断的</a:t>
            </a:r>
          </a:p>
          <a:p>
            <a:pPr marL="508000" indent="-508000" eaLnBrk="1" hangingPunct="1">
              <a:buFont typeface="Wingdings" panose="05000000000000000000" pitchFamily="2" charset="2"/>
              <a:buNone/>
            </a:pPr>
            <a:r>
              <a:rPr lang="zh-CN" altLang="en-US" smtClean="0"/>
              <a:t>类型码。</a:t>
            </a:r>
          </a:p>
          <a:p>
            <a:pPr marL="508000" indent="-508000" eaLnBrk="1" hangingPunct="1">
              <a:buFont typeface="Wingdings" panose="05000000000000000000" pitchFamily="2" charset="2"/>
              <a:buNone/>
            </a:pPr>
            <a:r>
              <a:rPr lang="zh-CN" altLang="en-US" smtClean="0"/>
              <a:t>第</a:t>
            </a:r>
            <a:r>
              <a:rPr lang="en-US" altLang="zh-CN" smtClean="0"/>
              <a:t>2</a:t>
            </a:r>
            <a:r>
              <a:rPr lang="zh-CN" altLang="en-US" smtClean="0"/>
              <a:t>点：</a:t>
            </a:r>
          </a:p>
          <a:p>
            <a:pPr marL="508000" indent="-508000" eaLnBrk="1" hangingPunct="1">
              <a:buFont typeface="Wingdings" panose="05000000000000000000" pitchFamily="2" charset="2"/>
              <a:buNone/>
            </a:pPr>
            <a:r>
              <a:rPr lang="zh-CN" altLang="en-US" b="1" smtClean="0">
                <a:solidFill>
                  <a:srgbClr val="FF3300"/>
                </a:solidFill>
              </a:rPr>
              <a:t>      </a:t>
            </a:r>
            <a:r>
              <a:rPr lang="zh-CN" altLang="en-US" smtClean="0"/>
              <a:t>对</a:t>
            </a:r>
            <a:r>
              <a:rPr lang="zh-CN" altLang="en-US" b="1" smtClean="0">
                <a:solidFill>
                  <a:srgbClr val="FF3300"/>
                </a:solidFill>
              </a:rPr>
              <a:t>可屏蔽中断请求信号</a:t>
            </a:r>
            <a:r>
              <a:rPr lang="zh-CN" altLang="en-US" smtClean="0"/>
              <a:t>是一个电平触发信号，并要求</a:t>
            </a:r>
            <a:r>
              <a:rPr lang="en-US" altLang="zh-CN" smtClean="0"/>
              <a:t>INTR</a:t>
            </a:r>
            <a:r>
              <a:rPr lang="zh-CN" altLang="en-US" smtClean="0"/>
              <a:t>信号的</a:t>
            </a:r>
          </a:p>
          <a:p>
            <a:pPr marL="508000" indent="-508000" eaLnBrk="1" hangingPunct="1">
              <a:buFont typeface="Wingdings" panose="05000000000000000000" pitchFamily="2" charset="2"/>
              <a:buNone/>
            </a:pPr>
            <a:r>
              <a:rPr lang="zh-CN" altLang="en-US" smtClean="0"/>
              <a:t>高电平维持到</a:t>
            </a:r>
            <a:r>
              <a:rPr lang="en-US" altLang="zh-CN" smtClean="0"/>
              <a:t>CPU</a:t>
            </a:r>
            <a:r>
              <a:rPr lang="zh-CN" altLang="en-US" smtClean="0"/>
              <a:t>响应中断才结束。</a:t>
            </a:r>
          </a:p>
          <a:p>
            <a:pPr marL="508000" indent="-508000" eaLnBrk="1" hangingPunct="1">
              <a:buFont typeface="Wingdings" panose="05000000000000000000" pitchFamily="2" charset="2"/>
              <a:buNone/>
            </a:pPr>
            <a:r>
              <a:rPr lang="zh-CN" altLang="en-US" smtClean="0"/>
              <a:t>      对</a:t>
            </a:r>
            <a:r>
              <a:rPr lang="zh-CN" altLang="en-US" b="1" smtClean="0">
                <a:solidFill>
                  <a:srgbClr val="FF3300"/>
                </a:solidFill>
              </a:rPr>
              <a:t>非屏蔽中断请求信号</a:t>
            </a:r>
            <a:r>
              <a:rPr lang="zh-CN" altLang="en-US" smtClean="0"/>
              <a:t>，要求是一个上升沿触发信号，并且在上</a:t>
            </a:r>
          </a:p>
          <a:p>
            <a:pPr marL="508000" indent="-508000" eaLnBrk="1" hangingPunct="1">
              <a:buFont typeface="Wingdings" panose="05000000000000000000" pitchFamily="2" charset="2"/>
              <a:buNone/>
            </a:pPr>
            <a:r>
              <a:rPr lang="zh-CN" altLang="en-US" smtClean="0"/>
              <a:t>升沿之后，能够维持两个时钟周期的高电平。</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255</a:t>
            </a:fld>
            <a:endParaRPr lang="en-US" altLang="zh-CN"/>
          </a:p>
        </p:txBody>
      </p:sp>
    </p:spTree>
    <p:extLst>
      <p:ext uri="{BB962C8B-B14F-4D97-AF65-F5344CB8AC3E}">
        <p14:creationId xmlns:p14="http://schemas.microsoft.com/office/powerpoint/2010/main" val="3810325448"/>
      </p:ext>
    </p:extLst>
  </p:cSld>
  <p:clrMapOvr>
    <a:masterClrMapping/>
  </p:clrMapOvr>
  <p:transition spd="slow"/>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endParaRPr lang="zh-CN" altLang="zh-CN" smtClean="0"/>
          </a:p>
        </p:txBody>
      </p:sp>
      <p:sp>
        <p:nvSpPr>
          <p:cNvPr id="203779" name="Text Box 4"/>
          <p:cNvSpPr txBox="1">
            <a:spLocks noChangeArrowheads="1"/>
          </p:cNvSpPr>
          <p:nvPr/>
        </p:nvSpPr>
        <p:spPr bwMode="auto">
          <a:xfrm>
            <a:off x="611188" y="1844675"/>
            <a:ext cx="6624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buFont typeface="Wingdings" panose="05000000000000000000" pitchFamily="2" charset="2"/>
              <a:buNone/>
            </a:pPr>
            <a:r>
              <a:rPr lang="en-US" altLang="zh-CN"/>
              <a:t>② TF</a:t>
            </a:r>
            <a:r>
              <a:rPr lang="zh-CN" altLang="en-US"/>
              <a:t>是单步中断标志 ；</a:t>
            </a:r>
            <a:endParaRPr lang="zh-CN" altLang="en-US" b="1"/>
          </a:p>
        </p:txBody>
      </p:sp>
      <p:pic>
        <p:nvPicPr>
          <p:cNvPr id="203780"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2349500"/>
            <a:ext cx="8001000" cy="4267200"/>
          </a:xfrm>
        </p:spPr>
      </p:pic>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256</a:t>
            </a:fld>
            <a:endParaRPr lang="en-US" altLang="zh-CN"/>
          </a:p>
        </p:txBody>
      </p:sp>
    </p:spTree>
    <p:extLst>
      <p:ext uri="{BB962C8B-B14F-4D97-AF65-F5344CB8AC3E}">
        <p14:creationId xmlns:p14="http://schemas.microsoft.com/office/powerpoint/2010/main" val="955849201"/>
      </p:ext>
    </p:extLst>
  </p:cSld>
  <p:clrMapOvr>
    <a:masterClrMapping/>
  </p:clrMapOvr>
  <p:transition spd="slow"/>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3"/>
          <p:cNvSpPr>
            <a:spLocks noGrp="1" noChangeArrowheads="1"/>
          </p:cNvSpPr>
          <p:nvPr>
            <p:ph type="body" idx="1"/>
          </p:nvPr>
        </p:nvSpPr>
        <p:spPr>
          <a:xfrm>
            <a:off x="468313" y="620713"/>
            <a:ext cx="8001000" cy="4267200"/>
          </a:xfrm>
        </p:spPr>
        <p:txBody>
          <a:bodyPr/>
          <a:lstStyle/>
          <a:p>
            <a:pPr eaLnBrk="1" hangingPunct="1">
              <a:buFont typeface="Wingdings" panose="05000000000000000000" pitchFamily="2" charset="2"/>
              <a:buNone/>
            </a:pPr>
            <a:r>
              <a:rPr lang="en-US" altLang="zh-CN" sz="2400" smtClean="0"/>
              <a:t>③ </a:t>
            </a:r>
            <a:r>
              <a:rPr lang="zh-CN" altLang="en-US" sz="2400" smtClean="0"/>
              <a:t>在中断响应后，又遇</a:t>
            </a:r>
            <a:r>
              <a:rPr lang="en-US" altLang="zh-CN" sz="2400" smtClean="0"/>
              <a:t>NMI</a:t>
            </a:r>
            <a:r>
              <a:rPr lang="zh-CN" altLang="en-US" sz="2400" smtClean="0"/>
              <a:t>引脚上有非屏蔽中断请求；</a:t>
            </a:r>
          </a:p>
          <a:p>
            <a:pPr eaLnBrk="1" hangingPunct="1">
              <a:buFont typeface="Wingdings" panose="05000000000000000000" pitchFamily="2" charset="2"/>
              <a:buNone/>
            </a:pPr>
            <a:r>
              <a:rPr lang="zh-CN" altLang="en-US" sz="2400" smtClean="0"/>
              <a:t>     中断嵌套</a:t>
            </a:r>
          </a:p>
          <a:p>
            <a:pPr eaLnBrk="1" hangingPunct="1">
              <a:buFont typeface="Wingdings" panose="05000000000000000000" pitchFamily="2" charset="2"/>
              <a:buNone/>
            </a:pPr>
            <a:endParaRPr lang="zh-CN" altLang="en-US" sz="2400" smtClean="0"/>
          </a:p>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endParaRPr lang="en-US" altLang="zh-CN" smtClean="0"/>
          </a:p>
        </p:txBody>
      </p:sp>
      <p:pic>
        <p:nvPicPr>
          <p:cNvPr id="2048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81150"/>
            <a:ext cx="67691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257</a:t>
            </a:fld>
            <a:endParaRPr lang="en-US" altLang="zh-CN"/>
          </a:p>
        </p:txBody>
      </p:sp>
    </p:spTree>
    <p:extLst>
      <p:ext uri="{BB962C8B-B14F-4D97-AF65-F5344CB8AC3E}">
        <p14:creationId xmlns:p14="http://schemas.microsoft.com/office/powerpoint/2010/main" val="3407266681"/>
      </p:ext>
    </p:extLst>
  </p:cSld>
  <p:clrMapOvr>
    <a:masterClrMapping/>
  </p:clrMapOvr>
  <p:transition spd="slow"/>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endParaRPr lang="zh-CN" altLang="zh-CN" smtClean="0"/>
          </a:p>
        </p:txBody>
      </p:sp>
      <p:sp>
        <p:nvSpPr>
          <p:cNvPr id="20582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2400" smtClean="0"/>
              <a:t>④ </a:t>
            </a:r>
            <a:r>
              <a:rPr lang="zh-CN" altLang="en-US" sz="2400" smtClean="0"/>
              <a:t>结束时，返回断点</a:t>
            </a:r>
            <a:r>
              <a:rPr lang="en-US" altLang="zh-CN" sz="2400" smtClean="0"/>
              <a:t>,</a:t>
            </a:r>
          </a:p>
          <a:p>
            <a:pPr eaLnBrk="1" hangingPunct="1">
              <a:buFont typeface="Wingdings" panose="05000000000000000000" pitchFamily="2" charset="2"/>
              <a:buNone/>
            </a:pPr>
            <a:r>
              <a:rPr lang="en-US" altLang="zh-CN" sz="2400" smtClean="0"/>
              <a:t>    </a:t>
            </a:r>
            <a:r>
              <a:rPr lang="zh-CN" altLang="en-US" sz="2400" smtClean="0"/>
              <a:t>即</a:t>
            </a:r>
            <a:r>
              <a:rPr lang="zh-CN" altLang="en-US" sz="2400" b="1" smtClean="0">
                <a:solidFill>
                  <a:srgbClr val="FF3300"/>
                </a:solidFill>
              </a:rPr>
              <a:t>先从堆栈中弹出</a:t>
            </a:r>
            <a:r>
              <a:rPr lang="en-US" altLang="zh-CN" sz="2400" b="1" smtClean="0">
                <a:solidFill>
                  <a:srgbClr val="FF3300"/>
                </a:solidFill>
              </a:rPr>
              <a:t>IP</a:t>
            </a:r>
            <a:r>
              <a:rPr lang="zh-CN" altLang="en-US" sz="2400" b="1" smtClean="0">
                <a:solidFill>
                  <a:srgbClr val="FF3300"/>
                </a:solidFill>
              </a:rPr>
              <a:t>和</a:t>
            </a:r>
            <a:r>
              <a:rPr lang="en-US" altLang="zh-CN" sz="2400" b="1" smtClean="0">
                <a:solidFill>
                  <a:srgbClr val="FF3300"/>
                </a:solidFill>
              </a:rPr>
              <a:t>CS</a:t>
            </a:r>
            <a:r>
              <a:rPr lang="zh-CN" altLang="en-US" sz="2400" b="1" smtClean="0">
                <a:solidFill>
                  <a:srgbClr val="FF3300"/>
                </a:solidFill>
              </a:rPr>
              <a:t>，再弹出标志</a:t>
            </a:r>
            <a:r>
              <a:rPr lang="zh-CN" altLang="en-US" sz="2400" smtClean="0"/>
              <a:t>，然后按</a:t>
            </a:r>
            <a:r>
              <a:rPr lang="en-US" altLang="zh-CN" sz="2400" smtClean="0"/>
              <a:t>IP</a:t>
            </a:r>
            <a:r>
              <a:rPr lang="zh-CN" altLang="en-US" sz="2400" smtClean="0"/>
              <a:t>和</a:t>
            </a:r>
          </a:p>
          <a:p>
            <a:pPr eaLnBrk="1" hangingPunct="1">
              <a:buFont typeface="Wingdings" panose="05000000000000000000" pitchFamily="2" charset="2"/>
              <a:buNone/>
            </a:pPr>
            <a:r>
              <a:rPr lang="en-US" altLang="zh-CN" sz="2400" smtClean="0"/>
              <a:t>CS</a:t>
            </a:r>
            <a:r>
              <a:rPr lang="zh-CN" altLang="en-US" sz="2400" smtClean="0"/>
              <a:t>的值返回主程序断点处继续执行原先程序。</a:t>
            </a:r>
          </a:p>
          <a:p>
            <a:pPr eaLnBrk="1" hangingPunct="1">
              <a:buFont typeface="Wingdings" panose="05000000000000000000" pitchFamily="2" charset="2"/>
              <a:buNone/>
            </a:pPr>
            <a:r>
              <a:rPr lang="zh-CN" altLang="en-US" sz="2400" smtClean="0"/>
              <a:t>     返回断点的一切动作由中断返回指令（</a:t>
            </a:r>
            <a:r>
              <a:rPr lang="en-US" altLang="zh-CN" sz="2400" smtClean="0"/>
              <a:t>IRET</a:t>
            </a:r>
            <a:r>
              <a:rPr lang="zh-CN" altLang="en-US" sz="2400" smtClean="0"/>
              <a:t>）完成</a:t>
            </a:r>
          </a:p>
          <a:p>
            <a:pPr eaLnBrk="1" hangingPunct="1">
              <a:buFont typeface="Wingdings" panose="05000000000000000000" pitchFamily="2" charset="2"/>
              <a:buNone/>
            </a:pPr>
            <a:endParaRPr lang="zh-CN" altLang="en-US" sz="2400" smtClean="0"/>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258</a:t>
            </a:fld>
            <a:endParaRPr lang="en-US" altLang="zh-CN"/>
          </a:p>
        </p:txBody>
      </p:sp>
    </p:spTree>
    <p:extLst>
      <p:ext uri="{BB962C8B-B14F-4D97-AF65-F5344CB8AC3E}">
        <p14:creationId xmlns:p14="http://schemas.microsoft.com/office/powerpoint/2010/main" val="3926957516"/>
      </p:ext>
    </p:extLst>
  </p:cSld>
  <p:clrMapOvr>
    <a:masterClrMapping/>
  </p:clrMapOvr>
  <p:transition spd="slow"/>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endParaRPr lang="zh-CN" altLang="zh-CN" smtClean="0"/>
          </a:p>
        </p:txBody>
      </p:sp>
      <p:sp>
        <p:nvSpPr>
          <p:cNvPr id="206851" name="Rectangle 3"/>
          <p:cNvSpPr>
            <a:spLocks noGrp="1" noChangeArrowheads="1"/>
          </p:cNvSpPr>
          <p:nvPr>
            <p:ph type="body" idx="1"/>
          </p:nvPr>
        </p:nvSpPr>
        <p:spPr/>
        <p:txBody>
          <a:bodyPr/>
          <a:lstStyle/>
          <a:p>
            <a:pPr marL="508000" indent="-508000" eaLnBrk="1" hangingPunct="1">
              <a:buFont typeface="Wingdings" panose="05000000000000000000" pitchFamily="2" charset="2"/>
              <a:buNone/>
            </a:pPr>
            <a:r>
              <a:rPr lang="en-US" altLang="zh-CN" smtClean="0">
                <a:latin typeface="Times New Roman" panose="02020603050405020304" pitchFamily="18" charset="0"/>
              </a:rPr>
              <a:t>⑤</a:t>
            </a:r>
            <a:r>
              <a:rPr lang="zh-CN" altLang="en-US" smtClean="0">
                <a:latin typeface="Times New Roman" panose="02020603050405020304" pitchFamily="18" charset="0"/>
              </a:rPr>
              <a:t>在有些情况下，即使中断允许标志</a:t>
            </a:r>
            <a:r>
              <a:rPr lang="en-US" altLang="zh-CN" smtClean="0">
                <a:latin typeface="Times New Roman" panose="02020603050405020304" pitchFamily="18" charset="0"/>
              </a:rPr>
              <a:t>IF=1</a:t>
            </a:r>
            <a:r>
              <a:rPr lang="zh-CN" altLang="en-US" smtClean="0">
                <a:latin typeface="Times New Roman" panose="02020603050405020304" pitchFamily="18" charset="0"/>
              </a:rPr>
              <a:t>，</a:t>
            </a:r>
            <a:r>
              <a:rPr lang="en-US" altLang="zh-CN" smtClean="0">
                <a:latin typeface="Times New Roman" panose="02020603050405020304" pitchFamily="18" charset="0"/>
              </a:rPr>
              <a:t>CPU</a:t>
            </a:r>
            <a:r>
              <a:rPr lang="zh-CN" altLang="en-US" smtClean="0">
                <a:latin typeface="Times New Roman" panose="02020603050405020304" pitchFamily="18" charset="0"/>
              </a:rPr>
              <a:t>也不能马上响应可屏蔽中断，而是要等待执行完下一条指令后才能响应中断。</a:t>
            </a:r>
          </a:p>
          <a:p>
            <a:pPr marL="508000" indent="-508000" eaLnBrk="1" hangingPunct="1">
              <a:buFont typeface="Wingdings" panose="05000000000000000000" pitchFamily="2" charset="2"/>
              <a:buAutoNum type="romanUcPeriod"/>
            </a:pPr>
            <a:r>
              <a:rPr lang="zh-CN" altLang="en-US" smtClean="0">
                <a:latin typeface="Times New Roman" panose="02020603050405020304" pitchFamily="18" charset="0"/>
              </a:rPr>
              <a:t>发出中断请求信号时，</a:t>
            </a:r>
            <a:r>
              <a:rPr lang="en-US" altLang="zh-CN" smtClean="0">
                <a:latin typeface="Times New Roman" panose="02020603050405020304" pitchFamily="18" charset="0"/>
              </a:rPr>
              <a:t>CPU</a:t>
            </a:r>
            <a:r>
              <a:rPr lang="zh-CN" altLang="en-US" smtClean="0">
                <a:latin typeface="Times New Roman" panose="02020603050405020304" pitchFamily="18" charset="0"/>
              </a:rPr>
              <a:t>正执行封锁指令，由于</a:t>
            </a:r>
            <a:r>
              <a:rPr lang="en-US" altLang="zh-CN" smtClean="0">
                <a:latin typeface="Times New Roman" panose="02020603050405020304" pitchFamily="18" charset="0"/>
              </a:rPr>
              <a:t>CPU</a:t>
            </a:r>
            <a:r>
              <a:rPr lang="zh-CN" altLang="en-US" smtClean="0">
                <a:latin typeface="Times New Roman" panose="02020603050405020304" pitchFamily="18" charset="0"/>
              </a:rPr>
              <a:t>将封锁指令和后面的一条指令看作一个整体，所以必须等到后一条指令后才能响应中断</a:t>
            </a:r>
          </a:p>
          <a:p>
            <a:pPr marL="508000" indent="-508000" eaLnBrk="1" hangingPunct="1">
              <a:buFont typeface="Wingdings" panose="05000000000000000000" pitchFamily="2" charset="2"/>
              <a:buAutoNum type="romanUcPeriod"/>
            </a:pPr>
            <a:r>
              <a:rPr lang="zh-CN" altLang="en-US" smtClean="0">
                <a:latin typeface="Times New Roman" panose="02020603050405020304" pitchFamily="18" charset="0"/>
              </a:rPr>
              <a:t>如果指令是执行给段寄存器传送数据的指令，必须等下一条指令后才能响应中断</a:t>
            </a:r>
          </a:p>
          <a:p>
            <a:pPr marL="508000" indent="-508000" eaLnBrk="1" hangingPunct="1">
              <a:buFont typeface="Wingdings" panose="05000000000000000000" pitchFamily="2" charset="2"/>
              <a:buNone/>
            </a:pPr>
            <a:r>
              <a:rPr lang="zh-CN" altLang="en-US" sz="2400" smtClean="0">
                <a:latin typeface="Times New Roman" panose="02020603050405020304" pitchFamily="18" charset="0"/>
              </a:rPr>
              <a:t>⑥</a:t>
            </a:r>
            <a:r>
              <a:rPr lang="en-US" altLang="zh-CN" sz="2400" smtClean="0">
                <a:latin typeface="Times New Roman" panose="02020603050405020304" pitchFamily="18" charset="0"/>
              </a:rPr>
              <a:t>CPU</a:t>
            </a:r>
            <a:r>
              <a:rPr lang="zh-CN" altLang="en-US" sz="2400" smtClean="0">
                <a:latin typeface="Times New Roman" panose="02020603050405020304" pitchFamily="18" charset="0"/>
              </a:rPr>
              <a:t>执行等待指令或串操作指令时，允许指令执行过程</a:t>
            </a:r>
          </a:p>
          <a:p>
            <a:pPr marL="508000" indent="-508000" eaLnBrk="1" hangingPunct="1">
              <a:buFont typeface="Wingdings" panose="05000000000000000000" pitchFamily="2" charset="2"/>
              <a:buNone/>
            </a:pPr>
            <a:r>
              <a:rPr lang="zh-CN" altLang="en-US" sz="2400" smtClean="0">
                <a:latin typeface="Times New Roman" panose="02020603050405020304" pitchFamily="18" charset="0"/>
              </a:rPr>
              <a:t>中进入中断。但必须在一个基本动作执行完后响应中断。 </a:t>
            </a:r>
          </a:p>
          <a:p>
            <a:pPr marL="508000" indent="-508000" eaLnBrk="1" hangingPunct="1">
              <a:buFont typeface="Wingdings" panose="05000000000000000000" pitchFamily="2" charset="2"/>
              <a:buNone/>
            </a:pPr>
            <a:endParaRPr lang="en-US" altLang="zh-CN" sz="2400"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259</a:t>
            </a:fld>
            <a:endParaRPr lang="en-US" altLang="zh-CN"/>
          </a:p>
        </p:txBody>
      </p:sp>
    </p:spTree>
    <p:extLst>
      <p:ext uri="{BB962C8B-B14F-4D97-AF65-F5344CB8AC3E}">
        <p14:creationId xmlns:p14="http://schemas.microsoft.com/office/powerpoint/2010/main" val="72329249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4294967295"/>
          </p:nvPr>
        </p:nvSpPr>
        <p:spPr>
          <a:noFill/>
        </p:spPr>
        <p:txBody>
          <a:bodyPr/>
          <a:lstStyle/>
          <a:p>
            <a:fld id="{D4EDF6D2-E56A-4DC6-93BF-55BF2C31A286}" type="slidenum">
              <a:rPr lang="en-US" altLang="zh-CN" smtClean="0">
                <a:ea typeface="宋体" charset="-122"/>
              </a:rPr>
              <a:t>26</a:t>
            </a:fld>
            <a:endParaRPr lang="en-US" altLang="zh-CN" smtClean="0">
              <a:ea typeface="宋体" charset="-122"/>
            </a:endParaRPr>
          </a:p>
        </p:txBody>
      </p:sp>
      <p:sp>
        <p:nvSpPr>
          <p:cNvPr id="5"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Text Box 3"/>
          <p:cNvSpPr txBox="1">
            <a:spLocks/>
          </p:cNvSpPr>
          <p:nvPr/>
        </p:nvSpPr>
        <p:spPr bwMode="auto">
          <a:xfrm>
            <a:off x="525882" y="1863840"/>
            <a:ext cx="3918341" cy="110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27025" indent="-32702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277938" indent="-388938"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spcBef>
                <a:spcPts val="600"/>
              </a:spcBef>
              <a:buSzPct val="50000"/>
              <a:buFontTx/>
              <a:buBlip>
                <a:blip r:embed="rId2"/>
              </a:buBlip>
            </a:pPr>
            <a:r>
              <a:rPr lang="zh-CN" altLang="zh-CN" sz="2000" dirty="0">
                <a:solidFill>
                  <a:srgbClr val="D45954"/>
                </a:solidFill>
                <a:latin typeface="华文楷体" panose="02010600040101010101" pitchFamily="2" charset="-122"/>
                <a:ea typeface="华文楷体" panose="02010600040101010101" pitchFamily="2" charset="-122"/>
              </a:rPr>
              <a:t>一条存储带</a:t>
            </a:r>
          </a:p>
          <a:p>
            <a:pPr marL="0" lvl="2" algn="l" eaLnBrk="1">
              <a:spcBef>
                <a:spcPts val="600"/>
              </a:spcBef>
              <a:buSzPct val="145000"/>
              <a:buFontTx/>
              <a:buChar char="•"/>
            </a:pPr>
            <a:r>
              <a:rPr lang="zh-CN" altLang="zh-CN" sz="2000" b="0" dirty="0">
                <a:latin typeface="华文楷体" panose="02010600040101010101" pitchFamily="2" charset="-122"/>
                <a:ea typeface="华文楷体" panose="02010600040101010101" pitchFamily="2" charset="-122"/>
              </a:rPr>
              <a:t>双向无限</a:t>
            </a:r>
            <a:r>
              <a:rPr lang="zh-CN" altLang="zh-CN" sz="2000" b="0" dirty="0" smtClean="0">
                <a:latin typeface="华文楷体" panose="02010600040101010101" pitchFamily="2" charset="-122"/>
                <a:ea typeface="华文楷体" panose="02010600040101010101" pitchFamily="2" charset="-122"/>
              </a:rPr>
              <a:t>延长</a:t>
            </a:r>
            <a:r>
              <a:rPr lang="zh-CN" altLang="en-US" sz="2000" b="0" dirty="0" smtClean="0">
                <a:latin typeface="华文楷体" panose="02010600040101010101" pitchFamily="2" charset="-122"/>
                <a:ea typeface="华文楷体" panose="02010600040101010101" pitchFamily="2" charset="-122"/>
              </a:rPr>
              <a:t>，</a:t>
            </a:r>
            <a:r>
              <a:rPr lang="zh-CN" altLang="zh-CN" sz="2000" b="0" dirty="0" smtClean="0">
                <a:latin typeface="华文楷体" panose="02010600040101010101" pitchFamily="2" charset="-122"/>
                <a:ea typeface="华文楷体" panose="02010600040101010101" pitchFamily="2" charset="-122"/>
              </a:rPr>
              <a:t>上</a:t>
            </a:r>
            <a:r>
              <a:rPr lang="zh-CN" altLang="zh-CN" sz="2000" b="0" dirty="0">
                <a:latin typeface="华文楷体" panose="02010600040101010101" pitchFamily="2" charset="-122"/>
                <a:ea typeface="华文楷体" panose="02010600040101010101" pitchFamily="2" charset="-122"/>
              </a:rPr>
              <a:t>有一个个小</a:t>
            </a:r>
            <a:r>
              <a:rPr lang="zh-CN" altLang="zh-CN" sz="2000" b="0" dirty="0" smtClean="0">
                <a:latin typeface="华文楷体" panose="02010600040101010101" pitchFamily="2" charset="-122"/>
                <a:ea typeface="华文楷体" panose="02010600040101010101" pitchFamily="2" charset="-122"/>
              </a:rPr>
              <a:t>方格</a:t>
            </a:r>
            <a:r>
              <a:rPr lang="zh-CN" altLang="en-US" sz="2000" b="0" dirty="0" smtClean="0">
                <a:latin typeface="华文楷体" panose="02010600040101010101" pitchFamily="2" charset="-122"/>
                <a:ea typeface="华文楷体" panose="02010600040101010101" pitchFamily="2" charset="-122"/>
              </a:rPr>
              <a:t>来存储信息。</a:t>
            </a:r>
            <a:endParaRPr lang="zh-CN" altLang="zh-CN" sz="2000" b="0" dirty="0">
              <a:latin typeface="华文楷体" panose="02010600040101010101" pitchFamily="2" charset="-122"/>
              <a:ea typeface="华文楷体" panose="02010600040101010101" pitchFamily="2" charset="-122"/>
            </a:endParaRPr>
          </a:p>
        </p:txBody>
      </p:sp>
      <p:sp>
        <p:nvSpPr>
          <p:cNvPr id="10" name="Text Box 6"/>
          <p:cNvSpPr txBox="1">
            <a:spLocks/>
          </p:cNvSpPr>
          <p:nvPr/>
        </p:nvSpPr>
        <p:spPr bwMode="auto">
          <a:xfrm>
            <a:off x="539552" y="4366763"/>
            <a:ext cx="4359176" cy="2180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defPPr>
              <a:defRPr lang="zh-CN"/>
            </a:defPPr>
            <a:lvl1pPr marL="327025" indent="-327025" eaLnBrk="1">
              <a:spcBef>
                <a:spcPts val="600"/>
              </a:spcBef>
              <a:buSzPct val="50000"/>
              <a:buFontTx/>
              <a:buBlip>
                <a:blip r:embed="rId2"/>
              </a:buBlip>
              <a:defRPr sz="2000" b="0">
                <a:solidFill>
                  <a:srgbClr val="D45954"/>
                </a:solidFill>
                <a:latin typeface="华文楷体" panose="02010600040101010101" pitchFamily="2" charset="-122"/>
                <a:ea typeface="华文楷体" panose="02010600040101010101" pitchFamily="2" charset="-122"/>
                <a:cs typeface="Helvetica Neue" charset="0"/>
              </a:defRPr>
            </a:lvl1pPr>
            <a:lvl2pPr marL="742950" indent="-285750" algn="ctr">
              <a:defRPr sz="2400" b="1">
                <a:solidFill>
                  <a:srgbClr val="000000"/>
                </a:solidFill>
                <a:latin typeface="Helvetica Neue" charset="0"/>
                <a:ea typeface="Helvetica Neue" charset="0"/>
                <a:cs typeface="Helvetica Neue" charset="0"/>
              </a:defRPr>
            </a:lvl2pPr>
            <a:lvl3pPr marL="0" lvl="2" indent="-388938" eaLnBrk="1">
              <a:spcBef>
                <a:spcPts val="600"/>
              </a:spcBef>
              <a:buSzPct val="145000"/>
              <a:buFontTx/>
              <a:buChar char="•"/>
              <a:defRPr sz="2000" b="0">
                <a:solidFill>
                  <a:srgbClr val="000000"/>
                </a:solidFill>
                <a:latin typeface="华文楷体" panose="02010600040101010101" pitchFamily="2" charset="-122"/>
                <a:ea typeface="华文楷体" panose="02010600040101010101" pitchFamily="2" charset="-122"/>
                <a:cs typeface="Helvetica Neue" charset="0"/>
              </a:defRPr>
            </a:lvl3pPr>
            <a:lvl4pPr marL="1600200" indent="-228600" algn="ctr">
              <a:defRPr sz="2400" b="1">
                <a:solidFill>
                  <a:srgbClr val="000000"/>
                </a:solidFill>
                <a:latin typeface="Helvetica Neue" charset="0"/>
                <a:ea typeface="Helvetica Neue" charset="0"/>
                <a:cs typeface="Helvetica Neue" charset="0"/>
              </a:defRPr>
            </a:lvl4pPr>
            <a:lvl5pPr marL="2057400" indent="-228600" algn="ctr">
              <a:defRPr sz="2400" b="1">
                <a:solidFill>
                  <a:srgbClr val="000000"/>
                </a:solidFill>
                <a:latin typeface="Helvetica Neue" charset="0"/>
                <a:ea typeface="Helvetica Neue" charset="0"/>
                <a:cs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9pPr>
          </a:lstStyle>
          <a:p>
            <a:r>
              <a:rPr lang="zh-CN" altLang="zh-CN" b="1" dirty="0"/>
              <a:t>一个控制器</a:t>
            </a:r>
          </a:p>
          <a:p>
            <a:pPr lvl="2"/>
            <a:r>
              <a:rPr lang="zh-CN" altLang="zh-CN" dirty="0"/>
              <a:t>可以存储当前自身的状态；</a:t>
            </a:r>
          </a:p>
          <a:p>
            <a:pPr lvl="2"/>
            <a:r>
              <a:rPr lang="zh-CN" altLang="zh-CN" dirty="0" smtClean="0"/>
              <a:t>可以</a:t>
            </a:r>
            <a:r>
              <a:rPr lang="zh-CN" altLang="zh-CN" dirty="0"/>
              <a:t>根据读到的字母／数字变换自身的状态</a:t>
            </a:r>
          </a:p>
          <a:p>
            <a:pPr lvl="2"/>
            <a:r>
              <a:rPr lang="zh-CN" altLang="zh-CN" dirty="0"/>
              <a:t>可以沿着存储带一格一格地左移、右移</a:t>
            </a:r>
          </a:p>
        </p:txBody>
      </p:sp>
      <p:grpSp>
        <p:nvGrpSpPr>
          <p:cNvPr id="11" name="组合 10"/>
          <p:cNvGrpSpPr/>
          <p:nvPr/>
        </p:nvGrpSpPr>
        <p:grpSpPr>
          <a:xfrm>
            <a:off x="5358717" y="1727164"/>
            <a:ext cx="3298453" cy="4818827"/>
            <a:chOff x="8656199" y="1916832"/>
            <a:chExt cx="3298453" cy="4818827"/>
          </a:xfrm>
        </p:grpSpPr>
        <p:pic>
          <p:nvPicPr>
            <p:cNvPr id="12" name="Picture 2" descr="tulingj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6199" y="1916832"/>
              <a:ext cx="3298453" cy="3453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199" y="4433676"/>
              <a:ext cx="3298453" cy="2301983"/>
            </a:xfrm>
            <a:prstGeom prst="rect">
              <a:avLst/>
            </a:prstGeom>
          </p:spPr>
        </p:pic>
      </p:grpSp>
      <p:sp>
        <p:nvSpPr>
          <p:cNvPr id="14" name="Text Box 3"/>
          <p:cNvSpPr txBox="1">
            <a:spLocks/>
          </p:cNvSpPr>
          <p:nvPr/>
        </p:nvSpPr>
        <p:spPr bwMode="auto">
          <a:xfrm>
            <a:off x="551385" y="3033712"/>
            <a:ext cx="3918341" cy="110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27025" indent="-32702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277938" indent="-388938"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spcBef>
                <a:spcPts val="600"/>
              </a:spcBef>
              <a:buSzPct val="50000"/>
              <a:buFontTx/>
              <a:buBlip>
                <a:blip r:embed="rId2"/>
              </a:buBlip>
            </a:pPr>
            <a:r>
              <a:rPr lang="zh-CN" altLang="en-US" sz="2000" dirty="0">
                <a:solidFill>
                  <a:srgbClr val="D45954"/>
                </a:solidFill>
                <a:latin typeface="华文楷体" panose="02010600040101010101" pitchFamily="2" charset="-122"/>
                <a:ea typeface="华文楷体" panose="02010600040101010101" pitchFamily="2" charset="-122"/>
              </a:rPr>
              <a:t>一</a:t>
            </a:r>
            <a:r>
              <a:rPr lang="zh-CN" altLang="en-US" sz="2000" dirty="0" smtClean="0">
                <a:solidFill>
                  <a:srgbClr val="D45954"/>
                </a:solidFill>
                <a:latin typeface="华文楷体" panose="02010600040101010101" pitchFamily="2" charset="-122"/>
                <a:ea typeface="华文楷体" panose="02010600040101010101" pitchFamily="2" charset="-122"/>
              </a:rPr>
              <a:t>个读写头</a:t>
            </a:r>
            <a:endParaRPr lang="zh-CN" altLang="zh-CN" sz="2000" dirty="0">
              <a:solidFill>
                <a:srgbClr val="D45954"/>
              </a:solidFill>
              <a:latin typeface="华文楷体" panose="02010600040101010101" pitchFamily="2" charset="-122"/>
              <a:ea typeface="华文楷体" panose="02010600040101010101" pitchFamily="2" charset="-122"/>
            </a:endParaRPr>
          </a:p>
          <a:p>
            <a:pPr marL="0" lvl="2" algn="l" eaLnBrk="1">
              <a:spcBef>
                <a:spcPts val="600"/>
              </a:spcBef>
              <a:buSzPct val="145000"/>
              <a:buFontTx/>
              <a:buChar char="•"/>
            </a:pPr>
            <a:r>
              <a:rPr lang="zh-CN" altLang="en-US" sz="2000" b="0" dirty="0" smtClean="0">
                <a:latin typeface="华文楷体" panose="02010600040101010101" pitchFamily="2" charset="-122"/>
                <a:ea typeface="华文楷体" panose="02010600040101010101" pitchFamily="2" charset="-122"/>
              </a:rPr>
              <a:t>可以</a:t>
            </a:r>
            <a:r>
              <a:rPr lang="zh-CN" altLang="en-US" sz="2000" b="0" dirty="0">
                <a:latin typeface="华文楷体" panose="02010600040101010101" pitchFamily="2" charset="-122"/>
                <a:ea typeface="华文楷体" panose="02010600040101010101" pitchFamily="2" charset="-122"/>
              </a:rPr>
              <a:t>读、写、更改存储带上每一格的数字、</a:t>
            </a:r>
            <a:r>
              <a:rPr lang="zh-CN" altLang="en-US" sz="2000" b="0" dirty="0" smtClean="0">
                <a:latin typeface="华文楷体" panose="02010600040101010101" pitchFamily="2" charset="-122"/>
                <a:ea typeface="华文楷体" panose="02010600040101010101" pitchFamily="2" charset="-122"/>
              </a:rPr>
              <a:t>字母</a:t>
            </a:r>
            <a:endParaRPr lang="zh-CN" altLang="en-US" sz="20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727121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755650" y="188913"/>
            <a:ext cx="8001000" cy="1216025"/>
          </a:xfrm>
        </p:spPr>
        <p:txBody>
          <a:bodyPr/>
          <a:lstStyle/>
          <a:p>
            <a:pPr eaLnBrk="1" hangingPunct="1"/>
            <a:r>
              <a:rPr lang="en-US" altLang="zh-CN" smtClean="0">
                <a:latin typeface="Times New Roman" panose="02020603050405020304" pitchFamily="18" charset="0"/>
              </a:rPr>
              <a:t>8086</a:t>
            </a:r>
            <a:r>
              <a:rPr lang="zh-CN" altLang="en-US" smtClean="0">
                <a:latin typeface="Times New Roman" panose="02020603050405020304" pitchFamily="18" charset="0"/>
              </a:rPr>
              <a:t>的中断响应总线周期 ：</a:t>
            </a:r>
          </a:p>
        </p:txBody>
      </p:sp>
      <p:sp>
        <p:nvSpPr>
          <p:cNvPr id="207875"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207876" name="Rectangle 4"/>
          <p:cNvSpPr>
            <a:spLocks noChangeArrowheads="1"/>
          </p:cNvSpPr>
          <p:nvPr/>
        </p:nvSpPr>
        <p:spPr bwMode="auto">
          <a:xfrm>
            <a:off x="3167063"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207877" name="Picture 5" descr="wx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5" y="1573213"/>
            <a:ext cx="7631113"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7878" name="Group 10"/>
          <p:cNvGrpSpPr>
            <a:grpSpLocks/>
          </p:cNvGrpSpPr>
          <p:nvPr/>
        </p:nvGrpSpPr>
        <p:grpSpPr bwMode="auto">
          <a:xfrm>
            <a:off x="2195513" y="2060575"/>
            <a:ext cx="1150937" cy="4105275"/>
            <a:chOff x="1429" y="1298"/>
            <a:chExt cx="725" cy="2586"/>
          </a:xfrm>
        </p:grpSpPr>
        <p:sp>
          <p:nvSpPr>
            <p:cNvPr id="207894" name="Line 6"/>
            <p:cNvSpPr>
              <a:spLocks noChangeShapeType="1"/>
            </p:cNvSpPr>
            <p:nvPr/>
          </p:nvSpPr>
          <p:spPr bwMode="auto">
            <a:xfrm>
              <a:off x="1429" y="1298"/>
              <a:ext cx="0" cy="258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5" name="Line 7"/>
            <p:cNvSpPr>
              <a:spLocks noChangeShapeType="1"/>
            </p:cNvSpPr>
            <p:nvPr/>
          </p:nvSpPr>
          <p:spPr bwMode="auto">
            <a:xfrm>
              <a:off x="2154" y="1298"/>
              <a:ext cx="0" cy="258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6" name="Line 8"/>
            <p:cNvSpPr>
              <a:spLocks noChangeShapeType="1"/>
            </p:cNvSpPr>
            <p:nvPr/>
          </p:nvSpPr>
          <p:spPr bwMode="auto">
            <a:xfrm>
              <a:off x="1429" y="2931"/>
              <a:ext cx="725" cy="0"/>
            </a:xfrm>
            <a:prstGeom prst="line">
              <a:avLst/>
            </a:prstGeom>
            <a:noFill/>
            <a:ln w="2857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879" name="Line 9"/>
          <p:cNvSpPr>
            <a:spLocks noChangeShapeType="1"/>
          </p:cNvSpPr>
          <p:nvPr/>
        </p:nvSpPr>
        <p:spPr bwMode="auto">
          <a:xfrm>
            <a:off x="6227763" y="2133600"/>
            <a:ext cx="0" cy="4105275"/>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80" name="Line 11"/>
          <p:cNvSpPr>
            <a:spLocks noChangeShapeType="1"/>
          </p:cNvSpPr>
          <p:nvPr/>
        </p:nvSpPr>
        <p:spPr bwMode="auto">
          <a:xfrm>
            <a:off x="1619250" y="1844675"/>
            <a:ext cx="0" cy="17287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81" name="Line 12"/>
          <p:cNvSpPr>
            <a:spLocks noChangeShapeType="1"/>
          </p:cNvSpPr>
          <p:nvPr/>
        </p:nvSpPr>
        <p:spPr bwMode="auto">
          <a:xfrm>
            <a:off x="3924300" y="1844675"/>
            <a:ext cx="0" cy="17287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82" name="Line 13"/>
          <p:cNvSpPr>
            <a:spLocks noChangeShapeType="1"/>
          </p:cNvSpPr>
          <p:nvPr/>
        </p:nvSpPr>
        <p:spPr bwMode="auto">
          <a:xfrm>
            <a:off x="5651500" y="1773238"/>
            <a:ext cx="0" cy="17287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83" name="Line 14"/>
          <p:cNvSpPr>
            <a:spLocks noChangeShapeType="1"/>
          </p:cNvSpPr>
          <p:nvPr/>
        </p:nvSpPr>
        <p:spPr bwMode="auto">
          <a:xfrm>
            <a:off x="7956550" y="1844675"/>
            <a:ext cx="0" cy="17287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84" name="Line 15"/>
          <p:cNvSpPr>
            <a:spLocks noChangeShapeType="1"/>
          </p:cNvSpPr>
          <p:nvPr/>
        </p:nvSpPr>
        <p:spPr bwMode="auto">
          <a:xfrm>
            <a:off x="1692275" y="1989138"/>
            <a:ext cx="2159000" cy="0"/>
          </a:xfrm>
          <a:prstGeom prst="line">
            <a:avLst/>
          </a:prstGeom>
          <a:noFill/>
          <a:ln w="222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885" name="Line 16"/>
          <p:cNvSpPr>
            <a:spLocks noChangeShapeType="1"/>
          </p:cNvSpPr>
          <p:nvPr/>
        </p:nvSpPr>
        <p:spPr bwMode="auto">
          <a:xfrm>
            <a:off x="5724525" y="2060575"/>
            <a:ext cx="2159000" cy="0"/>
          </a:xfrm>
          <a:prstGeom prst="line">
            <a:avLst/>
          </a:prstGeom>
          <a:noFill/>
          <a:ln w="222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886" name="Rectangle 17"/>
          <p:cNvSpPr>
            <a:spLocks noChangeArrowheads="1"/>
          </p:cNvSpPr>
          <p:nvPr/>
        </p:nvSpPr>
        <p:spPr bwMode="auto">
          <a:xfrm>
            <a:off x="1908175" y="1557338"/>
            <a:ext cx="1800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lang="zh-CN" altLang="en-US" sz="1600" b="1">
                <a:solidFill>
                  <a:srgbClr val="FF3300"/>
                </a:solidFill>
              </a:rPr>
              <a:t>当前总线周期</a:t>
            </a:r>
          </a:p>
        </p:txBody>
      </p:sp>
      <p:sp>
        <p:nvSpPr>
          <p:cNvPr id="207887" name="Rectangle 18"/>
          <p:cNvSpPr>
            <a:spLocks noChangeArrowheads="1"/>
          </p:cNvSpPr>
          <p:nvPr/>
        </p:nvSpPr>
        <p:spPr bwMode="auto">
          <a:xfrm>
            <a:off x="5867400" y="1628775"/>
            <a:ext cx="1800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lang="zh-CN" altLang="en-US" sz="1600" b="1">
                <a:solidFill>
                  <a:srgbClr val="FF3300"/>
                </a:solidFill>
              </a:rPr>
              <a:t>下一个总线周期</a:t>
            </a:r>
          </a:p>
        </p:txBody>
      </p:sp>
      <p:grpSp>
        <p:nvGrpSpPr>
          <p:cNvPr id="207888" name="Group 19"/>
          <p:cNvGrpSpPr>
            <a:grpSpLocks/>
          </p:cNvGrpSpPr>
          <p:nvPr/>
        </p:nvGrpSpPr>
        <p:grpSpPr bwMode="auto">
          <a:xfrm>
            <a:off x="6227763" y="2132013"/>
            <a:ext cx="1150937" cy="4105275"/>
            <a:chOff x="1429" y="1298"/>
            <a:chExt cx="725" cy="2586"/>
          </a:xfrm>
        </p:grpSpPr>
        <p:sp>
          <p:nvSpPr>
            <p:cNvPr id="207891" name="Line 20"/>
            <p:cNvSpPr>
              <a:spLocks noChangeShapeType="1"/>
            </p:cNvSpPr>
            <p:nvPr/>
          </p:nvSpPr>
          <p:spPr bwMode="auto">
            <a:xfrm>
              <a:off x="1429" y="1298"/>
              <a:ext cx="0" cy="258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2" name="Line 21"/>
            <p:cNvSpPr>
              <a:spLocks noChangeShapeType="1"/>
            </p:cNvSpPr>
            <p:nvPr/>
          </p:nvSpPr>
          <p:spPr bwMode="auto">
            <a:xfrm>
              <a:off x="2154" y="1298"/>
              <a:ext cx="0" cy="258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3" name="Line 22"/>
            <p:cNvSpPr>
              <a:spLocks noChangeShapeType="1"/>
            </p:cNvSpPr>
            <p:nvPr/>
          </p:nvSpPr>
          <p:spPr bwMode="auto">
            <a:xfrm>
              <a:off x="1429" y="2931"/>
              <a:ext cx="725" cy="0"/>
            </a:xfrm>
            <a:prstGeom prst="line">
              <a:avLst/>
            </a:prstGeom>
            <a:noFill/>
            <a:ln w="2857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889" name="AutoShape 24"/>
          <p:cNvSpPr>
            <a:spLocks/>
          </p:cNvSpPr>
          <p:nvPr/>
        </p:nvSpPr>
        <p:spPr bwMode="auto">
          <a:xfrm>
            <a:off x="4787900" y="6280150"/>
            <a:ext cx="1223963" cy="258763"/>
          </a:xfrm>
          <a:prstGeom prst="accentCallout2">
            <a:avLst>
              <a:gd name="adj1" fmla="val 44171"/>
              <a:gd name="adj2" fmla="val -6227"/>
              <a:gd name="adj3" fmla="val 44171"/>
              <a:gd name="adj4" fmla="val -32167"/>
              <a:gd name="adj5" fmla="val -183435"/>
              <a:gd name="adj6" fmla="val -58884"/>
            </a:avLst>
          </a:prstGeom>
          <a:noFill/>
          <a:ln w="95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fontAlgn="ctr" hangingPunct="1">
              <a:spcBef>
                <a:spcPct val="0"/>
              </a:spcBef>
              <a:buClrTx/>
              <a:buFontTx/>
              <a:buNone/>
            </a:pPr>
            <a:r>
              <a:rPr lang="zh-CN" altLang="en-US" b="1"/>
              <a:t>浮空状态</a:t>
            </a:r>
          </a:p>
        </p:txBody>
      </p:sp>
      <p:sp>
        <p:nvSpPr>
          <p:cNvPr id="207890" name="AutoShape 25"/>
          <p:cNvSpPr>
            <a:spLocks noChangeArrowheads="1"/>
          </p:cNvSpPr>
          <p:nvPr/>
        </p:nvSpPr>
        <p:spPr bwMode="auto">
          <a:xfrm>
            <a:off x="5364163" y="981075"/>
            <a:ext cx="1584325" cy="360363"/>
          </a:xfrm>
          <a:prstGeom prst="wedgeRectCallout">
            <a:avLst>
              <a:gd name="adj1" fmla="val -61324"/>
              <a:gd name="adj2" fmla="val 157931"/>
            </a:avLst>
          </a:prstGeom>
          <a:solidFill>
            <a:srgbClr val="669900"/>
          </a:solidFill>
          <a:ln w="9525">
            <a:solidFill>
              <a:schemeClr val="tx1"/>
            </a:solidFill>
            <a:miter lim="800000"/>
            <a:headEnd/>
            <a:tailEnd/>
          </a:ln>
        </p:spPr>
        <p:txBody>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lang="zh-CN" altLang="en-US" b="1">
                <a:solidFill>
                  <a:srgbClr val="FF3300"/>
                </a:solidFill>
              </a:rPr>
              <a:t>也可以</a:t>
            </a:r>
            <a:r>
              <a:rPr lang="en-US" altLang="zh-CN" b="1">
                <a:solidFill>
                  <a:srgbClr val="FF3300"/>
                </a:solidFill>
              </a:rPr>
              <a:t>2</a:t>
            </a:r>
            <a:r>
              <a:rPr lang="zh-CN" altLang="en-US" b="1">
                <a:solidFill>
                  <a:srgbClr val="FF3300"/>
                </a:solidFill>
              </a:rPr>
              <a:t>个</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260</a:t>
            </a:fld>
            <a:endParaRPr lang="en-US" altLang="zh-CN"/>
          </a:p>
        </p:txBody>
      </p:sp>
    </p:spTree>
    <p:extLst>
      <p:ext uri="{BB962C8B-B14F-4D97-AF65-F5344CB8AC3E}">
        <p14:creationId xmlns:p14="http://schemas.microsoft.com/office/powerpoint/2010/main" val="1710654195"/>
      </p:ext>
    </p:extLst>
  </p:cSld>
  <p:clrMapOvr>
    <a:masterClrMapping/>
  </p:clrMapOvr>
  <p:transition spd="slow"/>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smtClean="0">
                <a:latin typeface="Times New Roman" panose="02020603050405020304" pitchFamily="18" charset="0"/>
              </a:rPr>
              <a:t>中断响应周期时序说明：</a:t>
            </a:r>
          </a:p>
        </p:txBody>
      </p:sp>
      <p:sp>
        <p:nvSpPr>
          <p:cNvPr id="208899"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z="2200" smtClean="0">
                <a:latin typeface="Times New Roman" panose="02020603050405020304" pitchFamily="18" charset="0"/>
              </a:rPr>
              <a:t>（</a:t>
            </a:r>
            <a:r>
              <a:rPr lang="en-US" altLang="zh-CN" sz="2200" smtClean="0">
                <a:latin typeface="Times New Roman" panose="02020603050405020304" pitchFamily="18" charset="0"/>
              </a:rPr>
              <a:t>1)</a:t>
            </a:r>
            <a:r>
              <a:rPr lang="zh-CN" altLang="en-US" sz="2200" smtClean="0">
                <a:latin typeface="Times New Roman" panose="02020603050405020304" pitchFamily="18" charset="0"/>
              </a:rPr>
              <a:t>中断响应用</a:t>
            </a:r>
            <a:r>
              <a:rPr lang="en-US" altLang="zh-CN" sz="2200" smtClean="0">
                <a:latin typeface="Times New Roman" panose="02020603050405020304" pitchFamily="18" charset="0"/>
              </a:rPr>
              <a:t>2</a:t>
            </a:r>
            <a:r>
              <a:rPr lang="zh-CN" altLang="en-US" sz="2200" smtClean="0">
                <a:latin typeface="Times New Roman" panose="02020603050405020304" pitchFamily="18" charset="0"/>
              </a:rPr>
              <a:t>个总线周期</a:t>
            </a:r>
            <a:endParaRPr lang="zh-CN" altLang="en-US" sz="2200" smtClean="0">
              <a:latin typeface="宋体" panose="02010600030101010101" pitchFamily="2" charset="-122"/>
            </a:endParaRPr>
          </a:p>
          <a:p>
            <a:pPr eaLnBrk="1" hangingPunct="1">
              <a:buFont typeface="Wingdings" panose="05000000000000000000" pitchFamily="2" charset="2"/>
              <a:buNone/>
            </a:pPr>
            <a:r>
              <a:rPr lang="zh-CN" altLang="en-US" sz="2200" smtClean="0">
                <a:latin typeface="宋体" panose="02010600030101010101" pitchFamily="2" charset="-122"/>
              </a:rPr>
              <a:t>第</a:t>
            </a:r>
            <a:r>
              <a:rPr lang="en-US" altLang="zh-CN" sz="2200" smtClean="0">
                <a:latin typeface="宋体" panose="02010600030101010101" pitchFamily="2" charset="-122"/>
              </a:rPr>
              <a:t>1</a:t>
            </a:r>
            <a:r>
              <a:rPr lang="zh-CN" altLang="en-US" sz="2200" smtClean="0">
                <a:latin typeface="宋体" panose="02010600030101010101" pitchFamily="2" charset="-122"/>
              </a:rPr>
              <a:t>个总线周期（当前总线周期），通知外设，</a:t>
            </a:r>
            <a:r>
              <a:rPr lang="en-US" altLang="zh-CN" sz="2200" smtClean="0">
                <a:latin typeface="宋体" panose="02010600030101010101" pitchFamily="2" charset="-122"/>
              </a:rPr>
              <a:t>CPU</a:t>
            </a:r>
            <a:r>
              <a:rPr lang="zh-CN" altLang="en-US" sz="2200" smtClean="0">
                <a:latin typeface="宋体" panose="02010600030101010101" pitchFamily="2" charset="-122"/>
              </a:rPr>
              <a:t>准备响应中断；</a:t>
            </a:r>
          </a:p>
          <a:p>
            <a:pPr eaLnBrk="1" hangingPunct="1">
              <a:buFont typeface="Wingdings" panose="05000000000000000000" pitchFamily="2" charset="2"/>
              <a:buNone/>
            </a:pPr>
            <a:r>
              <a:rPr lang="zh-CN" altLang="en-US" sz="2200" smtClean="0">
                <a:latin typeface="宋体" panose="02010600030101010101" pitchFamily="2" charset="-122"/>
              </a:rPr>
              <a:t>     通知外设准备好中断类型号。</a:t>
            </a:r>
          </a:p>
          <a:p>
            <a:pPr algn="just" eaLnBrk="1" hangingPunct="1">
              <a:buFont typeface="Wingdings" panose="05000000000000000000" pitchFamily="2" charset="2"/>
              <a:buNone/>
            </a:pPr>
            <a:r>
              <a:rPr lang="zh-CN" altLang="en-US" sz="2200" smtClean="0">
                <a:latin typeface="宋体" panose="02010600030101010101" pitchFamily="2" charset="-122"/>
              </a:rPr>
              <a:t>第</a:t>
            </a:r>
            <a:r>
              <a:rPr lang="en-US" altLang="zh-CN" sz="2200" smtClean="0">
                <a:latin typeface="宋体" panose="02010600030101010101" pitchFamily="2" charset="-122"/>
              </a:rPr>
              <a:t>2</a:t>
            </a:r>
            <a:r>
              <a:rPr lang="zh-CN" altLang="en-US" sz="2200" smtClean="0">
                <a:latin typeface="宋体" panose="02010600030101010101" pitchFamily="2" charset="-122"/>
              </a:rPr>
              <a:t>个总线周期，</a:t>
            </a:r>
            <a:r>
              <a:rPr lang="en-US" altLang="zh-CN" sz="2200" smtClean="0">
                <a:latin typeface="宋体" panose="02010600030101010101" pitchFamily="2" charset="-122"/>
              </a:rPr>
              <a:t>CPU</a:t>
            </a:r>
            <a:r>
              <a:rPr lang="zh-CN" altLang="en-US" sz="2200" smtClean="0">
                <a:latin typeface="宋体" panose="02010600030101010101" pitchFamily="2" charset="-122"/>
              </a:rPr>
              <a:t>接受外设接口发来的中断类型号。</a:t>
            </a:r>
          </a:p>
          <a:p>
            <a:pPr algn="just" eaLnBrk="1" hangingPunct="1">
              <a:buFont typeface="Wingdings" panose="05000000000000000000" pitchFamily="2" charset="2"/>
              <a:buNone/>
            </a:pPr>
            <a:r>
              <a:rPr lang="zh-CN" altLang="en-US" sz="2200" smtClean="0">
                <a:latin typeface="宋体" panose="02010600030101010101" pitchFamily="2" charset="-122"/>
              </a:rPr>
              <a:t>在两个总线周期中，地址</a:t>
            </a:r>
            <a:r>
              <a:rPr lang="en-US" altLang="zh-CN" sz="2200" smtClean="0">
                <a:latin typeface="宋体" panose="02010600030101010101" pitchFamily="2" charset="-122"/>
              </a:rPr>
              <a:t>/</a:t>
            </a:r>
            <a:r>
              <a:rPr lang="zh-CN" altLang="en-US" sz="2200" smtClean="0">
                <a:latin typeface="宋体" panose="02010600030101010101" pitchFamily="2" charset="-122"/>
              </a:rPr>
              <a:t>数据总线、地址</a:t>
            </a:r>
            <a:r>
              <a:rPr lang="en-US" altLang="zh-CN" sz="2200" smtClean="0">
                <a:latin typeface="宋体" panose="02010600030101010101" pitchFamily="2" charset="-122"/>
              </a:rPr>
              <a:t>/</a:t>
            </a:r>
            <a:r>
              <a:rPr lang="zh-CN" altLang="en-US" sz="2200" smtClean="0">
                <a:latin typeface="宋体" panose="02010600030101010101" pitchFamily="2" charset="-122"/>
              </a:rPr>
              <a:t>状态总线、</a:t>
            </a:r>
            <a:r>
              <a:rPr lang="en-US" altLang="zh-CN" sz="2200" smtClean="0">
                <a:latin typeface="宋体" panose="02010600030101010101" pitchFamily="2" charset="-122"/>
              </a:rPr>
              <a:t>/BHE/S7</a:t>
            </a:r>
            <a:r>
              <a:rPr lang="zh-CN" altLang="en-US" sz="2200" smtClean="0">
                <a:latin typeface="宋体" panose="02010600030101010101" pitchFamily="2" charset="-122"/>
              </a:rPr>
              <a:t>全为浮</a:t>
            </a:r>
          </a:p>
          <a:p>
            <a:pPr algn="just" eaLnBrk="1" hangingPunct="1">
              <a:buFont typeface="Wingdings" panose="05000000000000000000" pitchFamily="2" charset="2"/>
              <a:buNone/>
            </a:pPr>
            <a:r>
              <a:rPr lang="zh-CN" altLang="en-US" sz="2200" smtClean="0">
                <a:latin typeface="宋体" panose="02010600030101010101" pitchFamily="2" charset="-122"/>
              </a:rPr>
              <a:t>空，</a:t>
            </a:r>
            <a:r>
              <a:rPr lang="en-US" altLang="zh-CN" sz="2200" smtClean="0">
                <a:latin typeface="宋体" panose="02010600030101010101" pitchFamily="2" charset="-122"/>
              </a:rPr>
              <a:t>M//IO</a:t>
            </a:r>
            <a:r>
              <a:rPr lang="zh-CN" altLang="en-US" sz="2200" smtClean="0">
                <a:latin typeface="宋体" panose="02010600030101010101" pitchFamily="2" charset="-122"/>
              </a:rPr>
              <a:t>为低电平，</a:t>
            </a:r>
          </a:p>
          <a:p>
            <a:pPr algn="just" eaLnBrk="1" hangingPunct="1">
              <a:buFont typeface="Wingdings" panose="05000000000000000000" pitchFamily="2" charset="2"/>
              <a:buNone/>
            </a:pPr>
            <a:r>
              <a:rPr lang="zh-CN" altLang="en-US" sz="2200" smtClean="0">
                <a:latin typeface="宋体" panose="02010600030101010101" pitchFamily="2" charset="-122"/>
              </a:rPr>
              <a:t>  </a:t>
            </a:r>
            <a:r>
              <a:rPr lang="en-US" altLang="zh-CN" sz="2200" smtClean="0">
                <a:latin typeface="宋体" panose="02010600030101010101" pitchFamily="2" charset="-122"/>
              </a:rPr>
              <a:t>ALE</a:t>
            </a:r>
            <a:r>
              <a:rPr lang="zh-CN" altLang="en-US" sz="2200" smtClean="0">
                <a:latin typeface="宋体" panose="02010600030101010101" pitchFamily="2" charset="-122"/>
              </a:rPr>
              <a:t>端在每个总线周期</a:t>
            </a:r>
            <a:r>
              <a:rPr lang="en-US" altLang="zh-CN" sz="2200" smtClean="0">
                <a:latin typeface="宋体" panose="02010600030101010101" pitchFamily="2" charset="-122"/>
              </a:rPr>
              <a:t>T1</a:t>
            </a:r>
            <a:r>
              <a:rPr lang="zh-CN" altLang="en-US" sz="2200" smtClean="0">
                <a:latin typeface="宋体" panose="02010600030101010101" pitchFamily="2" charset="-122"/>
              </a:rPr>
              <a:t>状态输出一个正脉冲，作为地址锁存信号。</a:t>
            </a:r>
          </a:p>
          <a:p>
            <a:pPr algn="just" eaLnBrk="1" hangingPunct="1">
              <a:buFont typeface="Wingdings" panose="05000000000000000000" pitchFamily="2" charset="2"/>
              <a:buNone/>
            </a:pPr>
            <a:r>
              <a:rPr lang="zh-CN" altLang="en-US" sz="2200" smtClean="0">
                <a:latin typeface="宋体" panose="02010600030101010101" pitchFamily="2" charset="-122"/>
              </a:rPr>
              <a:t>（</a:t>
            </a:r>
            <a:r>
              <a:rPr lang="en-US" altLang="zh-CN" sz="2200" smtClean="0">
                <a:latin typeface="宋体" panose="02010600030101010101" pitchFamily="2" charset="-122"/>
              </a:rPr>
              <a:t>2)</a:t>
            </a:r>
            <a:r>
              <a:rPr lang="zh-CN" altLang="en-US" sz="2200" smtClean="0">
                <a:latin typeface="宋体" panose="02010600030101010101" pitchFamily="2" charset="-122"/>
              </a:rPr>
              <a:t>中断类型码通过</a:t>
            </a:r>
            <a:r>
              <a:rPr lang="en-US" altLang="zh-CN" sz="2200" smtClean="0">
                <a:latin typeface="宋体" panose="02010600030101010101" pitchFamily="2" charset="-122"/>
              </a:rPr>
              <a:t>D7</a:t>
            </a:r>
            <a:r>
              <a:rPr lang="zh-CN" altLang="en-US" sz="2200" smtClean="0">
                <a:latin typeface="宋体" panose="02010600030101010101" pitchFamily="2" charset="-122"/>
              </a:rPr>
              <a:t>～</a:t>
            </a:r>
            <a:r>
              <a:rPr lang="en-US" altLang="zh-CN" sz="2200" smtClean="0">
                <a:latin typeface="宋体" panose="02010600030101010101" pitchFamily="2" charset="-122"/>
              </a:rPr>
              <a:t>D0</a:t>
            </a:r>
            <a:r>
              <a:rPr lang="zh-CN" altLang="en-US" sz="2200" smtClean="0">
                <a:latin typeface="宋体" panose="02010600030101010101" pitchFamily="2" charset="-122"/>
              </a:rPr>
              <a:t>传送给</a:t>
            </a:r>
            <a:r>
              <a:rPr lang="en-US" altLang="zh-CN" sz="2200" smtClean="0">
                <a:latin typeface="宋体" panose="02010600030101010101" pitchFamily="2" charset="-122"/>
              </a:rPr>
              <a:t>CPU</a:t>
            </a:r>
          </a:p>
          <a:p>
            <a:pPr algn="just" eaLnBrk="1" hangingPunct="1">
              <a:buFont typeface="Wingdings" panose="05000000000000000000" pitchFamily="2" charset="2"/>
              <a:buNone/>
            </a:pPr>
            <a:r>
              <a:rPr lang="zh-CN" altLang="en-US" sz="2200" smtClean="0">
                <a:latin typeface="宋体" panose="02010600030101010101" pitchFamily="2" charset="-122"/>
              </a:rPr>
              <a:t>（</a:t>
            </a:r>
            <a:r>
              <a:rPr lang="en-US" altLang="zh-CN" sz="2200" smtClean="0">
                <a:latin typeface="宋体" panose="02010600030101010101" pitchFamily="2" charset="-122"/>
              </a:rPr>
              <a:t>3)</a:t>
            </a:r>
            <a:r>
              <a:rPr lang="zh-CN" altLang="en-US" sz="2200" smtClean="0">
                <a:latin typeface="宋体" panose="02010600030101010101" pitchFamily="2" charset="-122"/>
              </a:rPr>
              <a:t>软件中断和非屏蔽中断不按照此时序响应中断</a:t>
            </a:r>
            <a:endParaRPr lang="zh-CN" altLang="en-US" sz="2200"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261</a:t>
            </a:fld>
            <a:endParaRPr lang="en-US" altLang="zh-CN"/>
          </a:p>
        </p:txBody>
      </p:sp>
    </p:spTree>
    <p:extLst>
      <p:ext uri="{BB962C8B-B14F-4D97-AF65-F5344CB8AC3E}">
        <p14:creationId xmlns:p14="http://schemas.microsoft.com/office/powerpoint/2010/main" val="3280974463"/>
      </p:ext>
    </p:extLst>
  </p:cSld>
  <p:clrMapOvr>
    <a:masterClrMapping/>
  </p:clrMapOvr>
  <p:transition spd="slow"/>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zh-CN" altLang="en-US" sz="2000" smtClean="0"/>
              <a:t>把中断响应总线周期中</a:t>
            </a:r>
            <a:r>
              <a:rPr lang="en-US" altLang="zh-CN" sz="2000" smtClean="0"/>
              <a:t>CPU</a:t>
            </a:r>
            <a:r>
              <a:rPr lang="zh-CN" altLang="en-US" sz="2000" smtClean="0"/>
              <a:t>的动作和中断响应过程结合起来看，当响</a:t>
            </a:r>
            <a:br>
              <a:rPr lang="zh-CN" altLang="en-US" sz="2000" smtClean="0"/>
            </a:br>
            <a:r>
              <a:rPr lang="zh-CN" altLang="en-US" sz="2000" smtClean="0"/>
              <a:t>应一个可屏蔽中断时，</a:t>
            </a:r>
            <a:r>
              <a:rPr lang="en-US" altLang="zh-CN" sz="2000" smtClean="0"/>
              <a:t>CPU</a:t>
            </a:r>
            <a:r>
              <a:rPr lang="zh-CN" altLang="en-US" sz="2000" smtClean="0"/>
              <a:t>实际执行的总线时序如下：</a:t>
            </a:r>
          </a:p>
        </p:txBody>
      </p:sp>
      <p:sp>
        <p:nvSpPr>
          <p:cNvPr id="209923" name="Rectangle 3"/>
          <p:cNvSpPr>
            <a:spLocks noGrp="1" noChangeArrowheads="1"/>
          </p:cNvSpPr>
          <p:nvPr>
            <p:ph type="body" idx="1"/>
          </p:nvPr>
        </p:nvSpPr>
        <p:spPr>
          <a:xfrm>
            <a:off x="566738" y="1752600"/>
            <a:ext cx="7966075" cy="4556125"/>
          </a:xfrm>
        </p:spPr>
        <p:txBody>
          <a:bodyPr/>
          <a:lstStyle/>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1</a:t>
            </a:r>
            <a:r>
              <a:rPr kumimoji="1" lang="zh-CN" altLang="en-US" b="1" smtClean="0">
                <a:solidFill>
                  <a:srgbClr val="FF6600"/>
                </a:solidFill>
              </a:rPr>
              <a:t>步：执行</a:t>
            </a:r>
            <a:r>
              <a:rPr kumimoji="1" lang="en-US" altLang="zh-CN" b="1" smtClean="0">
                <a:solidFill>
                  <a:srgbClr val="FF6600"/>
                </a:solidFill>
              </a:rPr>
              <a:t>2</a:t>
            </a:r>
            <a:r>
              <a:rPr kumimoji="1" lang="zh-CN" altLang="en-US" b="1" smtClean="0">
                <a:solidFill>
                  <a:srgbClr val="FF6600"/>
                </a:solidFill>
              </a:rPr>
              <a:t>个中断响应总线周期，</a:t>
            </a:r>
            <a:r>
              <a:rPr lang="zh-CN" altLang="en-US" smtClean="0"/>
              <a:t>之间用</a:t>
            </a:r>
            <a:r>
              <a:rPr lang="en-US" altLang="zh-CN" smtClean="0"/>
              <a:t>2</a:t>
            </a:r>
            <a:r>
              <a:rPr lang="zh-CN" altLang="en-US" smtClean="0"/>
              <a:t>到</a:t>
            </a:r>
            <a:r>
              <a:rPr lang="en-US" altLang="zh-CN" smtClean="0"/>
              <a:t>3</a:t>
            </a:r>
            <a:r>
              <a:rPr lang="zh-CN" altLang="en-US" smtClean="0"/>
              <a:t>个空闲状态隔开。被</a:t>
            </a:r>
          </a:p>
          <a:p>
            <a:pPr eaLnBrk="1" hangingPunct="1">
              <a:buFont typeface="Wingdings" panose="05000000000000000000" pitchFamily="2" charset="2"/>
              <a:buNone/>
            </a:pPr>
            <a:r>
              <a:rPr lang="zh-CN" altLang="en-US" smtClean="0"/>
              <a:t>响应的外设接口在第</a:t>
            </a:r>
            <a:r>
              <a:rPr lang="en-US" altLang="zh-CN" smtClean="0"/>
              <a:t>2</a:t>
            </a:r>
            <a:r>
              <a:rPr lang="zh-CN" altLang="en-US" smtClean="0"/>
              <a:t>个中断响应总线周期中通过低</a:t>
            </a:r>
            <a:r>
              <a:rPr lang="en-US" altLang="zh-CN" smtClean="0"/>
              <a:t>8</a:t>
            </a:r>
            <a:r>
              <a:rPr lang="zh-CN" altLang="en-US" smtClean="0"/>
              <a:t>位数据线送回一</a:t>
            </a:r>
          </a:p>
          <a:p>
            <a:pPr eaLnBrk="1" hangingPunct="1">
              <a:buFont typeface="Wingdings" panose="05000000000000000000" pitchFamily="2" charset="2"/>
              <a:buNone/>
            </a:pPr>
            <a:r>
              <a:rPr lang="zh-CN" altLang="en-US" smtClean="0"/>
              <a:t>个单字节的中断类型码。</a:t>
            </a:r>
          </a:p>
          <a:p>
            <a:pPr eaLnBrk="1" hangingPunct="1">
              <a:buFont typeface="Wingdings" panose="05000000000000000000" pitchFamily="2" charset="2"/>
              <a:buNone/>
            </a:pPr>
            <a:r>
              <a:rPr lang="zh-CN" altLang="en-US" smtClean="0"/>
              <a:t>    </a:t>
            </a:r>
            <a:r>
              <a:rPr lang="en-US" altLang="zh-CN" smtClean="0"/>
              <a:t>CPU</a:t>
            </a:r>
            <a:r>
              <a:rPr lang="zh-CN" altLang="en-US" smtClean="0"/>
              <a:t>接受中断类型码，将它左移两位后，成为中断向量的起始地</a:t>
            </a:r>
          </a:p>
          <a:p>
            <a:pPr eaLnBrk="1" hangingPunct="1">
              <a:buFont typeface="Wingdings" panose="05000000000000000000" pitchFamily="2" charset="2"/>
              <a:buNone/>
            </a:pPr>
            <a:r>
              <a:rPr lang="zh-CN" altLang="en-US" smtClean="0"/>
              <a:t>址，存入暂存器。</a:t>
            </a:r>
          </a:p>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2</a:t>
            </a:r>
            <a:r>
              <a:rPr kumimoji="1" lang="zh-CN" altLang="en-US" b="1" smtClean="0">
                <a:solidFill>
                  <a:srgbClr val="FF6600"/>
                </a:solidFill>
              </a:rPr>
              <a:t>步：执行</a:t>
            </a:r>
            <a:r>
              <a:rPr kumimoji="1" lang="en-US" altLang="zh-CN" b="1" smtClean="0">
                <a:solidFill>
                  <a:srgbClr val="FF6600"/>
                </a:solidFill>
              </a:rPr>
              <a:t>1</a:t>
            </a:r>
            <a:r>
              <a:rPr kumimoji="1" lang="zh-CN" altLang="en-US" b="1" smtClean="0">
                <a:solidFill>
                  <a:srgbClr val="FF6600"/>
                </a:solidFill>
              </a:rPr>
              <a:t>个总线写周期，</a:t>
            </a:r>
            <a:r>
              <a:rPr lang="zh-CN" altLang="en-US" smtClean="0"/>
              <a:t>在这个周期中，把标志寄存器的值推入堆栈。</a:t>
            </a:r>
          </a:p>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3</a:t>
            </a:r>
            <a:r>
              <a:rPr kumimoji="1" lang="zh-CN" altLang="en-US" b="1" smtClean="0">
                <a:solidFill>
                  <a:srgbClr val="FF6600"/>
                </a:solidFill>
              </a:rPr>
              <a:t>步：将标志寄存器的中断允许标志</a:t>
            </a:r>
            <a:r>
              <a:rPr kumimoji="1" lang="en-US" altLang="zh-CN" b="1" smtClean="0">
                <a:solidFill>
                  <a:srgbClr val="FF6600"/>
                </a:solidFill>
              </a:rPr>
              <a:t>IF</a:t>
            </a:r>
            <a:r>
              <a:rPr kumimoji="1" lang="zh-CN" altLang="en-US" b="1" smtClean="0">
                <a:solidFill>
                  <a:srgbClr val="FF6600"/>
                </a:solidFill>
              </a:rPr>
              <a:t>和单步标志</a:t>
            </a:r>
            <a:r>
              <a:rPr kumimoji="1" lang="en-US" altLang="zh-CN" b="1" smtClean="0">
                <a:solidFill>
                  <a:srgbClr val="FF6600"/>
                </a:solidFill>
              </a:rPr>
              <a:t>TF</a:t>
            </a:r>
            <a:r>
              <a:rPr kumimoji="1" lang="zh-CN" altLang="en-US" b="1" smtClean="0">
                <a:solidFill>
                  <a:srgbClr val="FF6600"/>
                </a:solidFill>
              </a:rPr>
              <a:t>置成</a:t>
            </a:r>
            <a:r>
              <a:rPr kumimoji="1" lang="en-US" altLang="zh-CN" b="1" smtClean="0">
                <a:solidFill>
                  <a:srgbClr val="FF6600"/>
                </a:solidFill>
              </a:rPr>
              <a:t>0</a:t>
            </a:r>
            <a:r>
              <a:rPr lang="zh-CN" altLang="en-US" smtClean="0"/>
              <a:t>，这样禁止了中断响应过程中有其他可屏蔽中断进入，还禁止了中断处理过程中出现单步中断。</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262</a:t>
            </a:fld>
            <a:endParaRPr lang="en-US" altLang="zh-CN"/>
          </a:p>
        </p:txBody>
      </p:sp>
    </p:spTree>
    <p:extLst>
      <p:ext uri="{BB962C8B-B14F-4D97-AF65-F5344CB8AC3E}">
        <p14:creationId xmlns:p14="http://schemas.microsoft.com/office/powerpoint/2010/main" val="1717902803"/>
      </p:ext>
    </p:extLst>
  </p:cSld>
  <p:clrMapOvr>
    <a:masterClrMapping/>
  </p:clrMapOvr>
  <p:transition spd="slow"/>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endParaRPr lang="zh-CN" altLang="zh-CN" smtClean="0"/>
          </a:p>
        </p:txBody>
      </p:sp>
      <p:sp>
        <p:nvSpPr>
          <p:cNvPr id="210947" name="Rectangle 3"/>
          <p:cNvSpPr>
            <a:spLocks noGrp="1" noChangeArrowheads="1"/>
          </p:cNvSpPr>
          <p:nvPr>
            <p:ph type="body" idx="1"/>
          </p:nvPr>
        </p:nvSpPr>
        <p:spPr/>
        <p:txBody>
          <a:bodyPr/>
          <a:lstStyle/>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4</a:t>
            </a:r>
            <a:r>
              <a:rPr kumimoji="1" lang="zh-CN" altLang="en-US" b="1" smtClean="0">
                <a:solidFill>
                  <a:srgbClr val="FF6600"/>
                </a:solidFill>
              </a:rPr>
              <a:t>步：执行</a:t>
            </a:r>
            <a:r>
              <a:rPr kumimoji="1" lang="en-US" altLang="zh-CN" b="1" smtClean="0">
                <a:solidFill>
                  <a:srgbClr val="FF6600"/>
                </a:solidFill>
              </a:rPr>
              <a:t>1</a:t>
            </a:r>
            <a:r>
              <a:rPr kumimoji="1" lang="zh-CN" altLang="en-US" b="1" smtClean="0">
                <a:solidFill>
                  <a:srgbClr val="FF6600"/>
                </a:solidFill>
              </a:rPr>
              <a:t>个总线写周期，</a:t>
            </a:r>
            <a:r>
              <a:rPr lang="zh-CN" altLang="en-US" smtClean="0"/>
              <a:t>在这个周期内，将</a:t>
            </a:r>
            <a:r>
              <a:rPr lang="en-US" altLang="zh-CN" smtClean="0"/>
              <a:t>CS</a:t>
            </a:r>
            <a:r>
              <a:rPr lang="zh-CN" altLang="en-US" smtClean="0"/>
              <a:t>的内容推入堆栈</a:t>
            </a:r>
          </a:p>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5</a:t>
            </a:r>
            <a:r>
              <a:rPr kumimoji="1" lang="zh-CN" altLang="en-US" b="1" smtClean="0">
                <a:solidFill>
                  <a:srgbClr val="FF6600"/>
                </a:solidFill>
              </a:rPr>
              <a:t>步：执行</a:t>
            </a:r>
            <a:r>
              <a:rPr kumimoji="1" lang="en-US" altLang="zh-CN" b="1" smtClean="0">
                <a:solidFill>
                  <a:srgbClr val="FF6600"/>
                </a:solidFill>
              </a:rPr>
              <a:t>1</a:t>
            </a:r>
            <a:r>
              <a:rPr kumimoji="1" lang="zh-CN" altLang="en-US" b="1" smtClean="0">
                <a:solidFill>
                  <a:srgbClr val="FF6600"/>
                </a:solidFill>
              </a:rPr>
              <a:t>个总线写周期，</a:t>
            </a:r>
            <a:r>
              <a:rPr lang="zh-CN" altLang="en-US" smtClean="0"/>
              <a:t>在这个周期内，将</a:t>
            </a:r>
            <a:r>
              <a:rPr lang="en-US" altLang="zh-CN" smtClean="0"/>
              <a:t>IP</a:t>
            </a:r>
            <a:r>
              <a:rPr lang="zh-CN" altLang="en-US" smtClean="0"/>
              <a:t>的内容推入堆栈</a:t>
            </a:r>
          </a:p>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6</a:t>
            </a:r>
            <a:r>
              <a:rPr kumimoji="1" lang="zh-CN" altLang="en-US" b="1" smtClean="0">
                <a:solidFill>
                  <a:srgbClr val="FF6600"/>
                </a:solidFill>
              </a:rPr>
              <a:t>步：执行</a:t>
            </a:r>
            <a:r>
              <a:rPr kumimoji="1" lang="en-US" altLang="zh-CN" b="1" smtClean="0">
                <a:solidFill>
                  <a:srgbClr val="FF6600"/>
                </a:solidFill>
              </a:rPr>
              <a:t>1</a:t>
            </a:r>
            <a:r>
              <a:rPr kumimoji="1" lang="zh-CN" altLang="en-US" b="1" smtClean="0">
                <a:solidFill>
                  <a:srgbClr val="FF6600"/>
                </a:solidFill>
              </a:rPr>
              <a:t>个总线读周期，</a:t>
            </a:r>
            <a:r>
              <a:rPr lang="zh-CN" altLang="en-US" smtClean="0"/>
              <a:t>在这个周期中，从中断向量所在的前两个字节中读得中断处理子程序入口地址的偏移量送到</a:t>
            </a:r>
            <a:r>
              <a:rPr lang="en-US" altLang="zh-CN" smtClean="0"/>
              <a:t>IP</a:t>
            </a:r>
            <a:r>
              <a:rPr lang="zh-CN" altLang="en-US" smtClean="0"/>
              <a:t>寄存器中。</a:t>
            </a:r>
          </a:p>
          <a:p>
            <a:pPr eaLnBrk="1" hangingPunct="1">
              <a:buFont typeface="Wingdings" panose="05000000000000000000" pitchFamily="2" charset="2"/>
              <a:buNone/>
            </a:pPr>
            <a:r>
              <a:rPr kumimoji="1" lang="zh-CN" altLang="en-US" b="1" smtClean="0">
                <a:solidFill>
                  <a:srgbClr val="FF6600"/>
                </a:solidFill>
              </a:rPr>
              <a:t>第</a:t>
            </a:r>
            <a:r>
              <a:rPr kumimoji="1" lang="en-US" altLang="zh-CN" b="1" smtClean="0">
                <a:solidFill>
                  <a:srgbClr val="FF6600"/>
                </a:solidFill>
              </a:rPr>
              <a:t>7</a:t>
            </a:r>
            <a:r>
              <a:rPr kumimoji="1" lang="zh-CN" altLang="en-US" b="1" smtClean="0">
                <a:solidFill>
                  <a:srgbClr val="FF6600"/>
                </a:solidFill>
              </a:rPr>
              <a:t>步：执行</a:t>
            </a:r>
            <a:r>
              <a:rPr kumimoji="1" lang="en-US" altLang="zh-CN" b="1" smtClean="0">
                <a:solidFill>
                  <a:srgbClr val="FF6600"/>
                </a:solidFill>
              </a:rPr>
              <a:t>1</a:t>
            </a:r>
            <a:r>
              <a:rPr kumimoji="1" lang="zh-CN" altLang="en-US" b="1" smtClean="0">
                <a:solidFill>
                  <a:srgbClr val="FF6600"/>
                </a:solidFill>
              </a:rPr>
              <a:t>个总线读周期，</a:t>
            </a:r>
            <a:r>
              <a:rPr lang="zh-CN" altLang="en-US" smtClean="0"/>
              <a:t>在这个周期中，从中断向量所在的后两个字节中读得中断处理子程序入口地址的段地址送到</a:t>
            </a:r>
            <a:r>
              <a:rPr lang="en-US" altLang="zh-CN" smtClean="0"/>
              <a:t>CS</a:t>
            </a:r>
            <a:r>
              <a:rPr lang="zh-CN" altLang="en-US" smtClean="0"/>
              <a:t>寄存器中。</a:t>
            </a:r>
          </a:p>
          <a:p>
            <a:pPr eaLnBrk="1" hangingPunct="1">
              <a:buFont typeface="Wingdings" panose="05000000000000000000" pitchFamily="2" charset="2"/>
              <a:buNone/>
            </a:pPr>
            <a:endParaRPr lang="zh-CN" altLang="en-US" smtClean="0"/>
          </a:p>
          <a:p>
            <a:pPr eaLnBrk="1" hangingPunct="1">
              <a:buFont typeface="Wingdings" panose="05000000000000000000" pitchFamily="2" charset="2"/>
              <a:buNone/>
            </a:pPr>
            <a:r>
              <a:rPr lang="zh-CN" altLang="en-US" smtClean="0"/>
              <a:t>如果是非屏蔽中断或软件中断，则跳过第</a:t>
            </a:r>
            <a:r>
              <a:rPr lang="en-US" altLang="zh-CN" smtClean="0"/>
              <a:t>1</a:t>
            </a:r>
            <a:r>
              <a:rPr lang="zh-CN" altLang="en-US" smtClean="0"/>
              <a:t>步，而从第</a:t>
            </a:r>
            <a:r>
              <a:rPr lang="en-US" altLang="zh-CN" smtClean="0"/>
              <a:t>2</a:t>
            </a:r>
            <a:r>
              <a:rPr lang="zh-CN" altLang="en-US" smtClean="0"/>
              <a:t>步开始按次序执行到第</a:t>
            </a:r>
            <a:r>
              <a:rPr lang="en-US" altLang="zh-CN" smtClean="0"/>
              <a:t>7</a:t>
            </a:r>
            <a:r>
              <a:rPr lang="zh-CN" altLang="en-US" smtClean="0"/>
              <a:t>步。</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263</a:t>
            </a:fld>
            <a:endParaRPr lang="en-US" altLang="zh-CN"/>
          </a:p>
        </p:txBody>
      </p:sp>
    </p:spTree>
    <p:extLst>
      <p:ext uri="{BB962C8B-B14F-4D97-AF65-F5344CB8AC3E}">
        <p14:creationId xmlns:p14="http://schemas.microsoft.com/office/powerpoint/2010/main" val="1935173519"/>
      </p:ext>
    </p:extLst>
  </p:cSld>
  <p:clrMapOvr>
    <a:masterClrMapping/>
  </p:clrMapOvr>
  <p:transition spd="slow"/>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(5) </a:t>
            </a:r>
            <a:r>
              <a:rPr lang="zh-CN" altLang="en-US" smtClean="0">
                <a:latin typeface="Times New Roman" panose="02020603050405020304" pitchFamily="18" charset="0"/>
              </a:rPr>
              <a:t>中断处理子程序</a:t>
            </a:r>
            <a:r>
              <a:rPr lang="zh-CN" altLang="en-US" smtClean="0">
                <a:solidFill>
                  <a:schemeClr val="folHlink"/>
                </a:solidFill>
              </a:rPr>
              <a:t> </a:t>
            </a:r>
          </a:p>
        </p:txBody>
      </p:sp>
      <p:sp>
        <p:nvSpPr>
          <p:cNvPr id="211971" name="Rectangle 3"/>
          <p:cNvSpPr>
            <a:spLocks noGrp="1" noChangeArrowheads="1"/>
          </p:cNvSpPr>
          <p:nvPr>
            <p:ph type="body" idx="1"/>
          </p:nvPr>
        </p:nvSpPr>
        <p:spPr>
          <a:xfrm>
            <a:off x="566738" y="1752600"/>
            <a:ext cx="8037512" cy="4484688"/>
          </a:xfrm>
        </p:spPr>
        <p:txBody>
          <a:bodyPr/>
          <a:lstStyle/>
          <a:p>
            <a:pPr algn="just" eaLnBrk="1" hangingPunct="1">
              <a:buFont typeface="Wingdings" panose="05000000000000000000" pitchFamily="2" charset="2"/>
              <a:buNone/>
            </a:pPr>
            <a:r>
              <a:rPr lang="zh-CN" altLang="en-US" smtClean="0">
                <a:latin typeface="宋体" panose="02010600030101010101" pitchFamily="2" charset="-122"/>
              </a:rPr>
              <a:t>中断处理子程序的功能是各种各样的，但除去所处理的特定功能外，</a:t>
            </a:r>
          </a:p>
          <a:p>
            <a:pPr algn="just" eaLnBrk="1" hangingPunct="1">
              <a:buFont typeface="Wingdings" panose="05000000000000000000" pitchFamily="2" charset="2"/>
              <a:buNone/>
            </a:pPr>
            <a:r>
              <a:rPr lang="zh-CN" altLang="en-US" smtClean="0">
                <a:latin typeface="宋体" panose="02010600030101010101" pitchFamily="2" charset="-122"/>
              </a:rPr>
              <a:t>所有中断处理子程序都有着相同的</a:t>
            </a:r>
          </a:p>
          <a:p>
            <a:pPr algn="just" eaLnBrk="1" hangingPunct="1">
              <a:buFont typeface="Wingdings" panose="05000000000000000000" pitchFamily="2" charset="2"/>
              <a:buNone/>
            </a:pPr>
            <a:r>
              <a:rPr lang="zh-CN" altLang="en-US" b="1" smtClean="0">
                <a:solidFill>
                  <a:schemeClr val="accent2"/>
                </a:solidFill>
                <a:latin typeface="宋体" panose="02010600030101010101" pitchFamily="2" charset="-122"/>
              </a:rPr>
              <a:t>结构特点</a:t>
            </a:r>
            <a:r>
              <a:rPr lang="zh-CN" altLang="en-US" smtClean="0">
                <a:latin typeface="宋体" panose="02010600030101010101" pitchFamily="2" charset="-122"/>
              </a:rPr>
              <a:t>：	</a:t>
            </a:r>
          </a:p>
          <a:p>
            <a:pPr algn="just" eaLnBrk="1" hangingPunct="1">
              <a:buFont typeface="Wingdings" panose="05000000000000000000" pitchFamily="2" charset="2"/>
              <a:buNone/>
            </a:pPr>
            <a:endParaRPr lang="en-US" altLang="zh-CN" smtClean="0"/>
          </a:p>
        </p:txBody>
      </p:sp>
      <p:pic>
        <p:nvPicPr>
          <p:cNvPr id="211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565400"/>
            <a:ext cx="2881312"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264</a:t>
            </a:fld>
            <a:endParaRPr lang="en-US" altLang="zh-CN"/>
          </a:p>
        </p:txBody>
      </p:sp>
    </p:spTree>
    <p:extLst>
      <p:ext uri="{BB962C8B-B14F-4D97-AF65-F5344CB8AC3E}">
        <p14:creationId xmlns:p14="http://schemas.microsoft.com/office/powerpoint/2010/main" val="156301454"/>
      </p:ext>
    </p:extLst>
  </p:cSld>
  <p:clrMapOvr>
    <a:masterClrMapping/>
  </p:clrMapOvr>
  <p:transition spd="slow"/>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endParaRPr lang="zh-CN" altLang="zh-CN" sz="2400" b="0" smtClean="0"/>
          </a:p>
        </p:txBody>
      </p:sp>
      <p:sp>
        <p:nvSpPr>
          <p:cNvPr id="212995" name="Rectangle 3"/>
          <p:cNvSpPr>
            <a:spLocks noGrp="1" noChangeArrowheads="1"/>
          </p:cNvSpPr>
          <p:nvPr>
            <p:ph type="body" idx="1"/>
          </p:nvPr>
        </p:nvSpPr>
        <p:spPr/>
        <p:txBody>
          <a:bodyPr/>
          <a:lstStyle/>
          <a:p>
            <a:pPr algn="just" eaLnBrk="1" hangingPunct="1">
              <a:buFont typeface="Wingdings" panose="05000000000000000000" pitchFamily="2" charset="2"/>
              <a:buNone/>
            </a:pPr>
            <a:r>
              <a:rPr lang="zh-CN" altLang="en-US" sz="2400" b="1" smtClean="0">
                <a:solidFill>
                  <a:schemeClr val="accent2"/>
                </a:solidFill>
              </a:rPr>
              <a:t>位置特点：</a:t>
            </a:r>
          </a:p>
          <a:p>
            <a:pPr algn="just" eaLnBrk="1" hangingPunct="1">
              <a:buFont typeface="Wingdings" panose="05000000000000000000" pitchFamily="2" charset="2"/>
              <a:buNone/>
            </a:pPr>
            <a:r>
              <a:rPr lang="zh-CN" altLang="en-US" sz="2400" smtClean="0">
                <a:latin typeface="宋体" panose="02010600030101010101" pitchFamily="2" charset="-122"/>
              </a:rPr>
              <a:t>①</a:t>
            </a:r>
            <a:r>
              <a:rPr lang="zh-CN" altLang="en-US" sz="2400" smtClean="0"/>
              <a:t>在内存中固定装配，装配的起始地址由中断向量表给出。</a:t>
            </a:r>
          </a:p>
          <a:p>
            <a:pPr algn="just" eaLnBrk="1" hangingPunct="1">
              <a:buFont typeface="Wingdings" panose="05000000000000000000" pitchFamily="2" charset="2"/>
              <a:buNone/>
            </a:pPr>
            <a:r>
              <a:rPr lang="zh-CN" altLang="en-US" sz="2400" smtClean="0">
                <a:latin typeface="宋体" panose="02010600030101010101" pitchFamily="2" charset="-122"/>
              </a:rPr>
              <a:t>②中断处理子程序常驻内存，即系统一启动，就完成中断</a:t>
            </a:r>
          </a:p>
          <a:p>
            <a:pPr algn="just" eaLnBrk="1" hangingPunct="1">
              <a:buFont typeface="Wingdings" panose="05000000000000000000" pitchFamily="2" charset="2"/>
              <a:buNone/>
            </a:pPr>
            <a:r>
              <a:rPr lang="zh-CN" altLang="en-US" sz="2400" smtClean="0">
                <a:latin typeface="宋体" panose="02010600030101010101" pitchFamily="2" charset="-122"/>
              </a:rPr>
              <a:t>处理子程序的装配。</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265</a:t>
            </a:fld>
            <a:endParaRPr lang="en-US" altLang="zh-CN"/>
          </a:p>
        </p:txBody>
      </p:sp>
    </p:spTree>
    <p:extLst>
      <p:ext uri="{BB962C8B-B14F-4D97-AF65-F5344CB8AC3E}">
        <p14:creationId xmlns:p14="http://schemas.microsoft.com/office/powerpoint/2010/main" val="1760969946"/>
      </p:ext>
    </p:extLst>
  </p:cSld>
  <p:clrMapOvr>
    <a:masterClrMapping/>
  </p:clrMapOvr>
  <p:transition spd="slow"/>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(6) </a:t>
            </a:r>
            <a:r>
              <a:rPr lang="zh-CN" altLang="en-US" smtClean="0">
                <a:latin typeface="Times New Roman" panose="02020603050405020304" pitchFamily="18" charset="0"/>
              </a:rPr>
              <a:t>软件中断</a:t>
            </a:r>
            <a:r>
              <a:rPr lang="zh-CN" altLang="en-US" sz="3600" smtClean="0"/>
              <a:t> </a:t>
            </a:r>
          </a:p>
        </p:txBody>
      </p:sp>
      <p:sp>
        <p:nvSpPr>
          <p:cNvPr id="214019" name="Rectangle 3"/>
          <p:cNvSpPr>
            <a:spLocks noGrp="1" noChangeArrowheads="1"/>
          </p:cNvSpPr>
          <p:nvPr>
            <p:ph type="body" idx="1"/>
          </p:nvPr>
        </p:nvSpPr>
        <p:spPr/>
        <p:txBody>
          <a:bodyPr/>
          <a:lstStyle/>
          <a:p>
            <a:pPr algn="just" eaLnBrk="1" hangingPunct="1">
              <a:lnSpc>
                <a:spcPct val="90000"/>
              </a:lnSpc>
              <a:buFont typeface="Wingdings" panose="05000000000000000000" pitchFamily="2" charset="2"/>
              <a:buNone/>
            </a:pPr>
            <a:r>
              <a:rPr lang="zh-CN" altLang="en-US" smtClean="0">
                <a:latin typeface="宋体" panose="02010600030101010101" pitchFamily="2" charset="-122"/>
              </a:rPr>
              <a:t>通过中断指令使</a:t>
            </a:r>
            <a:r>
              <a:rPr lang="en-US" altLang="zh-CN" smtClean="0">
                <a:latin typeface="宋体" panose="02010600030101010101" pitchFamily="2" charset="-122"/>
              </a:rPr>
              <a:t>CPU</a:t>
            </a:r>
            <a:r>
              <a:rPr lang="zh-CN" altLang="en-US" smtClean="0">
                <a:latin typeface="宋体" panose="02010600030101010101" pitchFamily="2" charset="-122"/>
              </a:rPr>
              <a:t>执行中断处理子程序的方法称为</a:t>
            </a:r>
            <a:r>
              <a:rPr lang="zh-CN" altLang="en-US" b="1" smtClean="0">
                <a:solidFill>
                  <a:srgbClr val="FF6600"/>
                </a:solidFill>
                <a:latin typeface="宋体" panose="02010600030101010101" pitchFamily="2" charset="-122"/>
              </a:rPr>
              <a:t>软件中断</a:t>
            </a:r>
            <a:r>
              <a:rPr lang="zh-CN" altLang="en-US" smtClean="0">
                <a:latin typeface="宋体" panose="02010600030101010101" pitchFamily="2" charset="-122"/>
              </a:rPr>
              <a:t>。</a:t>
            </a:r>
          </a:p>
          <a:p>
            <a:pPr algn="just" eaLnBrk="1" hangingPunct="1">
              <a:lnSpc>
                <a:spcPct val="90000"/>
              </a:lnSpc>
              <a:buFont typeface="Wingdings" panose="05000000000000000000" pitchFamily="2" charset="2"/>
              <a:buNone/>
            </a:pPr>
            <a:r>
              <a:rPr lang="zh-CN" altLang="en-US" sz="2400" smtClean="0">
                <a:solidFill>
                  <a:srgbClr val="FF0000"/>
                </a:solidFill>
                <a:latin typeface="宋体" panose="02010600030101010101" pitchFamily="2" charset="-122"/>
              </a:rPr>
              <a:t>特点</a:t>
            </a:r>
            <a:r>
              <a:rPr lang="zh-CN" altLang="en-US" sz="2400" smtClean="0">
                <a:latin typeface="宋体" panose="02010600030101010101" pitchFamily="2" charset="-122"/>
              </a:rPr>
              <a:t>：</a:t>
            </a: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① 用一条指令进入中断处理子程序，并且，中断类型码由指令提供。</a:t>
            </a: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② 不执行中断响应总线周期，也不从数据总线读取中断类型码。</a:t>
            </a: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③ 不受中断允许标志</a:t>
            </a:r>
            <a:r>
              <a:rPr lang="en-US" altLang="zh-CN" smtClean="0">
                <a:latin typeface="宋体" panose="02010600030101010101" pitchFamily="2" charset="-122"/>
              </a:rPr>
              <a:t>IF</a:t>
            </a:r>
            <a:r>
              <a:rPr lang="zh-CN" altLang="en-US" smtClean="0">
                <a:latin typeface="宋体" panose="02010600030101010101" pitchFamily="2" charset="-122"/>
              </a:rPr>
              <a:t>的影响</a:t>
            </a: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④ 执行过程中可响应外部硬件中断</a:t>
            </a:r>
          </a:p>
          <a:p>
            <a:pPr algn="just" eaLnBrk="1" hangingPunct="1">
              <a:lnSpc>
                <a:spcPct val="90000"/>
              </a:lnSpc>
              <a:buFont typeface="Wingdings" panose="05000000000000000000" pitchFamily="2" charset="2"/>
              <a:buAutoNum type="circleNumDbPlain" startAt="5"/>
            </a:pPr>
            <a:r>
              <a:rPr lang="zh-CN" altLang="en-US" smtClean="0">
                <a:latin typeface="Times New Roman" panose="02020603050405020304" pitchFamily="18" charset="0"/>
              </a:rPr>
              <a:t>软件中断没有随机性</a:t>
            </a:r>
          </a:p>
          <a:p>
            <a:pPr algn="just" eaLnBrk="1" hangingPunct="1">
              <a:lnSpc>
                <a:spcPct val="90000"/>
              </a:lnSpc>
              <a:buFont typeface="Wingdings" panose="05000000000000000000" pitchFamily="2" charset="2"/>
              <a:buNone/>
            </a:pPr>
            <a:endParaRPr lang="zh-CN" altLang="en-US" smtClean="0">
              <a:latin typeface="Times New Roman" panose="02020603050405020304" pitchFamily="18" charset="0"/>
            </a:endParaRP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    软件中断和硬件中断的中断处理子程序和主程序之间的关系</a:t>
            </a:r>
          </a:p>
          <a:p>
            <a:pPr algn="just" eaLnBrk="1" hangingPunct="1">
              <a:lnSpc>
                <a:spcPct val="90000"/>
              </a:lnSpc>
              <a:buFont typeface="Wingdings" panose="05000000000000000000" pitchFamily="2" charset="2"/>
              <a:buNone/>
            </a:pPr>
            <a:r>
              <a:rPr lang="zh-CN" altLang="en-US" smtClean="0">
                <a:latin typeface="宋体" panose="02010600030101010101" pitchFamily="2" charset="-122"/>
              </a:rPr>
              <a:t>的区别</a:t>
            </a:r>
            <a:r>
              <a:rPr lang="en-US" altLang="zh-CN" smtClean="0">
                <a:latin typeface="宋体" panose="02010600030101010101" pitchFamily="2" charset="-122"/>
              </a:rPr>
              <a:t>: </a:t>
            </a:r>
          </a:p>
          <a:p>
            <a:pPr algn="just" eaLnBrk="1" hangingPunct="1">
              <a:lnSpc>
                <a:spcPct val="90000"/>
              </a:lnSpc>
              <a:buFont typeface="Wingdings" panose="05000000000000000000" pitchFamily="2" charset="2"/>
              <a:buNone/>
            </a:pPr>
            <a:r>
              <a:rPr lang="en-US" altLang="zh-CN" smtClean="0">
                <a:latin typeface="宋体" panose="02010600030101010101" pitchFamily="2" charset="-122"/>
              </a:rPr>
              <a:t>    </a:t>
            </a:r>
          </a:p>
          <a:p>
            <a:pPr algn="just" eaLnBrk="1" hangingPunct="1">
              <a:lnSpc>
                <a:spcPct val="90000"/>
              </a:lnSpc>
              <a:buFont typeface="Wingdings" panose="05000000000000000000" pitchFamily="2" charset="2"/>
              <a:buNone/>
            </a:pPr>
            <a:endParaRPr lang="en-US" altLang="zh-CN" sz="1800"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266</a:t>
            </a:fld>
            <a:endParaRPr lang="en-US" altLang="zh-CN"/>
          </a:p>
        </p:txBody>
      </p:sp>
    </p:spTree>
    <p:extLst>
      <p:ext uri="{BB962C8B-B14F-4D97-AF65-F5344CB8AC3E}">
        <p14:creationId xmlns:p14="http://schemas.microsoft.com/office/powerpoint/2010/main" val="1895712022"/>
      </p:ext>
    </p:extLst>
  </p:cSld>
  <p:clrMapOvr>
    <a:masterClrMapping/>
  </p:clrMapOvr>
  <p:transition spd="slow"/>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en-US" altLang="zh-CN" sz="2400" smtClean="0">
                <a:latin typeface="Times New Roman" panose="02020603050405020304" pitchFamily="18" charset="0"/>
              </a:rPr>
              <a:t>⑤</a:t>
            </a:r>
            <a:r>
              <a:rPr lang="en-US" altLang="zh-CN" sz="2400" smtClean="0">
                <a:latin typeface="Times New Roman" panose="02020603050405020304" pitchFamily="18" charset="0"/>
                <a:cs typeface="Times New Roman" panose="02020603050405020304" pitchFamily="18" charset="0"/>
              </a:rPr>
              <a:t>   </a:t>
            </a:r>
            <a:r>
              <a:rPr lang="zh-CN" altLang="en-US" sz="2400" smtClean="0">
                <a:latin typeface="Times New Roman" panose="02020603050405020304" pitchFamily="18" charset="0"/>
              </a:rPr>
              <a:t>软件中断没有随机性</a:t>
            </a:r>
          </a:p>
        </p:txBody>
      </p:sp>
      <p:sp>
        <p:nvSpPr>
          <p:cNvPr id="215043" name="Rectangle 3"/>
          <p:cNvSpPr>
            <a:spLocks noGrp="1" noChangeArrowheads="1"/>
          </p:cNvSpPr>
          <p:nvPr>
            <p:ph type="body" idx="1"/>
          </p:nvPr>
        </p:nvSpPr>
        <p:spPr>
          <a:xfrm>
            <a:off x="566738" y="1752600"/>
            <a:ext cx="8326437" cy="4267200"/>
          </a:xfrm>
        </p:spPr>
        <p:txBody>
          <a:bodyPr/>
          <a:lstStyle/>
          <a:p>
            <a:pPr algn="just" eaLnBrk="1" hangingPunct="1">
              <a:buFont typeface="Wingdings" panose="05000000000000000000" pitchFamily="2" charset="2"/>
              <a:buNone/>
            </a:pPr>
            <a:r>
              <a:rPr lang="zh-CN" altLang="en-US" smtClean="0">
                <a:latin typeface="宋体" panose="02010600030101010101" pitchFamily="2" charset="-122"/>
              </a:rPr>
              <a:t>软件中断和硬件中断的中断处理子程序和主程序之间的关系的区别</a:t>
            </a:r>
            <a:r>
              <a:rPr lang="en-US" altLang="zh-CN" smtClean="0">
                <a:latin typeface="宋体" panose="02010600030101010101" pitchFamily="2" charset="-122"/>
              </a:rPr>
              <a:t>: </a:t>
            </a:r>
          </a:p>
          <a:p>
            <a:pPr algn="just" eaLnBrk="1" hangingPunct="1">
              <a:buFont typeface="Wingdings" panose="05000000000000000000" pitchFamily="2" charset="2"/>
              <a:buNone/>
            </a:pPr>
            <a:r>
              <a:rPr lang="en-US" altLang="zh-CN" smtClean="0">
                <a:latin typeface="宋体" panose="02010600030101010101" pitchFamily="2" charset="-122"/>
              </a:rPr>
              <a:t>    </a:t>
            </a:r>
            <a:r>
              <a:rPr lang="zh-CN" altLang="en-US" smtClean="0">
                <a:latin typeface="宋体" panose="02010600030101010101" pitchFamily="2" charset="-122"/>
              </a:rPr>
              <a:t>软件中断总是主程序执行到某种条件时产生的，通常，主程序把这些</a:t>
            </a:r>
          </a:p>
          <a:p>
            <a:pPr algn="just" eaLnBrk="1" hangingPunct="1">
              <a:buFont typeface="Wingdings" panose="05000000000000000000" pitchFamily="2" charset="2"/>
              <a:buNone/>
            </a:pPr>
            <a:r>
              <a:rPr lang="zh-CN" altLang="en-US" smtClean="0">
                <a:latin typeface="宋体" panose="02010600030101010101" pitchFamily="2" charset="-122"/>
              </a:rPr>
              <a:t>条件作为入口参数传递给中断处理子程序。</a:t>
            </a:r>
          </a:p>
          <a:p>
            <a:pPr algn="just" eaLnBrk="1" hangingPunct="1">
              <a:buFont typeface="Wingdings" panose="05000000000000000000" pitchFamily="2" charset="2"/>
              <a:buNone/>
            </a:pPr>
            <a:r>
              <a:rPr lang="zh-CN" altLang="en-US" smtClean="0">
                <a:latin typeface="宋体" panose="02010600030101010101" pitchFamily="2" charset="-122"/>
              </a:rPr>
              <a:t>    中断处理子程序根据参数执行获得的结果，作为返回参数回送给主程</a:t>
            </a:r>
          </a:p>
          <a:p>
            <a:pPr algn="just" eaLnBrk="1" hangingPunct="1">
              <a:buFont typeface="Wingdings" panose="05000000000000000000" pitchFamily="2" charset="2"/>
              <a:buNone/>
            </a:pPr>
            <a:r>
              <a:rPr lang="zh-CN" altLang="en-US" smtClean="0">
                <a:latin typeface="宋体" panose="02010600030101010101" pitchFamily="2" charset="-122"/>
              </a:rPr>
              <a:t>序。</a:t>
            </a:r>
          </a:p>
          <a:p>
            <a:pPr algn="just" eaLnBrk="1" hangingPunct="1">
              <a:buFont typeface="Wingdings" panose="05000000000000000000" pitchFamily="2" charset="2"/>
              <a:buNone/>
            </a:pPr>
            <a:r>
              <a:rPr lang="zh-CN" altLang="en-US" smtClean="0">
                <a:latin typeface="宋体" panose="02010600030101010101" pitchFamily="2" charset="-122"/>
              </a:rPr>
              <a:t>     硬件中断随机产生的，主程序和中断处理子程序间没有什么参数</a:t>
            </a:r>
          </a:p>
          <a:p>
            <a:pPr algn="just" eaLnBrk="1" hangingPunct="1">
              <a:buFont typeface="Wingdings" panose="05000000000000000000" pitchFamily="2" charset="2"/>
              <a:buNone/>
            </a:pPr>
            <a:r>
              <a:rPr lang="zh-CN" altLang="en-US" smtClean="0">
                <a:latin typeface="宋体" panose="02010600030101010101" pitchFamily="2" charset="-122"/>
              </a:rPr>
              <a:t>或参数地址。两者相互独立。</a:t>
            </a:r>
          </a:p>
          <a:p>
            <a:pPr algn="just" eaLnBrk="1" hangingPunct="1">
              <a:buFont typeface="Wingdings" panose="05000000000000000000" pitchFamily="2" charset="2"/>
              <a:buNone/>
            </a:pPr>
            <a:r>
              <a:rPr lang="zh-CN" altLang="en-US" smtClean="0">
                <a:latin typeface="宋体" panose="02010600030101010101" pitchFamily="2" charset="-122"/>
              </a:rPr>
              <a:t>    中断处理子程序通常是输入输出指令，完成外设的输入或输出功能。</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267</a:t>
            </a:fld>
            <a:endParaRPr lang="en-US" altLang="zh-CN"/>
          </a:p>
        </p:txBody>
      </p:sp>
    </p:spTree>
    <p:extLst>
      <p:ext uri="{BB962C8B-B14F-4D97-AF65-F5344CB8AC3E}">
        <p14:creationId xmlns:p14="http://schemas.microsoft.com/office/powerpoint/2010/main" val="4107842712"/>
      </p:ext>
    </p:extLst>
  </p:cSld>
  <p:clrMapOvr>
    <a:masterClrMapping/>
  </p:clrMapOvr>
  <p:transition spd="slow"/>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11188" y="404813"/>
            <a:ext cx="7793037" cy="1143000"/>
          </a:xfrm>
        </p:spPr>
        <p:txBody>
          <a:bodyPr/>
          <a:lstStyle/>
          <a:p>
            <a:pPr eaLnBrk="1" hangingPunct="1"/>
            <a:r>
              <a:rPr lang="en-US" altLang="zh-CN" smtClean="0">
                <a:latin typeface="Times New Roman" panose="02020603050405020304" pitchFamily="18" charset="0"/>
              </a:rPr>
              <a:t>4. </a:t>
            </a:r>
            <a:r>
              <a:rPr lang="zh-CN" altLang="en-US" smtClean="0">
                <a:latin typeface="Times New Roman" panose="02020603050405020304" pitchFamily="18" charset="0"/>
              </a:rPr>
              <a:t>最小模式下的总线保持</a:t>
            </a:r>
          </a:p>
        </p:txBody>
      </p:sp>
      <p:sp>
        <p:nvSpPr>
          <p:cNvPr id="216067"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216068" name="Rectangle 4"/>
          <p:cNvSpPr>
            <a:spLocks noChangeArrowheads="1"/>
          </p:cNvSpPr>
          <p:nvPr/>
        </p:nvSpPr>
        <p:spPr bwMode="auto">
          <a:xfrm>
            <a:off x="3052763"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216069" name="Picture 5" descr="wx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1557338"/>
            <a:ext cx="7705725"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0" name="Text Box 6"/>
          <p:cNvSpPr txBox="1">
            <a:spLocks noChangeArrowheads="1"/>
          </p:cNvSpPr>
          <p:nvPr/>
        </p:nvSpPr>
        <p:spPr bwMode="auto">
          <a:xfrm>
            <a:off x="539750" y="5876925"/>
            <a:ext cx="7488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zh-CN" altLang="en-US">
                <a:latin typeface="Tahoma" panose="020B0604030504040204" pitchFamily="34" charset="0"/>
              </a:rPr>
              <a:t>利用</a:t>
            </a:r>
            <a:r>
              <a:rPr kumimoji="1" lang="en-US" altLang="zh-CN">
                <a:latin typeface="Tahoma" panose="020B0604030504040204" pitchFamily="34" charset="0"/>
              </a:rPr>
              <a:t>HOLD</a:t>
            </a:r>
            <a:r>
              <a:rPr kumimoji="1" lang="zh-CN" altLang="en-US">
                <a:latin typeface="Tahoma" panose="020B0604030504040204" pitchFamily="34" charset="0"/>
              </a:rPr>
              <a:t>和</a:t>
            </a:r>
            <a:r>
              <a:rPr kumimoji="1" lang="en-US" altLang="zh-CN">
                <a:latin typeface="Tahoma" panose="020B0604030504040204" pitchFamily="34" charset="0"/>
              </a:rPr>
              <a:t>HLDA</a:t>
            </a:r>
            <a:r>
              <a:rPr kumimoji="1" lang="zh-CN" altLang="en-US">
                <a:latin typeface="Tahoma" panose="020B0604030504040204" pitchFamily="34" charset="0"/>
              </a:rPr>
              <a:t>信号实现总线保持   </a:t>
            </a:r>
            <a:r>
              <a:rPr kumimoji="1" lang="en-US" altLang="zh-CN">
                <a:latin typeface="Tahoma" panose="020B0604030504040204" pitchFamily="34" charset="0"/>
              </a:rPr>
              <a:t>T1</a:t>
            </a:r>
            <a:r>
              <a:rPr kumimoji="1" lang="zh-CN" altLang="en-US">
                <a:latin typeface="Tahoma" panose="020B0604030504040204" pitchFamily="34" charset="0"/>
              </a:rPr>
              <a:t>为空闲状态 </a:t>
            </a:r>
          </a:p>
          <a:p>
            <a:pPr eaLnBrk="1" hangingPunct="1">
              <a:spcBef>
                <a:spcPct val="0"/>
              </a:spcBef>
              <a:buClrTx/>
              <a:buFontTx/>
              <a:buNone/>
            </a:pPr>
            <a:r>
              <a:rPr kumimoji="1" lang="zh-CN" altLang="en-US">
                <a:latin typeface="Tahoma" panose="020B0604030504040204" pitchFamily="34" charset="0"/>
              </a:rPr>
              <a:t>注意：</a:t>
            </a:r>
            <a:r>
              <a:rPr kumimoji="1" lang="en-US" altLang="zh-CN">
                <a:latin typeface="Tahoma" panose="020B0604030504040204" pitchFamily="34" charset="0"/>
              </a:rPr>
              <a:t>ALE</a:t>
            </a:r>
            <a:r>
              <a:rPr kumimoji="1" lang="zh-CN" altLang="en-US">
                <a:latin typeface="Tahoma" panose="020B0604030504040204" pitchFamily="34" charset="0"/>
              </a:rPr>
              <a:t>信号引脚不浮空</a:t>
            </a:r>
          </a:p>
        </p:txBody>
      </p:sp>
      <p:sp>
        <p:nvSpPr>
          <p:cNvPr id="216071" name="Text Box 7"/>
          <p:cNvSpPr txBox="1">
            <a:spLocks noChangeArrowheads="1"/>
          </p:cNvSpPr>
          <p:nvPr/>
        </p:nvSpPr>
        <p:spPr bwMode="auto">
          <a:xfrm>
            <a:off x="3132138" y="5300663"/>
            <a:ext cx="411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zh-CN" altLang="en-US" b="1">
                <a:solidFill>
                  <a:srgbClr val="FF3300"/>
                </a:solidFill>
              </a:rPr>
              <a:t>最小模式总线请求</a:t>
            </a:r>
            <a:r>
              <a:rPr lang="en-US" altLang="zh-CN" b="1">
                <a:solidFill>
                  <a:srgbClr val="FF3300"/>
                </a:solidFill>
              </a:rPr>
              <a:t>/</a:t>
            </a:r>
            <a:r>
              <a:rPr lang="zh-CN" altLang="en-US" b="1">
                <a:solidFill>
                  <a:srgbClr val="FF3300"/>
                </a:solidFill>
              </a:rPr>
              <a:t>保持响应时序图</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268</a:t>
            </a:fld>
            <a:endParaRPr lang="en-US" altLang="zh-CN"/>
          </a:p>
        </p:txBody>
      </p:sp>
    </p:spTree>
    <p:extLst>
      <p:ext uri="{BB962C8B-B14F-4D97-AF65-F5344CB8AC3E}">
        <p14:creationId xmlns:p14="http://schemas.microsoft.com/office/powerpoint/2010/main" val="266405651"/>
      </p:ext>
    </p:extLst>
  </p:cSld>
  <p:clrMapOvr>
    <a:masterClrMapping/>
  </p:clrMapOvr>
  <p:transition spd="slow"/>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r>
              <a:rPr lang="en-US" altLang="zh-CN" smtClean="0">
                <a:latin typeface="Times New Roman" panose="02020603050405020304" pitchFamily="18" charset="0"/>
              </a:rPr>
              <a:t>5. </a:t>
            </a:r>
            <a:r>
              <a:rPr lang="zh-CN" altLang="en-US" smtClean="0">
                <a:latin typeface="Times New Roman" panose="02020603050405020304" pitchFamily="18" charset="0"/>
              </a:rPr>
              <a:t>最大模式下的总线请求</a:t>
            </a:r>
            <a:r>
              <a:rPr lang="en-US" altLang="zh-CN" smtClean="0">
                <a:latin typeface="Times New Roman" panose="02020603050405020304" pitchFamily="18" charset="0"/>
              </a:rPr>
              <a:t>/</a:t>
            </a:r>
            <a:r>
              <a:rPr lang="zh-CN" altLang="en-US" smtClean="0">
                <a:latin typeface="Times New Roman" panose="02020603050405020304" pitchFamily="18" charset="0"/>
              </a:rPr>
              <a:t>授权</a:t>
            </a:r>
          </a:p>
        </p:txBody>
      </p:sp>
      <p:sp>
        <p:nvSpPr>
          <p:cNvPr id="217091"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zh-CN" smtClean="0"/>
          </a:p>
          <a:p>
            <a:pPr eaLnBrk="1" hangingPunct="1">
              <a:buFont typeface="Wingdings" panose="05000000000000000000" pitchFamily="2" charset="2"/>
              <a:buNone/>
            </a:pPr>
            <a:endParaRPr lang="en-US" altLang="zh-CN" smtClean="0"/>
          </a:p>
        </p:txBody>
      </p:sp>
      <p:sp>
        <p:nvSpPr>
          <p:cNvPr id="217092" name="Rectangle 4"/>
          <p:cNvSpPr>
            <a:spLocks noChangeArrowheads="1"/>
          </p:cNvSpPr>
          <p:nvPr/>
        </p:nvSpPr>
        <p:spPr bwMode="auto">
          <a:xfrm>
            <a:off x="2824163" y="2771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pic>
        <p:nvPicPr>
          <p:cNvPr id="217093" name="Picture 5" descr="wx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589088"/>
            <a:ext cx="8532813"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4" name="Text Box 6"/>
          <p:cNvSpPr txBox="1">
            <a:spLocks noChangeArrowheads="1"/>
          </p:cNvSpPr>
          <p:nvPr/>
        </p:nvSpPr>
        <p:spPr bwMode="auto">
          <a:xfrm>
            <a:off x="395288" y="5300663"/>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ClrTx/>
              <a:buFontTx/>
              <a:buNone/>
            </a:pPr>
            <a:r>
              <a:rPr kumimoji="1" lang="zh-CN" altLang="en-US" sz="2400">
                <a:latin typeface="Tahoma" panose="020B0604030504040204" pitchFamily="34" charset="0"/>
              </a:rPr>
              <a:t>利用</a:t>
            </a:r>
            <a:r>
              <a:rPr kumimoji="1" lang="en-US" altLang="zh-CN" sz="2400">
                <a:latin typeface="Times New Roman" panose="02020603050405020304" pitchFamily="18" charset="0"/>
                <a:cs typeface="Times New Roman" panose="02020603050405020304" pitchFamily="18" charset="0"/>
              </a:rPr>
              <a:t>RQ#/GT</a:t>
            </a:r>
            <a:r>
              <a:rPr kumimoji="1" lang="zh-CN" altLang="en-US" sz="2400">
                <a:latin typeface="Times New Roman" panose="02020603050405020304" pitchFamily="18" charset="0"/>
              </a:rPr>
              <a:t>＃实现总线请求</a:t>
            </a:r>
            <a:r>
              <a:rPr kumimoji="1" lang="en-US" altLang="zh-CN" sz="2400">
                <a:latin typeface="Times New Roman" panose="02020603050405020304" pitchFamily="18" charset="0"/>
              </a:rPr>
              <a:t>/</a:t>
            </a:r>
            <a:r>
              <a:rPr kumimoji="1" lang="zh-CN" altLang="en-US" sz="2400">
                <a:latin typeface="Times New Roman" panose="02020603050405020304" pitchFamily="18" charset="0"/>
              </a:rPr>
              <a:t>授权</a:t>
            </a:r>
            <a:endParaRPr kumimoji="1" lang="zh-CN" altLang="en-US" sz="2400">
              <a:latin typeface="Tahoma" panose="020B0604030504040204" pitchFamily="34" charset="0"/>
            </a:endParaRPr>
          </a:p>
        </p:txBody>
      </p:sp>
      <p:sp>
        <p:nvSpPr>
          <p:cNvPr id="217095" name="Text Box 7"/>
          <p:cNvSpPr txBox="1">
            <a:spLocks noChangeArrowheads="1"/>
          </p:cNvSpPr>
          <p:nvPr/>
        </p:nvSpPr>
        <p:spPr bwMode="auto">
          <a:xfrm>
            <a:off x="2843213" y="4797425"/>
            <a:ext cx="475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r>
              <a:rPr lang="zh-CN" altLang="en-US" b="1">
                <a:solidFill>
                  <a:srgbClr val="FF3300"/>
                </a:solidFill>
              </a:rPr>
              <a:t>最大模式下的总线请求</a:t>
            </a:r>
            <a:r>
              <a:rPr lang="en-US" altLang="zh-CN" b="1">
                <a:solidFill>
                  <a:srgbClr val="FF3300"/>
                </a:solidFill>
              </a:rPr>
              <a:t>/</a:t>
            </a:r>
            <a:r>
              <a:rPr lang="zh-CN" altLang="en-US" b="1">
                <a:solidFill>
                  <a:srgbClr val="FF3300"/>
                </a:solidFill>
              </a:rPr>
              <a:t>允许</a:t>
            </a:r>
            <a:r>
              <a:rPr lang="en-US" altLang="zh-CN" b="1">
                <a:solidFill>
                  <a:srgbClr val="FF3300"/>
                </a:solidFill>
              </a:rPr>
              <a:t>/</a:t>
            </a:r>
            <a:r>
              <a:rPr lang="zh-CN" altLang="en-US" b="1">
                <a:solidFill>
                  <a:srgbClr val="FF3300"/>
                </a:solidFill>
              </a:rPr>
              <a:t>释放时序图</a:t>
            </a:r>
          </a:p>
        </p:txBody>
      </p:sp>
      <p:sp>
        <p:nvSpPr>
          <p:cNvPr id="217096" name="Line 8"/>
          <p:cNvSpPr>
            <a:spLocks noChangeShapeType="1"/>
          </p:cNvSpPr>
          <p:nvPr/>
        </p:nvSpPr>
        <p:spPr bwMode="auto">
          <a:xfrm>
            <a:off x="3995738" y="1484313"/>
            <a:ext cx="0" cy="3097212"/>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097" name="Rectangle 9"/>
          <p:cNvSpPr>
            <a:spLocks noChangeArrowheads="1"/>
          </p:cNvSpPr>
          <p:nvPr/>
        </p:nvSpPr>
        <p:spPr bwMode="auto">
          <a:xfrm>
            <a:off x="4067175" y="1628775"/>
            <a:ext cx="5762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lang="en-US" altLang="zh-CN" b="1">
                <a:solidFill>
                  <a:schemeClr val="accent2"/>
                </a:solidFill>
              </a:rPr>
              <a:t>T</a:t>
            </a:r>
            <a:r>
              <a:rPr lang="en-US" altLang="zh-CN" b="1" baseline="-25000">
                <a:solidFill>
                  <a:schemeClr val="accent2"/>
                </a:solidFill>
              </a:rPr>
              <a:t>4</a:t>
            </a:r>
            <a:r>
              <a:rPr lang="zh-CN" altLang="en-US" b="1">
                <a:solidFill>
                  <a:schemeClr val="accent2"/>
                </a:solidFill>
              </a:rPr>
              <a:t>或</a:t>
            </a:r>
            <a:r>
              <a:rPr lang="en-US" altLang="zh-CN" b="1">
                <a:solidFill>
                  <a:schemeClr val="accent2"/>
                </a:solidFill>
              </a:rPr>
              <a:t>T</a:t>
            </a:r>
            <a:r>
              <a:rPr lang="en-US" altLang="zh-CN" b="1" baseline="-25000">
                <a:solidFill>
                  <a:schemeClr val="accent2"/>
                </a:solidFill>
              </a:rPr>
              <a:t>I</a:t>
            </a:r>
          </a:p>
        </p:txBody>
      </p:sp>
      <p:sp>
        <p:nvSpPr>
          <p:cNvPr id="217098" name="Line 10"/>
          <p:cNvSpPr>
            <a:spLocks noChangeShapeType="1"/>
          </p:cNvSpPr>
          <p:nvPr/>
        </p:nvSpPr>
        <p:spPr bwMode="auto">
          <a:xfrm>
            <a:off x="4427538" y="4221163"/>
            <a:ext cx="201612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7099" name="Rectangle 11"/>
          <p:cNvSpPr>
            <a:spLocks noChangeArrowheads="1"/>
          </p:cNvSpPr>
          <p:nvPr/>
        </p:nvSpPr>
        <p:spPr bwMode="auto">
          <a:xfrm>
            <a:off x="4716463" y="4292600"/>
            <a:ext cx="15843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lang="zh-CN" altLang="en-US" b="1">
                <a:solidFill>
                  <a:schemeClr val="accent2"/>
                </a:solidFill>
              </a:rPr>
              <a:t>一个或几个总线周期</a:t>
            </a:r>
            <a:endParaRPr lang="zh-CN" altLang="en-US" b="1" baseline="-25000">
              <a:solidFill>
                <a:schemeClr val="accent2"/>
              </a:solidFill>
            </a:endParaRPr>
          </a:p>
        </p:txBody>
      </p:sp>
      <p:sp>
        <p:nvSpPr>
          <p:cNvPr id="217100" name="Line 12"/>
          <p:cNvSpPr>
            <a:spLocks noChangeShapeType="1"/>
          </p:cNvSpPr>
          <p:nvPr/>
        </p:nvSpPr>
        <p:spPr bwMode="auto">
          <a:xfrm>
            <a:off x="7885113" y="1557338"/>
            <a:ext cx="0" cy="309721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269</a:t>
            </a:fld>
            <a:endParaRPr lang="en-US" altLang="zh-CN"/>
          </a:p>
        </p:txBody>
      </p:sp>
    </p:spTree>
    <p:extLst>
      <p:ext uri="{BB962C8B-B14F-4D97-AF65-F5344CB8AC3E}">
        <p14:creationId xmlns:p14="http://schemas.microsoft.com/office/powerpoint/2010/main" val="3217901398"/>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8527" y="1370199"/>
            <a:ext cx="8020962" cy="4610493"/>
          </a:xfrm>
          <a:prstGeom prst="rect">
            <a:avLst/>
          </a:prstGeom>
        </p:spPr>
        <p:txBody>
          <a:bodyPr wrap="square">
            <a:spAutoFit/>
          </a:bodyPr>
          <a:lstStyle/>
          <a:p>
            <a:r>
              <a:rPr lang="zh-CN" altLang="en-US" sz="2400" b="1"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图灵机的意义：</a:t>
            </a:r>
          </a:p>
          <a:p>
            <a:endParaRPr lang="en-US" altLang="zh-CN" sz="2000" dirty="0" smtClean="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1</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、它证明了通用计算理论，肯定了计算机实现的可能性，同时它给出了计算机应有的主要架构；</a:t>
            </a:r>
          </a:p>
          <a:p>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2</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、图灵机模型引入了读写与算法与程序语言的概念，极大的突破了过去的计算机器的设计理念；</a:t>
            </a:r>
          </a:p>
          <a:p>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3</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、图灵机模型理论是计算学科最核心的理论，因为计算机的极限计算能力就是通用图灵机的计算能力，很多问题可以转化到图灵机这个简单的模型来考虑</a:t>
            </a:r>
            <a:r>
              <a:rPr lang="zh-CN" altLang="en-US" sz="2400" dirty="0" smtClean="0">
                <a:solidFill>
                  <a:srgbClr val="000000"/>
                </a:solidFill>
                <a:latin typeface="华文楷体" panose="02010600040101010101" pitchFamily="2" charset="-122"/>
                <a:ea typeface="华文楷体" panose="02010600040101010101" pitchFamily="2" charset="-122"/>
                <a:cs typeface="Helvetica Neue" charset="0"/>
                <a:sym typeface="Helvetica Neue" charset="0"/>
              </a:rPr>
              <a:t>。</a:t>
            </a:r>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p:txBody>
      </p:sp>
      <p:sp>
        <p:nvSpPr>
          <p:cNvPr id="6"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6088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457200" y="277813"/>
            <a:ext cx="8229600" cy="774700"/>
          </a:xfrm>
        </p:spPr>
        <p:txBody>
          <a:bodyPr/>
          <a:lstStyle/>
          <a:p>
            <a:pPr eaLnBrk="1" hangingPunct="1">
              <a:defRPr/>
            </a:pPr>
            <a:r>
              <a:rPr lang="en-US" altLang="zh-CN" sz="4000" smtClean="0">
                <a:latin typeface="Times New Roman" pitchFamily="18" charset="0"/>
              </a:rPr>
              <a:t>2.1.4  8086</a:t>
            </a:r>
            <a:r>
              <a:rPr lang="zh-CN" altLang="en-US" sz="4000" smtClean="0">
                <a:latin typeface="Times New Roman" pitchFamily="18" charset="0"/>
              </a:rPr>
              <a:t>的存储器编址和</a:t>
            </a:r>
            <a:r>
              <a:rPr lang="en-US" altLang="zh-CN" sz="4000" smtClean="0">
                <a:latin typeface="Times New Roman" pitchFamily="18" charset="0"/>
              </a:rPr>
              <a:t>I/O</a:t>
            </a:r>
            <a:r>
              <a:rPr lang="zh-CN" altLang="en-US" sz="4000" smtClean="0">
                <a:latin typeface="Times New Roman" pitchFamily="18" charset="0"/>
              </a:rPr>
              <a:t>编址</a:t>
            </a:r>
          </a:p>
        </p:txBody>
      </p:sp>
      <p:sp>
        <p:nvSpPr>
          <p:cNvPr id="422915" name="Rectangle 3"/>
          <p:cNvSpPr>
            <a:spLocks noGrp="1" noChangeArrowheads="1"/>
          </p:cNvSpPr>
          <p:nvPr>
            <p:ph type="body" idx="1"/>
          </p:nvPr>
        </p:nvSpPr>
        <p:spPr>
          <a:xfrm>
            <a:off x="250825" y="981075"/>
            <a:ext cx="8435975" cy="5145088"/>
          </a:xfrm>
        </p:spPr>
        <p:txBody>
          <a:bodyPr/>
          <a:lstStyle/>
          <a:p>
            <a:pPr marL="381000" indent="-381000" eaLnBrk="1" hangingPunct="1">
              <a:buFontTx/>
              <a:buNone/>
              <a:defRPr/>
            </a:pPr>
            <a:r>
              <a:rPr lang="en-US" altLang="zh-CN" smtClean="0">
                <a:latin typeface="仿宋_GB2312" pitchFamily="49" charset="-122"/>
                <a:cs typeface="Times New Roman" pitchFamily="18" charset="0"/>
              </a:rPr>
              <a:t>1. </a:t>
            </a:r>
            <a:r>
              <a:rPr lang="zh-CN" altLang="en-US" smtClean="0">
                <a:latin typeface="仿宋_GB2312" pitchFamily="49" charset="-122"/>
                <a:cs typeface="Times New Roman" pitchFamily="18" charset="0"/>
              </a:rPr>
              <a:t>数据在存储器中的存放格式</a:t>
            </a:r>
          </a:p>
          <a:p>
            <a:pPr marL="381000" indent="-381000" eaLnBrk="1" hangingPunct="1">
              <a:buFontTx/>
              <a:buNone/>
              <a:defRPr/>
            </a:pPr>
            <a:endParaRPr lang="zh-CN" altLang="en-US" smtClean="0">
              <a:latin typeface="仿宋_GB2312" pitchFamily="49" charset="-122"/>
              <a:cs typeface="Times New Roman" pitchFamily="18" charset="0"/>
            </a:endParaRPr>
          </a:p>
          <a:p>
            <a:pPr marL="381000" indent="-381000" eaLnBrk="1" hangingPunct="1">
              <a:buFontTx/>
              <a:buNone/>
              <a:defRPr/>
            </a:pPr>
            <a:r>
              <a:rPr lang="en-US" altLang="zh-CN" smtClean="0">
                <a:latin typeface="仿宋_GB2312" pitchFamily="49" charset="-122"/>
                <a:cs typeface="Times New Roman" pitchFamily="18" charset="0"/>
              </a:rPr>
              <a:t>8086</a:t>
            </a:r>
            <a:r>
              <a:rPr lang="zh-CN" altLang="en-US" smtClean="0">
                <a:latin typeface="仿宋_GB2312" pitchFamily="49" charset="-122"/>
                <a:cs typeface="Times New Roman" pitchFamily="18" charset="0"/>
              </a:rPr>
              <a:t>／</a:t>
            </a:r>
            <a:r>
              <a:rPr lang="en-US" altLang="zh-CN" smtClean="0">
                <a:latin typeface="仿宋_GB2312" pitchFamily="49" charset="-122"/>
                <a:cs typeface="Times New Roman" pitchFamily="18" charset="0"/>
              </a:rPr>
              <a:t>8088</a:t>
            </a:r>
            <a:r>
              <a:rPr lang="zh-CN" altLang="en-US" smtClean="0">
                <a:latin typeface="仿宋_GB2312" pitchFamily="49" charset="-122"/>
                <a:cs typeface="Times New Roman" pitchFamily="18" charset="0"/>
              </a:rPr>
              <a:t>有</a:t>
            </a:r>
            <a:r>
              <a:rPr lang="en-US" altLang="zh-CN" smtClean="0">
                <a:latin typeface="仿宋_GB2312" pitchFamily="49" charset="-122"/>
                <a:cs typeface="Times New Roman" pitchFamily="18" charset="0"/>
              </a:rPr>
              <a:t>20</a:t>
            </a:r>
            <a:r>
              <a:rPr lang="zh-CN" altLang="en-US" smtClean="0">
                <a:latin typeface="仿宋_GB2312" pitchFamily="49" charset="-122"/>
                <a:cs typeface="Times New Roman" pitchFamily="18" charset="0"/>
              </a:rPr>
              <a:t>条地址线，可寻址</a:t>
            </a:r>
            <a:r>
              <a:rPr lang="en-US" altLang="zh-CN" smtClean="0">
                <a:latin typeface="仿宋_GB2312" pitchFamily="49" charset="-122"/>
                <a:cs typeface="Times New Roman" pitchFamily="18" charset="0"/>
              </a:rPr>
              <a:t>1MB</a:t>
            </a:r>
            <a:r>
              <a:rPr lang="zh-CN" altLang="en-US" smtClean="0">
                <a:latin typeface="仿宋_GB2312" pitchFamily="49" charset="-122"/>
                <a:cs typeface="Times New Roman" pitchFamily="18" charset="0"/>
              </a:rPr>
              <a:t>的存储空间。 </a:t>
            </a:r>
            <a:r>
              <a:rPr lang="en-US" altLang="zh-CN" smtClean="0">
                <a:latin typeface="仿宋_GB2312" pitchFamily="49" charset="-122"/>
                <a:cs typeface="Times New Roman" pitchFamily="18" charset="0"/>
              </a:rPr>
              <a:t>8086</a:t>
            </a:r>
            <a:r>
              <a:rPr lang="zh-CN" altLang="en-US" smtClean="0">
                <a:latin typeface="仿宋_GB2312" pitchFamily="49" charset="-122"/>
                <a:cs typeface="Times New Roman" pitchFamily="18" charset="0"/>
              </a:rPr>
              <a:t>存储器以</a:t>
            </a:r>
            <a:r>
              <a:rPr lang="en-US" altLang="zh-CN" smtClean="0">
                <a:latin typeface="仿宋_GB2312" pitchFamily="49" charset="-122"/>
                <a:cs typeface="Times New Roman" pitchFamily="18" charset="0"/>
              </a:rPr>
              <a:t>8</a:t>
            </a:r>
            <a:r>
              <a:rPr lang="zh-CN" altLang="en-US" smtClean="0">
                <a:latin typeface="仿宋_GB2312" pitchFamily="49" charset="-122"/>
                <a:cs typeface="Times New Roman" pitchFamily="18" charset="0"/>
              </a:rPr>
              <a:t>位为一个存储单元进行组织，每个存储单元有惟一的地址。</a:t>
            </a:r>
          </a:p>
          <a:p>
            <a:pPr marL="381000" indent="-381000" eaLnBrk="1" hangingPunct="1">
              <a:buFontTx/>
              <a:buNone/>
              <a:defRPr/>
            </a:pPr>
            <a:endParaRPr lang="zh-CN" altLang="en-US" smtClean="0">
              <a:latin typeface="仿宋_GB2312" pitchFamily="49" charset="-122"/>
              <a:cs typeface="Times New Roman" pitchFamily="18" charset="0"/>
            </a:endParaRPr>
          </a:p>
          <a:p>
            <a:pPr marL="381000" indent="-381000" eaLnBrk="1" hangingPunct="1">
              <a:buFontTx/>
              <a:buNone/>
              <a:defRPr/>
            </a:pPr>
            <a:r>
              <a:rPr lang="zh-CN" altLang="en-US" smtClean="0">
                <a:latin typeface="仿宋_GB2312" pitchFamily="49" charset="-122"/>
                <a:cs typeface="Times New Roman" pitchFamily="18" charset="0"/>
              </a:rPr>
              <a:t>若数据按</a:t>
            </a:r>
            <a:r>
              <a:rPr lang="zh-CN" altLang="en-US" smtClean="0">
                <a:solidFill>
                  <a:srgbClr val="FF9900"/>
                </a:solidFill>
                <a:latin typeface="仿宋_GB2312" pitchFamily="49" charset="-122"/>
                <a:cs typeface="Times New Roman" pitchFamily="18" charset="0"/>
              </a:rPr>
              <a:t>字节形式</a:t>
            </a:r>
            <a:r>
              <a:rPr lang="zh-CN" altLang="en-US" smtClean="0">
                <a:latin typeface="仿宋_GB2312" pitchFamily="49" charset="-122"/>
                <a:cs typeface="Times New Roman" pitchFamily="18" charset="0"/>
              </a:rPr>
              <a:t>组织，则按顺序存放；</a:t>
            </a:r>
          </a:p>
          <a:p>
            <a:pPr marL="381000" indent="-381000" eaLnBrk="1" hangingPunct="1">
              <a:buFontTx/>
              <a:buNone/>
              <a:defRPr/>
            </a:pPr>
            <a:endParaRPr lang="zh-CN" altLang="en-US" smtClean="0">
              <a:latin typeface="仿宋_GB2312" pitchFamily="49" charset="-122"/>
              <a:cs typeface="Times New Roman" pitchFamily="18" charset="0"/>
            </a:endParaRPr>
          </a:p>
          <a:p>
            <a:pPr marL="381000" indent="-381000" eaLnBrk="1" hangingPunct="1">
              <a:buFontTx/>
              <a:buNone/>
              <a:defRPr/>
            </a:pPr>
            <a:r>
              <a:rPr lang="zh-CN" altLang="en-US" smtClean="0">
                <a:latin typeface="仿宋_GB2312" pitchFamily="49" charset="-122"/>
                <a:cs typeface="Times New Roman" pitchFamily="18" charset="0"/>
              </a:rPr>
              <a:t>若数据按</a:t>
            </a:r>
            <a:r>
              <a:rPr lang="zh-CN" altLang="en-US" smtClean="0">
                <a:solidFill>
                  <a:srgbClr val="FF9900"/>
                </a:solidFill>
                <a:latin typeface="仿宋_GB2312" pitchFamily="49" charset="-122"/>
                <a:cs typeface="Times New Roman" pitchFamily="18" charset="0"/>
              </a:rPr>
              <a:t>字形式</a:t>
            </a:r>
            <a:r>
              <a:rPr lang="zh-CN" altLang="en-US" smtClean="0">
                <a:latin typeface="仿宋_GB2312" pitchFamily="49" charset="-122"/>
                <a:cs typeface="Times New Roman" pitchFamily="18" charset="0"/>
              </a:rPr>
              <a:t>组织，则将占据连续的两个存储单元</a:t>
            </a:r>
          </a:p>
          <a:p>
            <a:pPr marL="381000" indent="-381000" eaLnBrk="1" hangingPunct="1">
              <a:buFontTx/>
              <a:buNone/>
              <a:defRPr/>
            </a:pPr>
            <a:r>
              <a:rPr lang="zh-CN" altLang="en-US" smtClean="0">
                <a:latin typeface="仿宋_GB2312" pitchFamily="49" charset="-122"/>
                <a:cs typeface="Times New Roman" pitchFamily="18" charset="0"/>
              </a:rPr>
              <a:t>        字的低位字节放在低地址存储单元中；</a:t>
            </a:r>
          </a:p>
          <a:p>
            <a:pPr marL="381000" indent="-381000" eaLnBrk="1" hangingPunct="1">
              <a:buFontTx/>
              <a:buNone/>
              <a:defRPr/>
            </a:pPr>
            <a:r>
              <a:rPr lang="zh-CN" altLang="en-US" smtClean="0">
                <a:latin typeface="仿宋_GB2312" pitchFamily="49" charset="-122"/>
                <a:cs typeface="Times New Roman" pitchFamily="18" charset="0"/>
              </a:rPr>
              <a:t>        字的高位字节放在高地址存储单元中。</a:t>
            </a: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270</a:t>
            </a:fld>
            <a:endParaRPr lang="en-US" altLang="zh-CN"/>
          </a:p>
        </p:txBody>
      </p:sp>
    </p:spTree>
    <p:extLst>
      <p:ext uri="{BB962C8B-B14F-4D97-AF65-F5344CB8AC3E}">
        <p14:creationId xmlns:p14="http://schemas.microsoft.com/office/powerpoint/2010/main" val="1350059689"/>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4140200"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body" idx="1"/>
          </p:nvPr>
        </p:nvSpPr>
        <p:spPr>
          <a:xfrm>
            <a:off x="539750" y="549275"/>
            <a:ext cx="6121400" cy="4525963"/>
          </a:xfrm>
        </p:spPr>
        <p:txBody>
          <a:bodyPr/>
          <a:lstStyle/>
          <a:p>
            <a:pPr eaLnBrk="1" hangingPunct="1">
              <a:defRPr/>
            </a:pPr>
            <a:r>
              <a:rPr lang="zh-CN" altLang="en-US" smtClean="0">
                <a:latin typeface="仿宋_GB2312" pitchFamily="49" charset="-122"/>
                <a:cs typeface="Times New Roman" pitchFamily="18" charset="0"/>
              </a:rPr>
              <a:t>例：</a:t>
            </a:r>
          </a:p>
          <a:p>
            <a:pPr eaLnBrk="1" hangingPunct="1">
              <a:buFontTx/>
              <a:buNone/>
              <a:defRPr/>
            </a:pPr>
            <a:r>
              <a:rPr lang="zh-CN" altLang="en-US" smtClean="0">
                <a:latin typeface="仿宋_GB2312" pitchFamily="49" charset="-122"/>
                <a:cs typeface="Times New Roman" pitchFamily="18" charset="0"/>
              </a:rPr>
              <a:t>   字节数据：</a:t>
            </a:r>
            <a:r>
              <a:rPr lang="en-US" altLang="zh-CN" smtClean="0">
                <a:latin typeface="仿宋_GB2312" pitchFamily="49" charset="-122"/>
                <a:cs typeface="Times New Roman" pitchFamily="18" charset="0"/>
              </a:rPr>
              <a:t>0CH</a:t>
            </a:r>
            <a:r>
              <a:rPr lang="zh-CN" altLang="en-US" smtClean="0">
                <a:latin typeface="仿宋_GB2312" pitchFamily="49" charset="-122"/>
                <a:cs typeface="Times New Roman" pitchFamily="18" charset="0"/>
              </a:rPr>
              <a:t>、</a:t>
            </a:r>
            <a:r>
              <a:rPr lang="en-US" altLang="zh-CN" smtClean="0">
                <a:latin typeface="仿宋_GB2312" pitchFamily="49" charset="-122"/>
                <a:cs typeface="Times New Roman" pitchFamily="18" charset="0"/>
              </a:rPr>
              <a:t>30H</a:t>
            </a:r>
            <a:r>
              <a:rPr lang="zh-CN" altLang="en-US" smtClean="0">
                <a:latin typeface="仿宋_GB2312" pitchFamily="49" charset="-122"/>
                <a:cs typeface="Times New Roman" pitchFamily="18" charset="0"/>
              </a:rPr>
              <a:t>、</a:t>
            </a:r>
            <a:r>
              <a:rPr lang="en-US" altLang="zh-CN" smtClean="0">
                <a:latin typeface="仿宋_GB2312" pitchFamily="49" charset="-122"/>
                <a:cs typeface="Times New Roman" pitchFamily="18" charset="0"/>
              </a:rPr>
              <a:t>10H</a:t>
            </a:r>
            <a:r>
              <a:rPr lang="zh-CN" altLang="en-US" smtClean="0">
                <a:latin typeface="仿宋_GB2312" pitchFamily="49" charset="-122"/>
                <a:cs typeface="Times New Roman" pitchFamily="18" charset="0"/>
              </a:rPr>
              <a:t>、</a:t>
            </a:r>
            <a:r>
              <a:rPr lang="en-US" altLang="zh-CN" smtClean="0">
                <a:latin typeface="仿宋_GB2312" pitchFamily="49" charset="-122"/>
                <a:cs typeface="Times New Roman" pitchFamily="18" charset="0"/>
              </a:rPr>
              <a:t>45H  </a:t>
            </a:r>
          </a:p>
          <a:p>
            <a:pPr eaLnBrk="1" hangingPunct="1">
              <a:buFontTx/>
              <a:buNone/>
              <a:defRPr/>
            </a:pPr>
            <a:r>
              <a:rPr lang="en-US" altLang="zh-CN" smtClean="0">
                <a:latin typeface="仿宋_GB2312" pitchFamily="49" charset="-122"/>
                <a:cs typeface="Times New Roman" pitchFamily="18" charset="0"/>
              </a:rPr>
              <a:t>   </a:t>
            </a:r>
            <a:r>
              <a:rPr lang="zh-CN" altLang="en-US" smtClean="0">
                <a:latin typeface="仿宋_GB2312" pitchFamily="49" charset="-122"/>
                <a:cs typeface="Times New Roman" pitchFamily="18" charset="0"/>
              </a:rPr>
              <a:t>字数据：    </a:t>
            </a:r>
            <a:r>
              <a:rPr lang="en-US" altLang="zh-CN" smtClean="0">
                <a:latin typeface="仿宋_GB2312" pitchFamily="49" charset="-122"/>
                <a:cs typeface="Times New Roman" pitchFamily="18" charset="0"/>
              </a:rPr>
              <a:t>AB67H</a:t>
            </a:r>
            <a:r>
              <a:rPr lang="zh-CN" altLang="en-US" smtClean="0">
                <a:latin typeface="仿宋_GB2312" pitchFamily="49" charset="-122"/>
                <a:cs typeface="Times New Roman" pitchFamily="18" charset="0"/>
              </a:rPr>
              <a:t>、</a:t>
            </a:r>
            <a:r>
              <a:rPr lang="en-US" altLang="zh-CN" smtClean="0">
                <a:latin typeface="仿宋_GB2312" pitchFamily="49" charset="-122"/>
                <a:cs typeface="Times New Roman" pitchFamily="18" charset="0"/>
              </a:rPr>
              <a:t>5734H</a:t>
            </a:r>
          </a:p>
          <a:p>
            <a:pPr eaLnBrk="1" hangingPunct="1">
              <a:defRPr/>
            </a:pPr>
            <a:endParaRPr lang="en-US" altLang="zh-CN" smtClean="0"/>
          </a:p>
        </p:txBody>
      </p:sp>
      <p:sp>
        <p:nvSpPr>
          <p:cNvPr id="219140" name="Text Box 4"/>
          <p:cNvSpPr txBox="1">
            <a:spLocks noChangeArrowheads="1"/>
          </p:cNvSpPr>
          <p:nvPr/>
        </p:nvSpPr>
        <p:spPr bwMode="auto">
          <a:xfrm>
            <a:off x="1908175" y="4149725"/>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endParaRPr lang="zh-CN" altLang="zh-CN" sz="1800" b="0"/>
          </a:p>
        </p:txBody>
      </p:sp>
      <p:sp>
        <p:nvSpPr>
          <p:cNvPr id="423941" name="Text Box 5"/>
          <p:cNvSpPr txBox="1">
            <a:spLocks noChangeArrowheads="1"/>
          </p:cNvSpPr>
          <p:nvPr/>
        </p:nvSpPr>
        <p:spPr bwMode="auto">
          <a:xfrm>
            <a:off x="1908175" y="3789363"/>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600">
                <a:solidFill>
                  <a:srgbClr val="FF0000"/>
                </a:solidFill>
              </a:rPr>
              <a:t>规则</a:t>
            </a:r>
          </a:p>
        </p:txBody>
      </p:sp>
      <p:sp>
        <p:nvSpPr>
          <p:cNvPr id="423942" name="Text Box 6"/>
          <p:cNvSpPr txBox="1">
            <a:spLocks noChangeArrowheads="1"/>
          </p:cNvSpPr>
          <p:nvPr/>
        </p:nvSpPr>
        <p:spPr bwMode="auto">
          <a:xfrm>
            <a:off x="1908175" y="4652963"/>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600">
                <a:solidFill>
                  <a:srgbClr val="0000FF"/>
                </a:solidFill>
              </a:rPr>
              <a:t>非规则</a:t>
            </a: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271</a:t>
            </a:fld>
            <a:endParaRPr lang="en-US" altLang="zh-CN"/>
          </a:p>
        </p:txBody>
      </p:sp>
    </p:spTree>
    <p:custDataLst>
      <p:tags r:id="rId1"/>
    </p:custDataLst>
    <p:extLst>
      <p:ext uri="{BB962C8B-B14F-4D97-AF65-F5344CB8AC3E}">
        <p14:creationId xmlns:p14="http://schemas.microsoft.com/office/powerpoint/2010/main" val="829373905"/>
      </p:ext>
    </p:extLst>
  </p:cSld>
  <p:clrMapOvr>
    <a:masterClrMapping/>
  </p:clrMapOvr>
  <mc:AlternateContent xmlns:mc="http://schemas.openxmlformats.org/markup-compatibility/2006" xmlns:p14="http://schemas.microsoft.com/office/powerpoint/2010/main">
    <mc:Choice Requires="p14">
      <p:transition spd="slow" p14:dur="2000" advTm="86046"/>
    </mc:Choice>
    <mc:Fallback xmlns="">
      <p:transition spd="slow" advTm="8604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941"/>
                                        </p:tgtEl>
                                        <p:attrNameLst>
                                          <p:attrName>style.visibility</p:attrName>
                                        </p:attrNameLst>
                                      </p:cBhvr>
                                      <p:to>
                                        <p:strVal val="visible"/>
                                      </p:to>
                                    </p:set>
                                    <p:anim calcmode="lin" valueType="num">
                                      <p:cBhvr additive="base">
                                        <p:cTn id="7" dur="1000" fill="hold"/>
                                        <p:tgtEl>
                                          <p:spTgt spid="423941"/>
                                        </p:tgtEl>
                                        <p:attrNameLst>
                                          <p:attrName>ppt_x</p:attrName>
                                        </p:attrNameLst>
                                      </p:cBhvr>
                                      <p:tavLst>
                                        <p:tav tm="0">
                                          <p:val>
                                            <p:strVal val="#ppt_x"/>
                                          </p:val>
                                        </p:tav>
                                        <p:tav tm="100000">
                                          <p:val>
                                            <p:strVal val="#ppt_x"/>
                                          </p:val>
                                        </p:tav>
                                      </p:tavLst>
                                    </p:anim>
                                    <p:anim calcmode="lin" valueType="num">
                                      <p:cBhvr additive="base">
                                        <p:cTn id="8" dur="1000" fill="hold"/>
                                        <p:tgtEl>
                                          <p:spTgt spid="42394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3942"/>
                                        </p:tgtEl>
                                        <p:attrNameLst>
                                          <p:attrName>style.visibility</p:attrName>
                                        </p:attrNameLst>
                                      </p:cBhvr>
                                      <p:to>
                                        <p:strVal val="visible"/>
                                      </p:to>
                                    </p:set>
                                    <p:anim calcmode="lin" valueType="num">
                                      <p:cBhvr additive="base">
                                        <p:cTn id="13" dur="1000" fill="hold"/>
                                        <p:tgtEl>
                                          <p:spTgt spid="423942"/>
                                        </p:tgtEl>
                                        <p:attrNameLst>
                                          <p:attrName>ppt_x</p:attrName>
                                        </p:attrNameLst>
                                      </p:cBhvr>
                                      <p:tavLst>
                                        <p:tav tm="0">
                                          <p:val>
                                            <p:strVal val="#ppt_x"/>
                                          </p:val>
                                        </p:tav>
                                        <p:tav tm="100000">
                                          <p:val>
                                            <p:strVal val="#ppt_x"/>
                                          </p:val>
                                        </p:tav>
                                      </p:tavLst>
                                    </p:anim>
                                    <p:anim calcmode="lin" valueType="num">
                                      <p:cBhvr additive="base">
                                        <p:cTn id="14" dur="1000" fill="hold"/>
                                        <p:tgtEl>
                                          <p:spTgt spid="423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p:bldP spid="42394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323850" y="404813"/>
            <a:ext cx="4824413" cy="457200"/>
          </a:xfrm>
          <a:prstGeom prst="rect">
            <a:avLst/>
          </a:prstGeom>
          <a:noFill/>
          <a:ln w="9525">
            <a:noFill/>
            <a:miter lim="800000"/>
            <a:headEnd/>
            <a:tailEnd/>
          </a:ln>
          <a:effectLst/>
        </p:spPr>
        <p:txBody>
          <a:bodyPr>
            <a:spAutoFit/>
          </a:bodyPr>
          <a:lstStyle/>
          <a:p>
            <a:pPr marL="457200" indent="-457200" eaLnBrk="1" hangingPunct="1">
              <a:spcBef>
                <a:spcPct val="50000"/>
              </a:spcBef>
              <a:defRPr/>
            </a:pPr>
            <a:r>
              <a:rPr lang="en-US" altLang="zh-CN" sz="2400" b="1">
                <a:effectLst>
                  <a:outerShdw blurRad="38100" dist="38100" dir="2700000" algn="tl">
                    <a:srgbClr val="000000"/>
                  </a:outerShdw>
                </a:effectLst>
                <a:latin typeface="Arial" pitchFamily="34" charset="0"/>
              </a:rPr>
              <a:t>2. 8086</a:t>
            </a:r>
            <a:r>
              <a:rPr lang="zh-CN" altLang="en-US" sz="2400" b="1">
                <a:effectLst>
                  <a:outerShdw blurRad="38100" dist="38100" dir="2700000" algn="tl">
                    <a:srgbClr val="000000"/>
                  </a:outerShdw>
                </a:effectLst>
                <a:latin typeface="Arial" pitchFamily="34" charset="0"/>
              </a:rPr>
              <a:t>对存储器的访问 ：</a:t>
            </a:r>
          </a:p>
        </p:txBody>
      </p:sp>
      <p:pic>
        <p:nvPicPr>
          <p:cNvPr id="220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7338"/>
            <a:ext cx="7451725"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4" name="Text Box 4"/>
          <p:cNvSpPr txBox="1">
            <a:spLocks noChangeArrowheads="1"/>
          </p:cNvSpPr>
          <p:nvPr/>
        </p:nvSpPr>
        <p:spPr bwMode="auto">
          <a:xfrm>
            <a:off x="1619250" y="2133600"/>
            <a:ext cx="2376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FF0000"/>
                </a:solidFill>
              </a:rPr>
              <a:t>数据总线的低</a:t>
            </a:r>
            <a:r>
              <a:rPr lang="en-US" altLang="zh-CN" sz="1800">
                <a:solidFill>
                  <a:srgbClr val="FF0000"/>
                </a:solidFill>
              </a:rPr>
              <a:t>8</a:t>
            </a:r>
            <a:r>
              <a:rPr lang="zh-CN" altLang="en-US" sz="1800">
                <a:solidFill>
                  <a:srgbClr val="FF0000"/>
                </a:solidFill>
              </a:rPr>
              <a:t>位</a:t>
            </a:r>
          </a:p>
        </p:txBody>
      </p:sp>
      <p:sp>
        <p:nvSpPr>
          <p:cNvPr id="424965" name="Text Box 5"/>
          <p:cNvSpPr txBox="1">
            <a:spLocks noChangeArrowheads="1"/>
          </p:cNvSpPr>
          <p:nvPr/>
        </p:nvSpPr>
        <p:spPr bwMode="auto">
          <a:xfrm>
            <a:off x="1547813" y="2781300"/>
            <a:ext cx="2376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数据总线的高</a:t>
            </a:r>
            <a:r>
              <a:rPr lang="en-US" altLang="zh-CN" sz="1800">
                <a:solidFill>
                  <a:srgbClr val="0000FF"/>
                </a:solidFill>
              </a:rPr>
              <a:t>8</a:t>
            </a:r>
            <a:r>
              <a:rPr lang="zh-CN" altLang="en-US" sz="1800">
                <a:solidFill>
                  <a:srgbClr val="0000FF"/>
                </a:solidFill>
              </a:rPr>
              <a:t>位</a:t>
            </a:r>
          </a:p>
        </p:txBody>
      </p:sp>
      <p:sp>
        <p:nvSpPr>
          <p:cNvPr id="424966" name="Text Box 6"/>
          <p:cNvSpPr txBox="1">
            <a:spLocks noChangeArrowheads="1"/>
          </p:cNvSpPr>
          <p:nvPr/>
        </p:nvSpPr>
        <p:spPr bwMode="auto">
          <a:xfrm>
            <a:off x="323850" y="981075"/>
            <a:ext cx="3455988" cy="869950"/>
          </a:xfrm>
          <a:prstGeom prst="rect">
            <a:avLst/>
          </a:prstGeom>
          <a:noFill/>
          <a:ln w="9525">
            <a:noFill/>
            <a:miter lim="800000"/>
            <a:headEnd/>
            <a:tailEnd/>
          </a:ln>
          <a:effectLst/>
        </p:spPr>
        <p:txBody>
          <a:bodyPr>
            <a:spAutoFit/>
          </a:bodyPr>
          <a:lstStyle/>
          <a:p>
            <a:pPr marL="342900" indent="-342900" eaLnBrk="1" hangingPunct="1">
              <a:spcBef>
                <a:spcPct val="50000"/>
              </a:spcBef>
              <a:buFontTx/>
              <a:buAutoNum type="alphaLcParenBoth"/>
              <a:defRPr/>
            </a:pPr>
            <a:r>
              <a:rPr lang="zh-CN" altLang="en-US" sz="2400" b="1">
                <a:effectLst>
                  <a:outerShdw blurRad="38100" dist="38100" dir="2700000" algn="tl">
                    <a:srgbClr val="000000"/>
                  </a:outerShdw>
                </a:effectLst>
                <a:latin typeface="Arial" pitchFamily="34" charset="0"/>
              </a:rPr>
              <a:t>读写规则字</a:t>
            </a:r>
          </a:p>
          <a:p>
            <a:pPr marL="342900" indent="-342900" eaLnBrk="1" hangingPunct="1">
              <a:spcBef>
                <a:spcPct val="50000"/>
              </a:spcBef>
              <a:defRPr/>
            </a:pPr>
            <a:endParaRPr lang="en-US" altLang="zh-CN" sz="1800">
              <a:latin typeface="Arial" pitchFamily="34" charset="0"/>
            </a:endParaRP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3724797F-1B97-495F-A7CE-B39DA5BF06FF}" type="slidenum">
              <a:rPr lang="en-US" altLang="zh-CN" smtClean="0"/>
              <a:pPr>
                <a:defRPr/>
              </a:pPr>
              <a:t>272</a:t>
            </a:fld>
            <a:endParaRPr lang="en-US" altLang="zh-CN"/>
          </a:p>
        </p:txBody>
      </p:sp>
    </p:spTree>
    <p:custDataLst>
      <p:tags r:id="rId1"/>
    </p:custDataLst>
    <p:extLst>
      <p:ext uri="{BB962C8B-B14F-4D97-AF65-F5344CB8AC3E}">
        <p14:creationId xmlns:p14="http://schemas.microsoft.com/office/powerpoint/2010/main" val="2614729455"/>
      </p:ext>
    </p:extLst>
  </p:cSld>
  <p:clrMapOvr>
    <a:masterClrMapping/>
  </p:clrMapOvr>
  <mc:AlternateContent xmlns:mc="http://schemas.openxmlformats.org/markup-compatibility/2006" xmlns:p14="http://schemas.microsoft.com/office/powerpoint/2010/main">
    <mc:Choice Requires="p14">
      <p:transition spd="slow" p14:dur="2000" advTm="47438"/>
    </mc:Choice>
    <mc:Fallback xmlns="">
      <p:transition spd="slow" advTm="47438"/>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424964">
                                            <p:txEl>
                                              <p:pRg st="0" end="0"/>
                                            </p:txEl>
                                          </p:spTgt>
                                        </p:tgtEl>
                                        <p:attrNameLst>
                                          <p:attrName>style.visibility</p:attrName>
                                        </p:attrNameLst>
                                      </p:cBhvr>
                                      <p:to>
                                        <p:strVal val="visible"/>
                                      </p:to>
                                    </p:set>
                                    <p:animEffect transition="in" filter="strips(downLeft)">
                                      <p:cBhvr>
                                        <p:cTn id="7" dur="1000"/>
                                        <p:tgtEl>
                                          <p:spTgt spid="4249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424965">
                                            <p:txEl>
                                              <p:pRg st="0" end="0"/>
                                            </p:txEl>
                                          </p:spTgt>
                                        </p:tgtEl>
                                        <p:attrNameLst>
                                          <p:attrName>style.visibility</p:attrName>
                                        </p:attrNameLst>
                                      </p:cBhvr>
                                      <p:to>
                                        <p:strVal val="visible"/>
                                      </p:to>
                                    </p:set>
                                    <p:animEffect transition="in" filter="strips(downLeft)">
                                      <p:cBhvr>
                                        <p:cTn id="12" dur="1000"/>
                                        <p:tgtEl>
                                          <p:spTgt spid="4249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31938"/>
            <a:ext cx="6227763"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987" name="Text Box 3"/>
          <p:cNvSpPr txBox="1">
            <a:spLocks noChangeArrowheads="1"/>
          </p:cNvSpPr>
          <p:nvPr/>
        </p:nvSpPr>
        <p:spPr bwMode="auto">
          <a:xfrm>
            <a:off x="539750" y="692150"/>
            <a:ext cx="3960813"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400" b="1">
                <a:effectLst>
                  <a:outerShdw blurRad="38100" dist="38100" dir="2700000" algn="tl">
                    <a:srgbClr val="000000"/>
                  </a:outerShdw>
                </a:effectLst>
                <a:latin typeface="Arial" pitchFamily="34" charset="0"/>
              </a:rPr>
              <a:t> (b)</a:t>
            </a:r>
            <a:r>
              <a:rPr lang="zh-CN" altLang="en-US" sz="2400" b="1">
                <a:effectLst>
                  <a:outerShdw blurRad="38100" dist="38100" dir="2700000" algn="tl">
                    <a:srgbClr val="000000"/>
                  </a:outerShdw>
                </a:effectLst>
                <a:latin typeface="Arial" pitchFamily="34" charset="0"/>
              </a:rPr>
              <a:t>读写非规则字</a:t>
            </a:r>
            <a:r>
              <a:rPr kumimoji="1" lang="zh-CN" altLang="en-US" sz="2800" b="1">
                <a:effectLst>
                  <a:outerShdw blurRad="38100" dist="38100" dir="2700000" algn="tl">
                    <a:srgbClr val="000000"/>
                  </a:outerShdw>
                </a:effectLst>
                <a:latin typeface="Tahoma" pitchFamily="34" charset="0"/>
                <a:ea typeface="华文新魏" pitchFamily="2" charset="-122"/>
              </a:rPr>
              <a:t> </a:t>
            </a:r>
          </a:p>
        </p:txBody>
      </p:sp>
      <p:sp>
        <p:nvSpPr>
          <p:cNvPr id="425988" name="Text Box 4"/>
          <p:cNvSpPr txBox="1">
            <a:spLocks noChangeArrowheads="1"/>
          </p:cNvSpPr>
          <p:nvPr/>
        </p:nvSpPr>
        <p:spPr bwMode="auto">
          <a:xfrm>
            <a:off x="1620838" y="1766888"/>
            <a:ext cx="2519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FF0000"/>
                </a:solidFill>
              </a:rPr>
              <a:t>数据总线的低</a:t>
            </a:r>
            <a:r>
              <a:rPr lang="en-US" altLang="zh-CN" sz="1800">
                <a:solidFill>
                  <a:srgbClr val="FF0000"/>
                </a:solidFill>
              </a:rPr>
              <a:t>8</a:t>
            </a:r>
            <a:r>
              <a:rPr lang="zh-CN" altLang="en-US" sz="1800">
                <a:solidFill>
                  <a:srgbClr val="FF0000"/>
                </a:solidFill>
              </a:rPr>
              <a:t>位空闲</a:t>
            </a:r>
          </a:p>
        </p:txBody>
      </p:sp>
      <p:sp>
        <p:nvSpPr>
          <p:cNvPr id="425989" name="Text Box 5"/>
          <p:cNvSpPr txBox="1">
            <a:spLocks noChangeArrowheads="1"/>
          </p:cNvSpPr>
          <p:nvPr/>
        </p:nvSpPr>
        <p:spPr bwMode="auto">
          <a:xfrm>
            <a:off x="1763713" y="2486025"/>
            <a:ext cx="2376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数据总线的高</a:t>
            </a:r>
            <a:r>
              <a:rPr lang="en-US" altLang="zh-CN" sz="1800">
                <a:solidFill>
                  <a:srgbClr val="0000FF"/>
                </a:solidFill>
              </a:rPr>
              <a:t>8</a:t>
            </a:r>
            <a:r>
              <a:rPr lang="zh-CN" altLang="en-US" sz="1800">
                <a:solidFill>
                  <a:srgbClr val="0000FF"/>
                </a:solidFill>
              </a:rPr>
              <a:t>位</a:t>
            </a:r>
          </a:p>
        </p:txBody>
      </p:sp>
      <p:sp>
        <p:nvSpPr>
          <p:cNvPr id="425990" name="Text Box 6"/>
          <p:cNvSpPr txBox="1">
            <a:spLocks noChangeArrowheads="1"/>
          </p:cNvSpPr>
          <p:nvPr/>
        </p:nvSpPr>
        <p:spPr bwMode="auto">
          <a:xfrm>
            <a:off x="1620838" y="5438775"/>
            <a:ext cx="2519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数据总线的高</a:t>
            </a:r>
            <a:r>
              <a:rPr lang="en-US" altLang="zh-CN" sz="1800">
                <a:solidFill>
                  <a:srgbClr val="0000FF"/>
                </a:solidFill>
              </a:rPr>
              <a:t>8</a:t>
            </a:r>
            <a:r>
              <a:rPr lang="zh-CN" altLang="en-US" sz="1800">
                <a:solidFill>
                  <a:srgbClr val="0000FF"/>
                </a:solidFill>
              </a:rPr>
              <a:t>位空闲</a:t>
            </a:r>
          </a:p>
        </p:txBody>
      </p:sp>
      <p:sp>
        <p:nvSpPr>
          <p:cNvPr id="425991" name="Text Box 7"/>
          <p:cNvSpPr txBox="1">
            <a:spLocks noChangeArrowheads="1"/>
          </p:cNvSpPr>
          <p:nvPr/>
        </p:nvSpPr>
        <p:spPr bwMode="auto">
          <a:xfrm>
            <a:off x="1836738" y="4718050"/>
            <a:ext cx="2519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FF0000"/>
                </a:solidFill>
              </a:rPr>
              <a:t>数据总线的低</a:t>
            </a:r>
            <a:r>
              <a:rPr lang="en-US" altLang="zh-CN" sz="1800">
                <a:solidFill>
                  <a:srgbClr val="FF0000"/>
                </a:solidFill>
              </a:rPr>
              <a:t>8</a:t>
            </a:r>
            <a:r>
              <a:rPr lang="zh-CN" altLang="en-US" sz="1800">
                <a:solidFill>
                  <a:srgbClr val="FF0000"/>
                </a:solidFill>
              </a:rPr>
              <a:t>位</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3724797F-1B97-495F-A7CE-B39DA5BF06FF}" type="slidenum">
              <a:rPr lang="en-US" altLang="zh-CN" smtClean="0"/>
              <a:pPr>
                <a:defRPr/>
              </a:pPr>
              <a:t>273</a:t>
            </a:fld>
            <a:endParaRPr lang="en-US" altLang="zh-CN"/>
          </a:p>
        </p:txBody>
      </p:sp>
    </p:spTree>
    <p:custDataLst>
      <p:tags r:id="rId1"/>
    </p:custDataLst>
    <p:extLst>
      <p:ext uri="{BB962C8B-B14F-4D97-AF65-F5344CB8AC3E}">
        <p14:creationId xmlns:p14="http://schemas.microsoft.com/office/powerpoint/2010/main" val="2129320376"/>
      </p:ext>
    </p:extLst>
  </p:cSld>
  <p:clrMapOvr>
    <a:masterClrMapping/>
  </p:clrMapOvr>
  <mc:AlternateContent xmlns:mc="http://schemas.openxmlformats.org/markup-compatibility/2006" xmlns:p14="http://schemas.microsoft.com/office/powerpoint/2010/main">
    <mc:Choice Requires="p14">
      <p:transition spd="slow" p14:dur="2000" advTm="34656"/>
    </mc:Choice>
    <mc:Fallback xmlns="">
      <p:transition spd="slow" advTm="3465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425989">
                                            <p:txEl>
                                              <p:pRg st="0" end="0"/>
                                            </p:txEl>
                                          </p:spTgt>
                                        </p:tgtEl>
                                        <p:attrNameLst>
                                          <p:attrName>style.visibility</p:attrName>
                                        </p:attrNameLst>
                                      </p:cBhvr>
                                      <p:to>
                                        <p:strVal val="visible"/>
                                      </p:to>
                                    </p:set>
                                    <p:animEffect transition="in" filter="strips(downLeft)">
                                      <p:cBhvr>
                                        <p:cTn id="7" dur="1000"/>
                                        <p:tgtEl>
                                          <p:spTgt spid="425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425988">
                                            <p:txEl>
                                              <p:pRg st="0" end="0"/>
                                            </p:txEl>
                                          </p:spTgt>
                                        </p:tgtEl>
                                        <p:attrNameLst>
                                          <p:attrName>style.visibility</p:attrName>
                                        </p:attrNameLst>
                                      </p:cBhvr>
                                      <p:to>
                                        <p:strVal val="visible"/>
                                      </p:to>
                                    </p:set>
                                    <p:animEffect transition="in" filter="strips(downLeft)">
                                      <p:cBhvr>
                                        <p:cTn id="12" dur="1000"/>
                                        <p:tgtEl>
                                          <p:spTgt spid="425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25991">
                                            <p:txEl>
                                              <p:pRg st="0" end="0"/>
                                            </p:txEl>
                                          </p:spTgt>
                                        </p:tgtEl>
                                        <p:attrNameLst>
                                          <p:attrName>style.visibility</p:attrName>
                                        </p:attrNameLst>
                                      </p:cBhvr>
                                      <p:to>
                                        <p:strVal val="visible"/>
                                      </p:to>
                                    </p:set>
                                    <p:animEffect transition="in" filter="strips(downLeft)">
                                      <p:cBhvr>
                                        <p:cTn id="17" dur="1000"/>
                                        <p:tgtEl>
                                          <p:spTgt spid="42599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nodeType="clickEffect">
                                  <p:stCondLst>
                                    <p:cond delay="0"/>
                                  </p:stCondLst>
                                  <p:childTnLst>
                                    <p:set>
                                      <p:cBhvr>
                                        <p:cTn id="21" dur="1" fill="hold">
                                          <p:stCondLst>
                                            <p:cond delay="0"/>
                                          </p:stCondLst>
                                        </p:cTn>
                                        <p:tgtEl>
                                          <p:spTgt spid="425990">
                                            <p:txEl>
                                              <p:pRg st="0" end="0"/>
                                            </p:txEl>
                                          </p:spTgt>
                                        </p:tgtEl>
                                        <p:attrNameLst>
                                          <p:attrName>style.visibility</p:attrName>
                                        </p:attrNameLst>
                                      </p:cBhvr>
                                      <p:to>
                                        <p:strVal val="visible"/>
                                      </p:to>
                                    </p:set>
                                    <p:animEffect transition="in" filter="strips(downLeft)">
                                      <p:cBhvr>
                                        <p:cTn id="22" dur="1000"/>
                                        <p:tgtEl>
                                          <p:spTgt spid="4259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ext Box 2"/>
          <p:cNvSpPr txBox="1">
            <a:spLocks noChangeArrowheads="1"/>
          </p:cNvSpPr>
          <p:nvPr/>
        </p:nvSpPr>
        <p:spPr bwMode="auto">
          <a:xfrm>
            <a:off x="539750" y="692150"/>
            <a:ext cx="3960813"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sz="2400" b="1">
                <a:effectLst>
                  <a:outerShdw blurRad="38100" dist="38100" dir="2700000" algn="tl">
                    <a:srgbClr val="000000"/>
                  </a:outerShdw>
                </a:effectLst>
                <a:latin typeface="Arial" pitchFamily="34" charset="0"/>
              </a:rPr>
              <a:t> (C)</a:t>
            </a:r>
            <a:r>
              <a:rPr lang="zh-CN" altLang="en-US" sz="2400" b="1">
                <a:effectLst>
                  <a:outerShdw blurRad="38100" dist="38100" dir="2700000" algn="tl">
                    <a:srgbClr val="000000"/>
                  </a:outerShdw>
                </a:effectLst>
                <a:latin typeface="Arial" pitchFamily="34" charset="0"/>
              </a:rPr>
              <a:t>读写偶地址字节</a:t>
            </a:r>
            <a:r>
              <a:rPr kumimoji="1" lang="zh-CN" altLang="en-US" sz="2800" b="1">
                <a:effectLst>
                  <a:outerShdw blurRad="38100" dist="38100" dir="2700000" algn="tl">
                    <a:srgbClr val="000000"/>
                  </a:outerShdw>
                </a:effectLst>
                <a:latin typeface="Tahoma" pitchFamily="34" charset="0"/>
                <a:ea typeface="华文新魏" pitchFamily="2" charset="-122"/>
              </a:rPr>
              <a:t> </a:t>
            </a:r>
          </a:p>
        </p:txBody>
      </p:sp>
      <p:sp>
        <p:nvSpPr>
          <p:cNvPr id="427011" name="Text Box 3"/>
          <p:cNvSpPr txBox="1">
            <a:spLocks noChangeArrowheads="1"/>
          </p:cNvSpPr>
          <p:nvPr/>
        </p:nvSpPr>
        <p:spPr bwMode="auto">
          <a:xfrm>
            <a:off x="611188" y="3573463"/>
            <a:ext cx="3960812" cy="519112"/>
          </a:xfrm>
          <a:prstGeom prst="rect">
            <a:avLst/>
          </a:prstGeom>
          <a:noFill/>
          <a:ln w="9525">
            <a:noFill/>
            <a:miter lim="800000"/>
            <a:headEnd/>
            <a:tailEnd/>
          </a:ln>
          <a:effectLst/>
        </p:spPr>
        <p:txBody>
          <a:bodyPr>
            <a:spAutoFit/>
          </a:bodyPr>
          <a:lstStyle/>
          <a:p>
            <a:pPr eaLnBrk="1" hangingPunct="1">
              <a:spcBef>
                <a:spcPct val="50000"/>
              </a:spcBef>
              <a:defRPr/>
            </a:pPr>
            <a:r>
              <a:rPr lang="en-US" altLang="zh-CN" sz="2400" b="1">
                <a:effectLst>
                  <a:outerShdw blurRad="38100" dist="38100" dir="2700000" algn="tl">
                    <a:srgbClr val="000000"/>
                  </a:outerShdw>
                </a:effectLst>
                <a:latin typeface="Arial" pitchFamily="34" charset="0"/>
              </a:rPr>
              <a:t> (D)</a:t>
            </a:r>
            <a:r>
              <a:rPr lang="zh-CN" altLang="en-US" sz="2400" b="1">
                <a:effectLst>
                  <a:outerShdw blurRad="38100" dist="38100" dir="2700000" algn="tl">
                    <a:srgbClr val="000000"/>
                  </a:outerShdw>
                </a:effectLst>
                <a:latin typeface="Arial" pitchFamily="34" charset="0"/>
              </a:rPr>
              <a:t>读写奇地址字节</a:t>
            </a:r>
            <a:r>
              <a:rPr kumimoji="1" lang="zh-CN" altLang="en-US" sz="2800" b="1">
                <a:effectLst>
                  <a:outerShdw blurRad="38100" dist="38100" dir="2700000" algn="tl">
                    <a:srgbClr val="000000"/>
                  </a:outerShdw>
                </a:effectLst>
                <a:latin typeface="Tahoma" pitchFamily="34" charset="0"/>
                <a:ea typeface="华文新魏" pitchFamily="2" charset="-122"/>
              </a:rPr>
              <a:t> </a:t>
            </a:r>
          </a:p>
        </p:txBody>
      </p:sp>
      <p:pic>
        <p:nvPicPr>
          <p:cNvPr id="222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292600"/>
            <a:ext cx="61928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84313"/>
            <a:ext cx="6192837"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4" name="Text Box 6"/>
          <p:cNvSpPr txBox="1">
            <a:spLocks noChangeArrowheads="1"/>
          </p:cNvSpPr>
          <p:nvPr/>
        </p:nvSpPr>
        <p:spPr bwMode="auto">
          <a:xfrm>
            <a:off x="2052638" y="1773238"/>
            <a:ext cx="2519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FF0000"/>
                </a:solidFill>
              </a:rPr>
              <a:t>数据总线的低</a:t>
            </a:r>
            <a:r>
              <a:rPr lang="en-US" altLang="zh-CN" sz="1800">
                <a:solidFill>
                  <a:srgbClr val="FF0000"/>
                </a:solidFill>
              </a:rPr>
              <a:t>8</a:t>
            </a:r>
            <a:r>
              <a:rPr lang="zh-CN" altLang="en-US" sz="1800">
                <a:solidFill>
                  <a:srgbClr val="FF0000"/>
                </a:solidFill>
              </a:rPr>
              <a:t>位</a:t>
            </a:r>
          </a:p>
        </p:txBody>
      </p:sp>
      <p:sp>
        <p:nvSpPr>
          <p:cNvPr id="222215" name="Text Box 7"/>
          <p:cNvSpPr txBox="1">
            <a:spLocks noChangeArrowheads="1"/>
          </p:cNvSpPr>
          <p:nvPr/>
        </p:nvSpPr>
        <p:spPr bwMode="auto">
          <a:xfrm>
            <a:off x="1908175" y="2349500"/>
            <a:ext cx="2519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数据总线的高</a:t>
            </a:r>
            <a:r>
              <a:rPr lang="en-US" altLang="zh-CN" sz="1800">
                <a:solidFill>
                  <a:srgbClr val="0000FF"/>
                </a:solidFill>
              </a:rPr>
              <a:t>8</a:t>
            </a:r>
            <a:r>
              <a:rPr lang="zh-CN" altLang="en-US" sz="1800">
                <a:solidFill>
                  <a:srgbClr val="0000FF"/>
                </a:solidFill>
              </a:rPr>
              <a:t>位空闲</a:t>
            </a:r>
          </a:p>
        </p:txBody>
      </p:sp>
      <p:sp>
        <p:nvSpPr>
          <p:cNvPr id="222216" name="Text Box 8"/>
          <p:cNvSpPr txBox="1">
            <a:spLocks noChangeArrowheads="1"/>
          </p:cNvSpPr>
          <p:nvPr/>
        </p:nvSpPr>
        <p:spPr bwMode="auto">
          <a:xfrm>
            <a:off x="1979613" y="4652963"/>
            <a:ext cx="2519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FF0000"/>
                </a:solidFill>
              </a:rPr>
              <a:t>数据总线的低</a:t>
            </a:r>
            <a:r>
              <a:rPr lang="en-US" altLang="zh-CN" sz="1800">
                <a:solidFill>
                  <a:srgbClr val="FF0000"/>
                </a:solidFill>
              </a:rPr>
              <a:t>8</a:t>
            </a:r>
            <a:r>
              <a:rPr lang="zh-CN" altLang="en-US" sz="1800">
                <a:solidFill>
                  <a:srgbClr val="FF0000"/>
                </a:solidFill>
              </a:rPr>
              <a:t>位空闲</a:t>
            </a:r>
          </a:p>
        </p:txBody>
      </p:sp>
      <p:sp>
        <p:nvSpPr>
          <p:cNvPr id="222217" name="Text Box 9"/>
          <p:cNvSpPr txBox="1">
            <a:spLocks noChangeArrowheads="1"/>
          </p:cNvSpPr>
          <p:nvPr/>
        </p:nvSpPr>
        <p:spPr bwMode="auto">
          <a:xfrm>
            <a:off x="2195513" y="5229225"/>
            <a:ext cx="2376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数据总线的高</a:t>
            </a:r>
            <a:r>
              <a:rPr lang="en-US" altLang="zh-CN" sz="1800">
                <a:solidFill>
                  <a:srgbClr val="0000FF"/>
                </a:solidFill>
              </a:rPr>
              <a:t>8</a:t>
            </a:r>
            <a:r>
              <a:rPr lang="zh-CN" altLang="en-US" sz="1800">
                <a:solidFill>
                  <a:srgbClr val="0000FF"/>
                </a:solidFill>
              </a:rPr>
              <a:t>位</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3724797F-1B97-495F-A7CE-B39DA5BF06FF}" type="slidenum">
              <a:rPr lang="en-US" altLang="zh-CN" smtClean="0"/>
              <a:pPr>
                <a:defRPr/>
              </a:pPr>
              <a:t>274</a:t>
            </a:fld>
            <a:endParaRPr lang="en-US" altLang="zh-CN"/>
          </a:p>
        </p:txBody>
      </p:sp>
    </p:spTree>
    <p:extLst>
      <p:ext uri="{BB962C8B-B14F-4D97-AF65-F5344CB8AC3E}">
        <p14:creationId xmlns:p14="http://schemas.microsoft.com/office/powerpoint/2010/main" val="991235159"/>
      </p:ext>
    </p:extLst>
  </p:cSld>
  <p:clrMapOvr>
    <a:masterClrMapping/>
  </p:clrMapOvr>
  <mc:AlternateContent xmlns:mc="http://schemas.openxmlformats.org/markup-compatibility/2006" xmlns:p14="http://schemas.microsoft.com/office/powerpoint/2010/main">
    <mc:Choice Requires="p14">
      <p:transition spd="slow" p14:dur="2000" advTm="102235"/>
    </mc:Choice>
    <mc:Fallback xmlns="">
      <p:transition spd="slow" advTm="102235"/>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57200" y="277813"/>
            <a:ext cx="2674938" cy="774700"/>
          </a:xfrm>
        </p:spPr>
        <p:txBody>
          <a:bodyPr/>
          <a:lstStyle/>
          <a:p>
            <a:pPr marL="457200" indent="-457200" eaLnBrk="1" hangingPunct="1">
              <a:spcBef>
                <a:spcPct val="50000"/>
              </a:spcBef>
              <a:defRPr/>
            </a:pPr>
            <a:r>
              <a:rPr lang="en-US" altLang="zh-CN" sz="2400" smtClean="0"/>
              <a:t>3. </a:t>
            </a:r>
            <a:r>
              <a:rPr lang="zh-CN" altLang="en-US" sz="2400" smtClean="0"/>
              <a:t>存储器的结构：</a:t>
            </a:r>
          </a:p>
        </p:txBody>
      </p:sp>
      <p:sp>
        <p:nvSpPr>
          <p:cNvPr id="428035" name="Rectangle 3"/>
          <p:cNvSpPr>
            <a:spLocks noGrp="1" noChangeArrowheads="1"/>
          </p:cNvSpPr>
          <p:nvPr>
            <p:ph type="body" idx="1"/>
          </p:nvPr>
        </p:nvSpPr>
        <p:spPr>
          <a:xfrm>
            <a:off x="395288" y="1125538"/>
            <a:ext cx="8362950" cy="5218112"/>
          </a:xfrm>
        </p:spPr>
        <p:txBody>
          <a:bodyPr/>
          <a:lstStyle/>
          <a:p>
            <a:pPr eaLnBrk="1" hangingPunct="1">
              <a:defRPr/>
            </a:pPr>
            <a:r>
              <a:rPr lang="en-US" altLang="zh-CN" smtClean="0"/>
              <a:t>8086CPU</a:t>
            </a:r>
            <a:r>
              <a:rPr lang="zh-CN" altLang="en-US" smtClean="0"/>
              <a:t>的</a:t>
            </a:r>
            <a:r>
              <a:rPr lang="en-US" altLang="zh-CN" smtClean="0"/>
              <a:t>1MB</a:t>
            </a:r>
            <a:r>
              <a:rPr lang="zh-CN" altLang="en-US" smtClean="0"/>
              <a:t>存储空间实际上分为两个</a:t>
            </a:r>
            <a:r>
              <a:rPr lang="en-US" altLang="zh-CN" smtClean="0"/>
              <a:t>512KB</a:t>
            </a:r>
            <a:r>
              <a:rPr lang="zh-CN" altLang="en-US" smtClean="0"/>
              <a:t>的存储体：</a:t>
            </a:r>
          </a:p>
          <a:p>
            <a:pPr eaLnBrk="1" hangingPunct="1">
              <a:buFontTx/>
              <a:buNone/>
              <a:defRPr/>
            </a:pPr>
            <a:r>
              <a:rPr lang="zh-CN" altLang="en-US" smtClean="0"/>
              <a:t>奇地址存储体     数据线与数据总线高</a:t>
            </a:r>
            <a:r>
              <a:rPr lang="en-US" altLang="zh-CN" smtClean="0"/>
              <a:t>8</a:t>
            </a:r>
            <a:r>
              <a:rPr lang="zh-CN" altLang="en-US" smtClean="0"/>
              <a:t>位相连，也称为高字节存储体</a:t>
            </a:r>
          </a:p>
          <a:p>
            <a:pPr eaLnBrk="1" hangingPunct="1">
              <a:buFontTx/>
              <a:buNone/>
              <a:defRPr/>
            </a:pPr>
            <a:r>
              <a:rPr lang="zh-CN" altLang="en-US" smtClean="0"/>
              <a:t>偶地址存储体 数据线与数据总线低</a:t>
            </a:r>
            <a:r>
              <a:rPr lang="en-US" altLang="zh-CN" smtClean="0"/>
              <a:t>8</a:t>
            </a:r>
            <a:r>
              <a:rPr lang="zh-CN" altLang="en-US" smtClean="0"/>
              <a:t>位相连，也称为低字节存储体</a:t>
            </a:r>
          </a:p>
          <a:p>
            <a:pPr eaLnBrk="1" hangingPunct="1">
              <a:buFontTx/>
              <a:buNone/>
              <a:defRPr/>
            </a:pPr>
            <a:endParaRPr lang="zh-CN" altLang="en-US" smtClean="0"/>
          </a:p>
          <a:p>
            <a:pPr eaLnBrk="1" hangingPunct="1">
              <a:buFontTx/>
              <a:buNone/>
              <a:defRPr/>
            </a:pPr>
            <a:r>
              <a:rPr lang="zh-CN" altLang="en-US" smtClean="0"/>
              <a:t>    </a:t>
            </a:r>
          </a:p>
        </p:txBody>
      </p:sp>
      <p:sp>
        <p:nvSpPr>
          <p:cNvPr id="223236" name="Line 4"/>
          <p:cNvSpPr>
            <a:spLocks noChangeShapeType="1"/>
          </p:cNvSpPr>
          <p:nvPr/>
        </p:nvSpPr>
        <p:spPr bwMode="auto">
          <a:xfrm>
            <a:off x="4356100" y="2205038"/>
            <a:ext cx="5762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037" name="Text Box 5"/>
          <p:cNvSpPr txBox="1">
            <a:spLocks noChangeArrowheads="1"/>
          </p:cNvSpPr>
          <p:nvPr/>
        </p:nvSpPr>
        <p:spPr bwMode="auto">
          <a:xfrm>
            <a:off x="5651500" y="3141663"/>
            <a:ext cx="3203575" cy="762000"/>
          </a:xfrm>
          <a:prstGeom prst="rect">
            <a:avLst/>
          </a:prstGeom>
          <a:noFill/>
          <a:ln w="9525">
            <a:noFill/>
            <a:miter lim="800000"/>
            <a:headEnd/>
            <a:tailEnd/>
          </a:ln>
          <a:effectLst/>
        </p:spPr>
        <p:txBody>
          <a:bodyPr>
            <a:spAutoFit/>
          </a:bodyPr>
          <a:lstStyle/>
          <a:p>
            <a:pPr eaLnBrk="1" hangingPunct="1">
              <a:spcBef>
                <a:spcPct val="20000"/>
              </a:spcBef>
              <a:buClr>
                <a:schemeClr val="hlink"/>
              </a:buClr>
              <a:defRPr/>
            </a:pPr>
            <a:r>
              <a:rPr lang="en-US" altLang="zh-CN" b="1">
                <a:solidFill>
                  <a:srgbClr val="FF9900"/>
                </a:solidFill>
                <a:effectLst>
                  <a:outerShdw blurRad="38100" dist="38100" dir="2700000" algn="tl">
                    <a:srgbClr val="000000"/>
                  </a:outerShdw>
                </a:effectLst>
                <a:latin typeface="Arial" pitchFamily="34" charset="0"/>
              </a:rPr>
              <a:t>A0</a:t>
            </a:r>
            <a:r>
              <a:rPr lang="zh-CN" altLang="en-US" b="1">
                <a:solidFill>
                  <a:srgbClr val="FF9900"/>
                </a:solidFill>
                <a:effectLst>
                  <a:outerShdw blurRad="38100" dist="38100" dir="2700000" algn="tl">
                    <a:srgbClr val="000000"/>
                  </a:outerShdw>
                </a:effectLst>
                <a:latin typeface="Arial" pitchFamily="34" charset="0"/>
              </a:rPr>
              <a:t>：</a:t>
            </a:r>
          </a:p>
          <a:p>
            <a:pPr eaLnBrk="1" hangingPunct="1">
              <a:spcBef>
                <a:spcPct val="20000"/>
              </a:spcBef>
              <a:buClr>
                <a:schemeClr val="hlink"/>
              </a:buClr>
              <a:defRPr/>
            </a:pPr>
            <a:r>
              <a:rPr lang="zh-CN" altLang="en-US" b="1">
                <a:effectLst>
                  <a:outerShdw blurRad="38100" dist="38100" dir="2700000" algn="tl">
                    <a:srgbClr val="000000"/>
                  </a:outerShdw>
                </a:effectLst>
                <a:latin typeface="Arial" pitchFamily="34" charset="0"/>
              </a:rPr>
              <a:t>偶地址存储体的体选信号</a:t>
            </a:r>
          </a:p>
        </p:txBody>
      </p:sp>
      <p:pic>
        <p:nvPicPr>
          <p:cNvPr id="223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1825"/>
            <a:ext cx="53340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039" name="Text Box 7"/>
          <p:cNvSpPr txBox="1">
            <a:spLocks noChangeArrowheads="1"/>
          </p:cNvSpPr>
          <p:nvPr/>
        </p:nvSpPr>
        <p:spPr bwMode="auto">
          <a:xfrm>
            <a:off x="5724525" y="4508500"/>
            <a:ext cx="3419475" cy="396875"/>
          </a:xfrm>
          <a:prstGeom prst="rect">
            <a:avLst/>
          </a:prstGeom>
          <a:noFill/>
          <a:ln w="9525">
            <a:noFill/>
            <a:miter lim="800000"/>
            <a:headEnd/>
            <a:tailEnd/>
          </a:ln>
          <a:effectLst/>
        </p:spPr>
        <p:txBody>
          <a:bodyPr>
            <a:spAutoFit/>
          </a:bodyPr>
          <a:lstStyle/>
          <a:p>
            <a:pPr eaLnBrk="1" hangingPunct="1">
              <a:spcBef>
                <a:spcPct val="20000"/>
              </a:spcBef>
              <a:buClr>
                <a:schemeClr val="hlink"/>
              </a:buClr>
              <a:defRPr/>
            </a:pPr>
            <a:r>
              <a:rPr lang="zh-CN" altLang="en-US" b="1">
                <a:effectLst>
                  <a:outerShdw blurRad="38100" dist="38100" dir="2700000" algn="tl">
                    <a:srgbClr val="000000"/>
                  </a:outerShdw>
                </a:effectLst>
                <a:latin typeface="Arial" pitchFamily="34" charset="0"/>
              </a:rPr>
              <a:t>奇地址存储体的体选信号</a:t>
            </a:r>
          </a:p>
        </p:txBody>
      </p:sp>
      <p:grpSp>
        <p:nvGrpSpPr>
          <p:cNvPr id="2" name="Group 8"/>
          <p:cNvGrpSpPr>
            <a:grpSpLocks/>
          </p:cNvGrpSpPr>
          <p:nvPr/>
        </p:nvGrpSpPr>
        <p:grpSpPr bwMode="auto">
          <a:xfrm>
            <a:off x="5651500" y="4222750"/>
            <a:ext cx="720725" cy="358775"/>
            <a:chOff x="3742" y="3385"/>
            <a:chExt cx="454" cy="226"/>
          </a:xfrm>
        </p:grpSpPr>
        <p:sp>
          <p:nvSpPr>
            <p:cNvPr id="223241" name="Line 9"/>
            <p:cNvSpPr>
              <a:spLocks noChangeShapeType="1"/>
            </p:cNvSpPr>
            <p:nvPr/>
          </p:nvSpPr>
          <p:spPr bwMode="auto">
            <a:xfrm>
              <a:off x="3787" y="3385"/>
              <a:ext cx="318"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042" name="Rectangle 10"/>
            <p:cNvSpPr>
              <a:spLocks noChangeArrowheads="1"/>
            </p:cNvSpPr>
            <p:nvPr/>
          </p:nvSpPr>
          <p:spPr bwMode="auto">
            <a:xfrm>
              <a:off x="3742" y="3385"/>
              <a:ext cx="454" cy="226"/>
            </a:xfrm>
            <a:prstGeom prst="rect">
              <a:avLst/>
            </a:prstGeom>
            <a:noFill/>
            <a:ln w="9525">
              <a:noFill/>
              <a:miter lim="800000"/>
              <a:headEnd/>
              <a:tailEnd/>
            </a:ln>
            <a:effectLst/>
          </p:spPr>
          <p:txBody>
            <a:bodyPr wrap="none" anchor="ctr"/>
            <a:lstStyle/>
            <a:p>
              <a:pPr algn="ctr" eaLnBrk="1" hangingPunct="1">
                <a:defRPr/>
              </a:pPr>
              <a:r>
                <a:rPr lang="en-US" altLang="zh-CN" b="1">
                  <a:solidFill>
                    <a:srgbClr val="FF9900"/>
                  </a:solidFill>
                  <a:effectLst>
                    <a:outerShdw blurRad="38100" dist="38100" dir="2700000" algn="tl">
                      <a:srgbClr val="000000"/>
                    </a:outerShdw>
                  </a:effectLst>
                  <a:latin typeface="Arial" pitchFamily="34" charset="0"/>
                </a:rPr>
                <a:t>BHE</a:t>
              </a:r>
              <a:r>
                <a:rPr lang="en-US" altLang="zh-CN" sz="1800">
                  <a:latin typeface="Arial" pitchFamily="34" charset="0"/>
                </a:rPr>
                <a:t> </a:t>
              </a:r>
              <a:r>
                <a:rPr lang="en-US" altLang="zh-CN" sz="1800" b="1">
                  <a:solidFill>
                    <a:srgbClr val="FF9900"/>
                  </a:solidFill>
                  <a:effectLst>
                    <a:outerShdw blurRad="38100" dist="38100" dir="2700000" algn="tl">
                      <a:srgbClr val="000000"/>
                    </a:outerShdw>
                  </a:effectLst>
                  <a:latin typeface="Arial" pitchFamily="34" charset="0"/>
                </a:rPr>
                <a:t>:</a:t>
              </a:r>
              <a:endParaRPr lang="en-US" altLang="zh-CN" b="1">
                <a:solidFill>
                  <a:srgbClr val="FF9900"/>
                </a:solidFill>
                <a:effectLst>
                  <a:outerShdw blurRad="38100" dist="38100" dir="2700000" algn="tl">
                    <a:srgbClr val="000000"/>
                  </a:outerShdw>
                </a:effectLst>
                <a:latin typeface="Arial" pitchFamily="34" charset="0"/>
              </a:endParaRPr>
            </a:p>
          </p:txBody>
        </p:sp>
      </p:grpSp>
      <p:sp>
        <p:nvSpPr>
          <p:cNvPr id="3" name="灯片编号占位符 2"/>
          <p:cNvSpPr>
            <a:spLocks noGrp="1"/>
          </p:cNvSpPr>
          <p:nvPr>
            <p:ph type="sldNum" sz="quarter" idx="12"/>
          </p:nvPr>
        </p:nvSpPr>
        <p:spPr/>
        <p:txBody>
          <a:bodyPr/>
          <a:lstStyle/>
          <a:p>
            <a:pPr>
              <a:defRPr/>
            </a:pPr>
            <a:fld id="{2CBDD8E5-CFFD-4B64-A86D-84C96B57E587}" type="slidenum">
              <a:rPr lang="en-US" altLang="zh-CN" smtClean="0"/>
              <a:pPr>
                <a:defRPr/>
              </a:pPr>
              <a:t>275</a:t>
            </a:fld>
            <a:endParaRPr lang="en-US" altLang="zh-CN"/>
          </a:p>
        </p:txBody>
      </p:sp>
    </p:spTree>
    <p:custDataLst>
      <p:tags r:id="rId1"/>
    </p:custDataLst>
    <p:extLst>
      <p:ext uri="{BB962C8B-B14F-4D97-AF65-F5344CB8AC3E}">
        <p14:creationId xmlns:p14="http://schemas.microsoft.com/office/powerpoint/2010/main" val="2326426913"/>
      </p:ext>
    </p:extLst>
  </p:cSld>
  <p:clrMapOvr>
    <a:masterClrMapping/>
  </p:clrMapOvr>
  <mc:AlternateContent xmlns:mc="http://schemas.openxmlformats.org/markup-compatibility/2006" xmlns:p14="http://schemas.microsoft.com/office/powerpoint/2010/main">
    <mc:Choice Requires="p14">
      <p:transition spd="slow" p14:dur="2000" advTm="136187"/>
    </mc:Choice>
    <mc:Fallback xmlns="">
      <p:transition spd="slow" advTm="136187"/>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8037"/>
                                        </p:tgtEl>
                                        <p:attrNameLst>
                                          <p:attrName>style.visibility</p:attrName>
                                        </p:attrNameLst>
                                      </p:cBhvr>
                                      <p:to>
                                        <p:strVal val="visible"/>
                                      </p:to>
                                    </p:set>
                                    <p:anim calcmode="lin" valueType="num">
                                      <p:cBhvr additive="base">
                                        <p:cTn id="7" dur="500" fill="hold"/>
                                        <p:tgtEl>
                                          <p:spTgt spid="428037"/>
                                        </p:tgtEl>
                                        <p:attrNameLst>
                                          <p:attrName>ppt_x</p:attrName>
                                        </p:attrNameLst>
                                      </p:cBhvr>
                                      <p:tavLst>
                                        <p:tav tm="0">
                                          <p:val>
                                            <p:strVal val="1+#ppt_w/2"/>
                                          </p:val>
                                        </p:tav>
                                        <p:tav tm="100000">
                                          <p:val>
                                            <p:strVal val="#ppt_x"/>
                                          </p:val>
                                        </p:tav>
                                      </p:tavLst>
                                    </p:anim>
                                    <p:anim calcmode="lin" valueType="num">
                                      <p:cBhvr additive="base">
                                        <p:cTn id="8" dur="500" fill="hold"/>
                                        <p:tgtEl>
                                          <p:spTgt spid="428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28039"/>
                                        </p:tgtEl>
                                        <p:attrNameLst>
                                          <p:attrName>style.visibility</p:attrName>
                                        </p:attrNameLst>
                                      </p:cBhvr>
                                      <p:to>
                                        <p:strVal val="visible"/>
                                      </p:to>
                                    </p:set>
                                    <p:anim calcmode="lin" valueType="num">
                                      <p:cBhvr additive="base">
                                        <p:cTn id="17" dur="500" fill="hold"/>
                                        <p:tgtEl>
                                          <p:spTgt spid="428039"/>
                                        </p:tgtEl>
                                        <p:attrNameLst>
                                          <p:attrName>ppt_x</p:attrName>
                                        </p:attrNameLst>
                                      </p:cBhvr>
                                      <p:tavLst>
                                        <p:tav tm="0">
                                          <p:val>
                                            <p:strVal val="1+#ppt_w/2"/>
                                          </p:val>
                                        </p:tav>
                                        <p:tav tm="100000">
                                          <p:val>
                                            <p:strVal val="#ppt_x"/>
                                          </p:val>
                                        </p:tav>
                                      </p:tavLst>
                                    </p:anim>
                                    <p:anim calcmode="lin" valueType="num">
                                      <p:cBhvr additive="base">
                                        <p:cTn id="18" dur="500" fill="hold"/>
                                        <p:tgtEl>
                                          <p:spTgt spid="4280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7" grpId="0"/>
      <p:bldP spid="428039"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eaLnBrk="1" hangingPunct="1">
              <a:defRPr/>
            </a:pPr>
            <a:endParaRPr lang="zh-CN" altLang="zh-CN" smtClean="0"/>
          </a:p>
        </p:txBody>
      </p:sp>
      <p:sp>
        <p:nvSpPr>
          <p:cNvPr id="429059" name="Rectangle 3"/>
          <p:cNvSpPr>
            <a:spLocks noGrp="1" noChangeArrowheads="1"/>
          </p:cNvSpPr>
          <p:nvPr>
            <p:ph type="body" idx="1"/>
          </p:nvPr>
        </p:nvSpPr>
        <p:spPr>
          <a:xfrm>
            <a:off x="457200" y="4365625"/>
            <a:ext cx="8229600" cy="1760538"/>
          </a:xfrm>
        </p:spPr>
        <p:txBody>
          <a:bodyPr/>
          <a:lstStyle/>
          <a:p>
            <a:pPr eaLnBrk="1" hangingPunct="1">
              <a:buFontTx/>
              <a:buNone/>
              <a:defRPr/>
            </a:pPr>
            <a:endParaRPr lang="zh-CN" altLang="zh-CN" smtClean="0"/>
          </a:p>
        </p:txBody>
      </p:sp>
      <p:graphicFrame>
        <p:nvGraphicFramePr>
          <p:cNvPr id="429060" name="Group 4"/>
          <p:cNvGraphicFramePr>
            <a:graphicFrameLocks noGrp="1"/>
          </p:cNvGraphicFramePr>
          <p:nvPr/>
        </p:nvGraphicFramePr>
        <p:xfrm>
          <a:off x="468313" y="1700213"/>
          <a:ext cx="8207375" cy="2297114"/>
        </p:xfrm>
        <a:graphic>
          <a:graphicData uri="http://schemas.openxmlformats.org/drawingml/2006/table">
            <a:tbl>
              <a:tblPr/>
              <a:tblGrid>
                <a:gridCol w="863600">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3743325">
                  <a:extLst>
                    <a:ext uri="{9D8B030D-6E8A-4147-A177-3AD203B41FA5}">
                      <a16:colId xmlns:a16="http://schemas.microsoft.com/office/drawing/2014/main" val="20002"/>
                    </a:ext>
                  </a:extLst>
                </a:gridCol>
                <a:gridCol w="2663825">
                  <a:extLst>
                    <a:ext uri="{9D8B030D-6E8A-4147-A177-3AD203B41FA5}">
                      <a16:colId xmlns:a16="http://schemas.microsoft.com/office/drawing/2014/main" val="20003"/>
                    </a:ext>
                  </a:extLst>
                </a:gridCol>
              </a:tblGrid>
              <a:tr h="433388">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endParaRPr kumimoji="1" lang="zh-CN" altLang="zh-CN" sz="2000" b="1" i="0" u="none" strike="noStrike" cap="none" normalizeH="0" baseline="0" smtClean="0">
                        <a:ln>
                          <a:noFill/>
                        </a:ln>
                        <a:solidFill>
                          <a:srgbClr val="FF6600"/>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FF6600"/>
                          </a:solidFill>
                          <a:effectLst/>
                          <a:latin typeface="Arial" panose="020B0604020202020204" pitchFamily="34" charset="0"/>
                          <a:ea typeface="宋体" panose="02010600030101010101" pitchFamily="2"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zh-CN" altLang="en-US" sz="2000" b="1" i="0" u="none" strike="noStrike" cap="none" normalizeH="0" baseline="0" smtClean="0">
                          <a:ln>
                            <a:noFill/>
                          </a:ln>
                          <a:solidFill>
                            <a:srgbClr val="FF6600"/>
                          </a:solidFill>
                          <a:effectLst/>
                          <a:latin typeface="Arial" panose="020B0604020202020204" pitchFamily="34" charset="0"/>
                          <a:ea typeface="宋体" panose="02010600030101010101" pitchFamily="2" charset="-122"/>
                        </a:rPr>
                        <a:t>操作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zh-CN" altLang="en-US" sz="2000" b="1" i="0" u="none" strike="noStrike" cap="none" normalizeH="0" baseline="0" smtClean="0">
                          <a:ln>
                            <a:noFill/>
                          </a:ln>
                          <a:solidFill>
                            <a:srgbClr val="FF6600"/>
                          </a:solidFill>
                          <a:effectLst/>
                          <a:latin typeface="Arial" panose="020B0604020202020204" pitchFamily="34" charset="0"/>
                          <a:ea typeface="宋体" panose="02010600030101010101" pitchFamily="2" charset="-122"/>
                        </a:rPr>
                        <a:t>数据总线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从奇地址读写</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个字节数据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D8~D15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738">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1</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从偶地址读写</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个字节数据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D0~D7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325">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从偶地址读写</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a:t>
                      </a: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个规则字数据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D0~D15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7838">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b="1" i="0" u="none" strike="noStrike" cap="none" normalizeH="0" baseline="0" smtClean="0">
                          <a:ln>
                            <a:noFill/>
                          </a:ln>
                          <a:solidFill>
                            <a:srgbClr val="99FFCC"/>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不传送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folHlink"/>
                        </a:buCl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hlink"/>
                        </a:buCl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20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24292" name="Group 36"/>
          <p:cNvGrpSpPr>
            <a:grpSpLocks/>
          </p:cNvGrpSpPr>
          <p:nvPr/>
        </p:nvGrpSpPr>
        <p:grpSpPr bwMode="auto">
          <a:xfrm>
            <a:off x="539750" y="1774825"/>
            <a:ext cx="720725" cy="358775"/>
            <a:chOff x="3742" y="3385"/>
            <a:chExt cx="454" cy="226"/>
          </a:xfrm>
        </p:grpSpPr>
        <p:sp>
          <p:nvSpPr>
            <p:cNvPr id="224293" name="Line 37"/>
            <p:cNvSpPr>
              <a:spLocks noChangeShapeType="1"/>
            </p:cNvSpPr>
            <p:nvPr/>
          </p:nvSpPr>
          <p:spPr bwMode="auto">
            <a:xfrm>
              <a:off x="3787" y="3385"/>
              <a:ext cx="318"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094" name="Rectangle 38"/>
            <p:cNvSpPr>
              <a:spLocks noChangeArrowheads="1"/>
            </p:cNvSpPr>
            <p:nvPr/>
          </p:nvSpPr>
          <p:spPr bwMode="auto">
            <a:xfrm>
              <a:off x="3742" y="3385"/>
              <a:ext cx="454" cy="226"/>
            </a:xfrm>
            <a:prstGeom prst="rect">
              <a:avLst/>
            </a:prstGeom>
            <a:noFill/>
            <a:ln w="9525">
              <a:noFill/>
              <a:miter lim="800000"/>
              <a:headEnd/>
              <a:tailEnd/>
            </a:ln>
            <a:effectLst/>
          </p:spPr>
          <p:txBody>
            <a:bodyPr wrap="none" anchor="ctr"/>
            <a:lstStyle/>
            <a:p>
              <a:pPr algn="ctr" eaLnBrk="1" hangingPunct="1">
                <a:defRPr/>
              </a:pPr>
              <a:r>
                <a:rPr lang="en-US" altLang="zh-CN" b="1">
                  <a:solidFill>
                    <a:srgbClr val="FF9900"/>
                  </a:solidFill>
                  <a:effectLst>
                    <a:outerShdw blurRad="38100" dist="38100" dir="2700000" algn="tl">
                      <a:srgbClr val="000000"/>
                    </a:outerShdw>
                  </a:effectLst>
                  <a:latin typeface="Arial" pitchFamily="34" charset="0"/>
                </a:rPr>
                <a:t>BHE</a:t>
              </a:r>
            </a:p>
          </p:txBody>
        </p:sp>
      </p:gr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276</a:t>
            </a:fld>
            <a:endParaRPr lang="en-US" altLang="zh-CN"/>
          </a:p>
        </p:txBody>
      </p:sp>
    </p:spTree>
    <p:extLst>
      <p:ext uri="{BB962C8B-B14F-4D97-AF65-F5344CB8AC3E}">
        <p14:creationId xmlns:p14="http://schemas.microsoft.com/office/powerpoint/2010/main" val="2906876769"/>
      </p:ext>
    </p:extLst>
  </p:cSld>
  <p:clrMapOvr>
    <a:masterClrMapping/>
  </p:clrMapOvr>
  <mc:AlternateContent xmlns:mc="http://schemas.openxmlformats.org/markup-compatibility/2006" xmlns:p14="http://schemas.microsoft.com/office/powerpoint/2010/main">
    <mc:Choice Requires="p14">
      <p:transition spd="slow" p14:dur="2000" advTm="100969"/>
    </mc:Choice>
    <mc:Fallback xmlns="">
      <p:transition spd="slow" advTm="100969"/>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68313" y="549275"/>
            <a:ext cx="8229600" cy="703263"/>
          </a:xfrm>
        </p:spPr>
        <p:txBody>
          <a:bodyPr/>
          <a:lstStyle/>
          <a:p>
            <a:pPr eaLnBrk="1" hangingPunct="1">
              <a:defRPr/>
            </a:pPr>
            <a:r>
              <a:rPr lang="zh-CN" altLang="en-US" sz="2600" smtClean="0"/>
              <a:t>存储器的分段</a:t>
            </a:r>
          </a:p>
        </p:txBody>
      </p:sp>
      <p:sp>
        <p:nvSpPr>
          <p:cNvPr id="431107" name="Rectangle 3"/>
          <p:cNvSpPr>
            <a:spLocks noGrp="1" noChangeArrowheads="1"/>
          </p:cNvSpPr>
          <p:nvPr>
            <p:ph type="body" idx="1"/>
          </p:nvPr>
        </p:nvSpPr>
        <p:spPr>
          <a:xfrm>
            <a:off x="395288" y="1557338"/>
            <a:ext cx="8291512" cy="4568825"/>
          </a:xfrm>
        </p:spPr>
        <p:txBody>
          <a:bodyPr/>
          <a:lstStyle/>
          <a:p>
            <a:pPr marL="457200" indent="-457200" eaLnBrk="1" hangingPunct="1">
              <a:lnSpc>
                <a:spcPct val="110000"/>
              </a:lnSpc>
              <a:buFontTx/>
              <a:buAutoNum type="arabicPeriod"/>
              <a:defRPr/>
            </a:pPr>
            <a:r>
              <a:rPr lang="zh-CN" altLang="en-US" smtClean="0"/>
              <a:t>为什么存储器分段管理？</a:t>
            </a:r>
          </a:p>
          <a:p>
            <a:pPr marL="457200" indent="-457200" eaLnBrk="1" hangingPunct="1">
              <a:lnSpc>
                <a:spcPct val="110000"/>
              </a:lnSpc>
              <a:buFontTx/>
              <a:buNone/>
              <a:defRPr/>
            </a:pPr>
            <a:endParaRPr lang="zh-CN" altLang="en-US" smtClean="0"/>
          </a:p>
          <a:p>
            <a:pPr marL="457200" indent="-457200" eaLnBrk="1" hangingPunct="1">
              <a:lnSpc>
                <a:spcPct val="110000"/>
              </a:lnSpc>
              <a:defRPr/>
            </a:pPr>
            <a:r>
              <a:rPr lang="en-US" altLang="zh-CN" smtClean="0"/>
              <a:t>8086CPU</a:t>
            </a:r>
            <a:r>
              <a:rPr lang="zh-CN" altLang="en-US" smtClean="0"/>
              <a:t>的内部寄存器（指令指针</a:t>
            </a:r>
            <a:r>
              <a:rPr lang="en-US" altLang="zh-CN" smtClean="0"/>
              <a:t>IP</a:t>
            </a:r>
            <a:r>
              <a:rPr lang="zh-CN" altLang="en-US" smtClean="0"/>
              <a:t>、堆栈指针</a:t>
            </a:r>
            <a:r>
              <a:rPr lang="en-US" altLang="zh-CN" smtClean="0"/>
              <a:t>SP</a:t>
            </a:r>
            <a:r>
              <a:rPr lang="zh-CN" altLang="en-US" smtClean="0"/>
              <a:t>等）都是</a:t>
            </a:r>
            <a:r>
              <a:rPr lang="en-US" altLang="zh-CN" smtClean="0"/>
              <a:t>16</a:t>
            </a:r>
            <a:r>
              <a:rPr lang="zh-CN" altLang="en-US" smtClean="0"/>
              <a:t>位</a:t>
            </a:r>
          </a:p>
          <a:p>
            <a:pPr marL="457200" indent="-457200" eaLnBrk="1" hangingPunct="1">
              <a:lnSpc>
                <a:spcPct val="110000"/>
              </a:lnSpc>
              <a:defRPr/>
            </a:pPr>
            <a:endParaRPr lang="zh-CN" altLang="en-US" smtClean="0"/>
          </a:p>
          <a:p>
            <a:pPr marL="457200" indent="-457200" eaLnBrk="1" hangingPunct="1">
              <a:lnSpc>
                <a:spcPct val="110000"/>
              </a:lnSpc>
              <a:defRPr/>
            </a:pPr>
            <a:r>
              <a:rPr lang="zh-CN" altLang="en-US" smtClean="0"/>
              <a:t> </a:t>
            </a:r>
            <a:r>
              <a:rPr lang="en-US" altLang="zh-CN" smtClean="0"/>
              <a:t>8086CPU</a:t>
            </a:r>
            <a:r>
              <a:rPr lang="zh-CN" altLang="en-US" smtClean="0"/>
              <a:t>有</a:t>
            </a:r>
            <a:r>
              <a:rPr lang="en-US" altLang="zh-CN" smtClean="0"/>
              <a:t>20</a:t>
            </a:r>
            <a:r>
              <a:rPr lang="zh-CN" altLang="en-US" smtClean="0"/>
              <a:t>根地址线，寻址</a:t>
            </a:r>
            <a:r>
              <a:rPr lang="en-US" altLang="zh-CN" smtClean="0"/>
              <a:t>1MB</a:t>
            </a:r>
            <a:r>
              <a:rPr lang="zh-CN" altLang="en-US" smtClean="0"/>
              <a:t>大小的存储空间。</a:t>
            </a: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277</a:t>
            </a:fld>
            <a:endParaRPr lang="en-US" altLang="zh-CN"/>
          </a:p>
        </p:txBody>
      </p:sp>
    </p:spTree>
    <p:extLst>
      <p:ext uri="{BB962C8B-B14F-4D97-AF65-F5344CB8AC3E}">
        <p14:creationId xmlns:p14="http://schemas.microsoft.com/office/powerpoint/2010/main" val="2593461821"/>
      </p:ext>
    </p:extLst>
  </p:cSld>
  <p:clrMapOvr>
    <a:masterClrMapping/>
  </p:clrMapOvr>
  <mc:AlternateContent xmlns:mc="http://schemas.openxmlformats.org/markup-compatibility/2006" xmlns:p14="http://schemas.microsoft.com/office/powerpoint/2010/main">
    <mc:Choice Requires="p14">
      <p:transition spd="slow" p14:dur="2000" advTm="313"/>
    </mc:Choice>
    <mc:Fallback xmlns="">
      <p:transition spd="slow" advTm="313"/>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body" idx="1"/>
          </p:nvPr>
        </p:nvSpPr>
        <p:spPr>
          <a:xfrm>
            <a:off x="323850" y="1196975"/>
            <a:ext cx="8280400" cy="4929188"/>
          </a:xfrm>
        </p:spPr>
        <p:txBody>
          <a:bodyPr/>
          <a:lstStyle/>
          <a:p>
            <a:pPr eaLnBrk="1" hangingPunct="1">
              <a:defRPr/>
            </a:pPr>
            <a:r>
              <a:rPr lang="zh-CN" altLang="en-US" smtClean="0"/>
              <a:t>在</a:t>
            </a:r>
            <a:r>
              <a:rPr lang="en-US" altLang="zh-CN" smtClean="0"/>
              <a:t>8086/8088</a:t>
            </a:r>
            <a:r>
              <a:rPr lang="zh-CN" altLang="en-US" smtClean="0"/>
              <a:t>系统中，</a:t>
            </a:r>
            <a:r>
              <a:rPr lang="en-US" altLang="zh-CN" smtClean="0"/>
              <a:t>1MB</a:t>
            </a:r>
            <a:r>
              <a:rPr lang="zh-CN" altLang="en-US" smtClean="0"/>
              <a:t>存储器空间被分为若干逻辑段，每个逻辑段长度最大为</a:t>
            </a:r>
            <a:r>
              <a:rPr lang="en-US" altLang="zh-CN" smtClean="0"/>
              <a:t>64KB</a:t>
            </a:r>
            <a:r>
              <a:rPr lang="zh-CN" altLang="en-US" smtClean="0"/>
              <a:t>。</a:t>
            </a:r>
          </a:p>
          <a:p>
            <a:pPr eaLnBrk="1" hangingPunct="1">
              <a:defRPr/>
            </a:pPr>
            <a:endParaRPr lang="zh-CN" altLang="en-US" smtClean="0"/>
          </a:p>
          <a:p>
            <a:pPr eaLnBrk="1" hangingPunct="1">
              <a:defRPr/>
            </a:pPr>
            <a:r>
              <a:rPr lang="zh-CN" altLang="en-US" smtClean="0"/>
              <a:t>每个逻辑段起始存储单元的</a:t>
            </a:r>
            <a:r>
              <a:rPr lang="en-US" altLang="zh-CN" smtClean="0"/>
              <a:t>20</a:t>
            </a:r>
            <a:r>
              <a:rPr lang="zh-CN" altLang="en-US" smtClean="0"/>
              <a:t>位地址，称为逻辑段的</a:t>
            </a:r>
            <a:r>
              <a:rPr lang="zh-CN" altLang="en-US" smtClean="0">
                <a:solidFill>
                  <a:srgbClr val="FF9900"/>
                </a:solidFill>
              </a:rPr>
              <a:t>段基址</a:t>
            </a:r>
            <a:r>
              <a:rPr lang="zh-CN" altLang="en-US" smtClean="0"/>
              <a:t>，</a:t>
            </a:r>
          </a:p>
          <a:p>
            <a:pPr eaLnBrk="1" hangingPunct="1">
              <a:buFontTx/>
              <a:buNone/>
              <a:defRPr/>
            </a:pPr>
            <a:r>
              <a:rPr lang="zh-CN" altLang="en-US" smtClean="0"/>
              <a:t>     段基址必须是一个能被</a:t>
            </a:r>
            <a:r>
              <a:rPr lang="en-US" altLang="zh-CN" smtClean="0"/>
              <a:t>16</a:t>
            </a:r>
            <a:r>
              <a:rPr lang="zh-CN" altLang="en-US" smtClean="0"/>
              <a:t>整除的地址，即最后</a:t>
            </a:r>
            <a:r>
              <a:rPr lang="en-US" altLang="zh-CN" smtClean="0"/>
              <a:t>4</a:t>
            </a:r>
            <a:r>
              <a:rPr lang="zh-CN" altLang="en-US" smtClean="0"/>
              <a:t>位为</a:t>
            </a:r>
            <a:r>
              <a:rPr lang="en-US" altLang="zh-CN" smtClean="0"/>
              <a:t>0</a:t>
            </a:r>
            <a:r>
              <a:rPr lang="zh-CN" altLang="en-US" smtClean="0"/>
              <a:t>。</a:t>
            </a:r>
          </a:p>
          <a:p>
            <a:pPr eaLnBrk="1" hangingPunct="1">
              <a:buFontTx/>
              <a:buNone/>
              <a:defRPr/>
            </a:pPr>
            <a:r>
              <a:rPr lang="zh-CN" altLang="en-US" smtClean="0"/>
              <a:t>     其余高</a:t>
            </a:r>
            <a:r>
              <a:rPr lang="en-US" altLang="zh-CN" smtClean="0"/>
              <a:t>16</a:t>
            </a:r>
            <a:r>
              <a:rPr lang="zh-CN" altLang="en-US" smtClean="0"/>
              <a:t>位地址存放在</a:t>
            </a:r>
            <a:r>
              <a:rPr lang="zh-CN" altLang="en-US" smtClean="0">
                <a:solidFill>
                  <a:srgbClr val="FF9900"/>
                </a:solidFill>
              </a:rPr>
              <a:t>段寄存器</a:t>
            </a:r>
            <a:r>
              <a:rPr lang="zh-CN" altLang="en-US" smtClean="0"/>
              <a:t>中，称为</a:t>
            </a:r>
            <a:r>
              <a:rPr lang="zh-CN" altLang="en-US" smtClean="0">
                <a:solidFill>
                  <a:srgbClr val="FF9900"/>
                </a:solidFill>
              </a:rPr>
              <a:t>段地址</a:t>
            </a:r>
            <a:r>
              <a:rPr lang="zh-CN" altLang="en-US" smtClean="0"/>
              <a:t>。</a:t>
            </a:r>
          </a:p>
          <a:p>
            <a:pPr eaLnBrk="1" hangingPunct="1">
              <a:buFontTx/>
              <a:buNone/>
              <a:defRPr/>
            </a:pPr>
            <a:r>
              <a:rPr lang="zh-CN" altLang="en-US" smtClean="0"/>
              <a:t>     段地址存放在段寄存器</a:t>
            </a:r>
            <a:r>
              <a:rPr lang="en-US" altLang="zh-CN" smtClean="0"/>
              <a:t>CS</a:t>
            </a:r>
            <a:r>
              <a:rPr lang="zh-CN" altLang="en-US" smtClean="0"/>
              <a:t>、</a:t>
            </a:r>
            <a:r>
              <a:rPr lang="en-US" altLang="zh-CN" smtClean="0"/>
              <a:t>DS</a:t>
            </a:r>
            <a:r>
              <a:rPr lang="zh-CN" altLang="en-US" smtClean="0"/>
              <a:t>、</a:t>
            </a:r>
            <a:r>
              <a:rPr lang="en-US" altLang="zh-CN" smtClean="0"/>
              <a:t>SS</a:t>
            </a:r>
            <a:r>
              <a:rPr lang="zh-CN" altLang="en-US" smtClean="0"/>
              <a:t>、</a:t>
            </a:r>
            <a:r>
              <a:rPr lang="en-US" altLang="zh-CN" smtClean="0"/>
              <a:t>ES</a:t>
            </a:r>
            <a:r>
              <a:rPr lang="zh-CN" altLang="en-US" smtClean="0"/>
              <a:t>中</a:t>
            </a:r>
          </a:p>
          <a:p>
            <a:pPr eaLnBrk="1" hangingPunct="1">
              <a:buFontTx/>
              <a:buNone/>
              <a:defRPr/>
            </a:pPr>
            <a:r>
              <a:rPr lang="zh-CN" altLang="en-US" smtClean="0"/>
              <a:t>	</a:t>
            </a:r>
          </a:p>
        </p:txBody>
      </p:sp>
      <p:sp>
        <p:nvSpPr>
          <p:cNvPr id="432131" name="Rectangle 3"/>
          <p:cNvSpPr>
            <a:spLocks noGrp="1" noChangeArrowheads="1"/>
          </p:cNvSpPr>
          <p:nvPr>
            <p:ph type="title"/>
          </p:nvPr>
        </p:nvSpPr>
        <p:spPr>
          <a:xfrm>
            <a:off x="457200" y="277813"/>
            <a:ext cx="8229600" cy="847725"/>
          </a:xfrm>
        </p:spPr>
        <p:txBody>
          <a:bodyPr/>
          <a:lstStyle/>
          <a:p>
            <a:pPr eaLnBrk="1" hangingPunct="1">
              <a:defRPr/>
            </a:pPr>
            <a:r>
              <a:rPr lang="zh-CN" altLang="en-US" sz="2600" smtClean="0"/>
              <a:t>存储器的分段（续</a:t>
            </a:r>
            <a:r>
              <a:rPr lang="en-US" altLang="zh-CN" sz="2600" smtClean="0"/>
              <a:t>1</a:t>
            </a:r>
            <a:r>
              <a:rPr lang="zh-CN" altLang="en-US" sz="2600" smtClean="0"/>
              <a:t>）</a:t>
            </a: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278</a:t>
            </a:fld>
            <a:endParaRPr lang="en-US" altLang="zh-CN"/>
          </a:p>
        </p:txBody>
      </p:sp>
    </p:spTree>
    <p:extLst>
      <p:ext uri="{BB962C8B-B14F-4D97-AF65-F5344CB8AC3E}">
        <p14:creationId xmlns:p14="http://schemas.microsoft.com/office/powerpoint/2010/main" val="3627100344"/>
      </p:ext>
    </p:extLst>
  </p:cSld>
  <p:clrMapOvr>
    <a:masterClrMapping/>
  </p:clrMapOvr>
  <mc:AlternateContent xmlns:mc="http://schemas.openxmlformats.org/markup-compatibility/2006" xmlns:p14="http://schemas.microsoft.com/office/powerpoint/2010/main">
    <mc:Choice Requires="p14">
      <p:transition spd="slow" p14:dur="2000" advTm="312"/>
    </mc:Choice>
    <mc:Fallback xmlns="">
      <p:transition spd="slow" advTm="312"/>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457200" y="277813"/>
            <a:ext cx="8229600" cy="703262"/>
          </a:xfrm>
        </p:spPr>
        <p:txBody>
          <a:bodyPr/>
          <a:lstStyle/>
          <a:p>
            <a:pPr eaLnBrk="1" hangingPunct="1">
              <a:defRPr/>
            </a:pPr>
            <a:r>
              <a:rPr lang="zh-CN" altLang="en-US" sz="2600" smtClean="0"/>
              <a:t>存储器的分段（续</a:t>
            </a:r>
            <a:r>
              <a:rPr lang="en-US" altLang="zh-CN" sz="2600" smtClean="0"/>
              <a:t>2</a:t>
            </a:r>
            <a:r>
              <a:rPr lang="zh-CN" altLang="en-US" sz="2600" smtClean="0"/>
              <a:t>）</a:t>
            </a:r>
          </a:p>
        </p:txBody>
      </p:sp>
      <p:sp>
        <p:nvSpPr>
          <p:cNvPr id="433155" name="Rectangle 3"/>
          <p:cNvSpPr>
            <a:spLocks noGrp="1" noChangeArrowheads="1"/>
          </p:cNvSpPr>
          <p:nvPr>
            <p:ph type="body" idx="1"/>
          </p:nvPr>
        </p:nvSpPr>
        <p:spPr>
          <a:xfrm>
            <a:off x="395288" y="1196975"/>
            <a:ext cx="8497887" cy="4103688"/>
          </a:xfrm>
        </p:spPr>
        <p:txBody>
          <a:bodyPr/>
          <a:lstStyle/>
          <a:p>
            <a:pPr eaLnBrk="1" hangingPunct="1">
              <a:defRPr/>
            </a:pPr>
            <a:r>
              <a:rPr lang="zh-CN" altLang="en-US" smtClean="0"/>
              <a:t>程序可以从</a:t>
            </a:r>
            <a:r>
              <a:rPr lang="en-US" altLang="zh-CN" smtClean="0"/>
              <a:t>4</a:t>
            </a:r>
            <a:r>
              <a:rPr lang="zh-CN" altLang="en-US" smtClean="0"/>
              <a:t>个段寄存器指定的逻辑段中存取代码和数据。</a:t>
            </a:r>
          </a:p>
          <a:p>
            <a:pPr eaLnBrk="1" hangingPunct="1">
              <a:defRPr/>
            </a:pPr>
            <a:endParaRPr lang="zh-CN" altLang="en-US" smtClean="0"/>
          </a:p>
          <a:p>
            <a:pPr eaLnBrk="1" hangingPunct="1">
              <a:defRPr/>
            </a:pPr>
            <a:r>
              <a:rPr lang="zh-CN" altLang="en-US" smtClean="0"/>
              <a:t>如何实现程序跨段存取信息？</a:t>
            </a:r>
          </a:p>
          <a:p>
            <a:pPr eaLnBrk="1" hangingPunct="1">
              <a:defRPr/>
            </a:pPr>
            <a:endParaRPr lang="zh-CN" altLang="en-US" smtClean="0"/>
          </a:p>
          <a:p>
            <a:pPr eaLnBrk="1" hangingPunct="1">
              <a:defRPr/>
            </a:pPr>
            <a:r>
              <a:rPr lang="zh-CN" altLang="en-US" smtClean="0"/>
              <a:t>例：当前</a:t>
            </a:r>
            <a:r>
              <a:rPr lang="en-US" altLang="zh-CN" smtClean="0"/>
              <a:t>CPU</a:t>
            </a:r>
            <a:r>
              <a:rPr lang="zh-CN" altLang="en-US" smtClean="0"/>
              <a:t>在</a:t>
            </a:r>
            <a:r>
              <a:rPr lang="en-US" altLang="zh-CN" smtClean="0"/>
              <a:t>20000H~2FFFFH</a:t>
            </a:r>
            <a:r>
              <a:rPr lang="zh-CN" altLang="en-US" smtClean="0"/>
              <a:t>段内执行程序，若要跨越到</a:t>
            </a:r>
            <a:r>
              <a:rPr lang="en-US" altLang="zh-CN" smtClean="0"/>
              <a:t>40000H~4FFFFH</a:t>
            </a:r>
            <a:r>
              <a:rPr lang="zh-CN" altLang="en-US" smtClean="0"/>
              <a:t>段中运行，</a:t>
            </a:r>
          </a:p>
          <a:p>
            <a:pPr eaLnBrk="1" hangingPunct="1">
              <a:buFontTx/>
              <a:buNone/>
              <a:defRPr/>
            </a:pPr>
            <a:r>
              <a:rPr lang="zh-CN" altLang="en-US" smtClean="0"/>
              <a:t>           则程序必须先将</a:t>
            </a:r>
            <a:r>
              <a:rPr lang="en-US" altLang="zh-CN" smtClean="0"/>
              <a:t>CS</a:t>
            </a:r>
            <a:r>
              <a:rPr lang="zh-CN" altLang="en-US" smtClean="0"/>
              <a:t>的值由</a:t>
            </a:r>
            <a:r>
              <a:rPr lang="en-US" altLang="zh-CN" smtClean="0"/>
              <a:t>2000H</a:t>
            </a:r>
            <a:r>
              <a:rPr lang="zh-CN" altLang="en-US" smtClean="0"/>
              <a:t>改成</a:t>
            </a:r>
            <a:r>
              <a:rPr lang="en-US" altLang="zh-CN" smtClean="0"/>
              <a:t>4000H</a:t>
            </a:r>
            <a:r>
              <a:rPr lang="zh-CN" altLang="en-US" smtClean="0"/>
              <a:t>。</a:t>
            </a:r>
          </a:p>
          <a:p>
            <a:pPr eaLnBrk="1" hangingPunct="1">
              <a:buFontTx/>
              <a:buNone/>
              <a:defRPr/>
            </a:pPr>
            <a:endParaRPr lang="en-US" altLang="zh-CN" smtClean="0"/>
          </a:p>
        </p:txBody>
      </p:sp>
      <p:sp>
        <p:nvSpPr>
          <p:cNvPr id="227332" name="Text Box 4"/>
          <p:cNvSpPr txBox="1">
            <a:spLocks noChangeArrowheads="1"/>
          </p:cNvSpPr>
          <p:nvPr/>
        </p:nvSpPr>
        <p:spPr bwMode="auto">
          <a:xfrm>
            <a:off x="3851275" y="6308725"/>
            <a:ext cx="1225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80000"/>
              <a:buFont typeface="Wingdings" panose="05000000000000000000" pitchFamily="2" charset="2"/>
              <a:buNone/>
            </a:pPr>
            <a:r>
              <a:rPr lang="zh-CN" altLang="en-US" sz="1000">
                <a:ea typeface="仿宋_GB2312" pitchFamily="49" charset="-122"/>
                <a:hlinkClick r:id="rId2" action="ppaction://hlinksldjump"/>
              </a:rPr>
              <a:t>返回</a:t>
            </a:r>
            <a:endParaRPr lang="zh-CN" altLang="en-US" sz="1000">
              <a:ea typeface="仿宋_GB2312" pitchFamily="49" charset="-122"/>
            </a:endParaRP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279</a:t>
            </a:fld>
            <a:endParaRPr lang="en-US" altLang="zh-CN"/>
          </a:p>
        </p:txBody>
      </p:sp>
    </p:spTree>
    <p:extLst>
      <p:ext uri="{BB962C8B-B14F-4D97-AF65-F5344CB8AC3E}">
        <p14:creationId xmlns:p14="http://schemas.microsoft.com/office/powerpoint/2010/main" val="1413532889"/>
      </p:ext>
    </p:extLst>
  </p:cSld>
  <p:clrMapOvr>
    <a:masterClrMapping/>
  </p:clrMapOvr>
  <p:transition advTm="33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4294967295"/>
          </p:nvPr>
        </p:nvSpPr>
        <p:spPr>
          <a:noFill/>
        </p:spPr>
        <p:txBody>
          <a:bodyPr/>
          <a:lstStyle/>
          <a:p>
            <a:fld id="{B30270CA-5862-4D7E-B2DB-FC3E2CD880FE}" type="slidenum">
              <a:rPr lang="en-US" altLang="zh-CN" smtClean="0">
                <a:ea typeface="宋体" charset="-122"/>
              </a:rPr>
              <a:t>28</a:t>
            </a:fld>
            <a:endParaRPr lang="en-US" altLang="zh-CN" smtClean="0">
              <a:ea typeface="宋体" charset="-122"/>
            </a:endParaRPr>
          </a:p>
        </p:txBody>
      </p:sp>
      <p:sp>
        <p:nvSpPr>
          <p:cNvPr id="3" name="内容占位符 2"/>
          <p:cNvSpPr>
            <a:spLocks noGrp="1"/>
          </p:cNvSpPr>
          <p:nvPr>
            <p:ph idx="4294967295"/>
          </p:nvPr>
        </p:nvSpPr>
        <p:spPr>
          <a:xfrm>
            <a:off x="342900" y="1156970"/>
            <a:ext cx="7772400" cy="4114800"/>
          </a:xfrm>
        </p:spPr>
        <p:txBody>
          <a:bodyPr/>
          <a:lstStyle/>
          <a:p>
            <a:pPr eaLnBrk="1" hangingPunct="1"/>
            <a:r>
              <a:rPr lang="en-US" altLang="zh-CN" sz="2400" dirty="0" smtClean="0">
                <a:solidFill>
                  <a:schemeClr val="tx2"/>
                </a:solidFill>
                <a:effectLst>
                  <a:outerShdw blurRad="38100" dist="38100" dir="2700000" algn="tl">
                    <a:srgbClr val="C0C0C0"/>
                  </a:outerShdw>
                </a:effectLst>
              </a:rPr>
              <a:t>The first general purpose, programmable electronic computer system</a:t>
            </a:r>
          </a:p>
          <a:p>
            <a:pPr lvl="1" eaLnBrk="1" hangingPunct="1"/>
            <a:r>
              <a:rPr lang="en-US" altLang="zh-CN" sz="2000" dirty="0" smtClean="0">
                <a:effectLst>
                  <a:outerShdw blurRad="38100" dist="38100" dir="2700000" algn="tl">
                    <a:srgbClr val="C0C0C0"/>
                  </a:outerShdw>
                </a:effectLst>
                <a:ea typeface="楷体_GB2312" pitchFamily="49" charset="-122"/>
              </a:rPr>
              <a:t>Moore School</a:t>
            </a:r>
            <a:r>
              <a:rPr lang="zh-CN" altLang="en-US" sz="2000" dirty="0" smtClean="0">
                <a:effectLst>
                  <a:outerShdw blurRad="38100" dist="38100" dir="2700000" algn="tl">
                    <a:srgbClr val="C0C0C0"/>
                  </a:outerShdw>
                </a:effectLst>
                <a:ea typeface="楷体_GB2312" pitchFamily="49" charset="-122"/>
              </a:rPr>
              <a:t>，</a:t>
            </a:r>
            <a:r>
              <a:rPr lang="en-US" altLang="zh-CN" sz="2000" dirty="0" smtClean="0">
                <a:effectLst>
                  <a:outerShdw blurRad="38100" dist="38100" dir="2700000" algn="tl">
                    <a:srgbClr val="C0C0C0"/>
                  </a:outerShdw>
                </a:effectLst>
                <a:ea typeface="楷体_GB2312" pitchFamily="49" charset="-122"/>
              </a:rPr>
              <a:t>Univ. of Pennsylvania</a:t>
            </a:r>
            <a:r>
              <a:rPr lang="zh-CN" altLang="en-US" sz="2000" dirty="0" smtClean="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latin typeface="楷体" panose="02010609060101010101" pitchFamily="49" charset="-122"/>
                <a:ea typeface="楷体" panose="02010609060101010101" pitchFamily="49" charset="-122"/>
              </a:rPr>
              <a:t>莫尔学院 宾夕法尼亚大学</a:t>
            </a:r>
            <a:r>
              <a:rPr lang="zh-CN" altLang="en-US" sz="2000" dirty="0" smtClean="0">
                <a:effectLst>
                  <a:outerShdw blurRad="38100" dist="38100" dir="2700000" algn="tl">
                    <a:srgbClr val="C0C0C0"/>
                  </a:outerShdw>
                </a:effectLst>
                <a:ea typeface="楷体_GB2312" pitchFamily="49" charset="-122"/>
              </a:rPr>
              <a:t>）</a:t>
            </a:r>
            <a:endParaRPr lang="en-US" altLang="zh-CN" sz="2000" dirty="0" smtClean="0">
              <a:effectLst>
                <a:outerShdw blurRad="38100" dist="38100" dir="2700000" algn="tl">
                  <a:srgbClr val="C0C0C0"/>
                </a:outerShdw>
              </a:effectLst>
              <a:ea typeface="楷体_GB2312" pitchFamily="49" charset="-122"/>
            </a:endParaRPr>
          </a:p>
          <a:p>
            <a:pPr lvl="1" eaLnBrk="1" hangingPunct="1"/>
            <a:r>
              <a:rPr lang="en-US" altLang="zh-CN" sz="2000" dirty="0" smtClean="0">
                <a:effectLst>
                  <a:outerShdw blurRad="38100" dist="38100" dir="2700000" algn="tl">
                    <a:srgbClr val="C0C0C0"/>
                  </a:outerShdw>
                </a:effectLst>
              </a:rPr>
              <a:t>1946, ENIAC(Electronic Numerical Integrator and Calculator)</a:t>
            </a:r>
          </a:p>
          <a:p>
            <a:pPr lvl="2" eaLnBrk="1" hangingPunct="1"/>
            <a:r>
              <a:rPr lang="en-US" altLang="zh-CN" sz="2000" dirty="0" smtClean="0">
                <a:effectLst>
                  <a:outerShdw blurRad="38100" dist="38100" dir="2700000" algn="tl">
                    <a:srgbClr val="C0C0C0"/>
                  </a:outerShdw>
                </a:effectLst>
              </a:rPr>
              <a:t>18800 vacuum tubes</a:t>
            </a:r>
          </a:p>
          <a:p>
            <a:pPr lvl="2" eaLnBrk="1" hangingPunct="1"/>
            <a:r>
              <a:rPr lang="en-US" altLang="zh-CN" sz="2000" dirty="0" smtClean="0">
                <a:effectLst>
                  <a:outerShdw blurRad="38100" dist="38100" dir="2700000" algn="tl">
                    <a:srgbClr val="C0C0C0"/>
                  </a:outerShdw>
                </a:effectLst>
              </a:rPr>
              <a:t>30 tons</a:t>
            </a:r>
          </a:p>
          <a:p>
            <a:pPr lvl="2" eaLnBrk="1" hangingPunct="1"/>
            <a:r>
              <a:rPr lang="en-US" altLang="zh-CN" sz="2000" dirty="0" smtClean="0">
                <a:effectLst>
                  <a:outerShdw blurRad="38100" dist="38100" dir="2700000" algn="tl">
                    <a:srgbClr val="C0C0C0"/>
                  </a:outerShdw>
                </a:effectLst>
              </a:rPr>
              <a:t>24m*6m*2.5m</a:t>
            </a:r>
          </a:p>
          <a:p>
            <a:pPr lvl="2" eaLnBrk="1" hangingPunct="1"/>
            <a:r>
              <a:rPr lang="en-US" altLang="zh-CN" sz="2000" dirty="0" smtClean="0">
                <a:effectLst>
                  <a:outerShdw blurRad="38100" dist="38100" dir="2700000" algn="tl">
                    <a:srgbClr val="C0C0C0"/>
                  </a:outerShdw>
                </a:effectLst>
              </a:rPr>
              <a:t>5000 operations per second</a:t>
            </a:r>
          </a:p>
          <a:p>
            <a:pPr lvl="2" eaLnBrk="1" hangingPunct="1"/>
            <a:r>
              <a:rPr lang="en-US" altLang="zh-CN" sz="2000" dirty="0" smtClean="0">
                <a:effectLst>
                  <a:outerShdw blurRad="38100" dist="38100" dir="2700000" algn="tl">
                    <a:srgbClr val="C0C0C0"/>
                  </a:outerShdw>
                </a:effectLst>
              </a:rPr>
              <a:t>Programmable</a:t>
            </a:r>
            <a:endParaRPr lang="en-US" altLang="zh-CN" sz="1800" dirty="0" smtClean="0">
              <a:effectLst>
                <a:outerShdw blurRad="38100" dist="38100" dir="2700000" algn="tl">
                  <a:srgbClr val="C0C0C0"/>
                </a:outerShdw>
              </a:effectLst>
            </a:endParaRPr>
          </a:p>
          <a:p>
            <a:pPr eaLnBrk="1" hangingPunct="1"/>
            <a:endParaRPr lang="en-US" altLang="zh-CN" dirty="0" smtClean="0">
              <a:effectLst>
                <a:outerShdw blurRad="38100" dist="38100" dir="2700000" algn="tl">
                  <a:srgbClr val="C0C0C0"/>
                </a:outerShdw>
              </a:effectLst>
            </a:endParaRPr>
          </a:p>
        </p:txBody>
      </p:sp>
      <p:pic>
        <p:nvPicPr>
          <p:cNvPr id="40963" name="Picture 7" descr="eniac-1946"/>
          <p:cNvPicPr>
            <a:picLocks noChangeAspect="1" noChangeArrowheads="1"/>
          </p:cNvPicPr>
          <p:nvPr/>
        </p:nvPicPr>
        <p:blipFill>
          <a:blip r:embed="rId2"/>
          <a:srcRect/>
          <a:stretch>
            <a:fillRect/>
          </a:stretch>
        </p:blipFill>
        <p:spPr bwMode="auto">
          <a:xfrm>
            <a:off x="5170488" y="3062288"/>
            <a:ext cx="3643312" cy="3403600"/>
          </a:xfrm>
          <a:prstGeom prst="rect">
            <a:avLst/>
          </a:prstGeom>
          <a:noFill/>
          <a:ln w="9525">
            <a:noFill/>
            <a:miter lim="800000"/>
            <a:headEnd/>
            <a:tailEnd/>
          </a:ln>
        </p:spPr>
      </p:pic>
    </p:spTree>
    <p:extLst>
      <p:ext uri="{BB962C8B-B14F-4D97-AF65-F5344CB8AC3E}">
        <p14:creationId xmlns:p14="http://schemas.microsoft.com/office/powerpoint/2010/main" val="415160782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body" idx="1"/>
          </p:nvPr>
        </p:nvSpPr>
        <p:spPr>
          <a:xfrm>
            <a:off x="468313" y="476250"/>
            <a:ext cx="8229600" cy="1036638"/>
          </a:xfrm>
        </p:spPr>
        <p:txBody>
          <a:bodyPr/>
          <a:lstStyle/>
          <a:p>
            <a:pPr eaLnBrk="1" hangingPunct="1">
              <a:buFontTx/>
              <a:buNone/>
              <a:defRPr/>
            </a:pPr>
            <a:r>
              <a:rPr lang="en-US" altLang="zh-CN" smtClean="0">
                <a:solidFill>
                  <a:srgbClr val="FF9900"/>
                </a:solidFill>
              </a:rPr>
              <a:t>2. 2</a:t>
            </a:r>
            <a:r>
              <a:rPr lang="zh-CN" altLang="en-US" smtClean="0">
                <a:solidFill>
                  <a:srgbClr val="FF9900"/>
                </a:solidFill>
              </a:rPr>
              <a:t>点说明</a:t>
            </a:r>
          </a:p>
          <a:p>
            <a:pPr eaLnBrk="1" hangingPunct="1">
              <a:buFontTx/>
              <a:buNone/>
              <a:defRPr/>
            </a:pPr>
            <a:r>
              <a:rPr lang="zh-CN" altLang="en-US" smtClean="0"/>
              <a:t>（</a:t>
            </a:r>
            <a:r>
              <a:rPr lang="en-US" altLang="zh-CN" smtClean="0"/>
              <a:t>1</a:t>
            </a:r>
            <a:r>
              <a:rPr lang="zh-CN" altLang="en-US" smtClean="0"/>
              <a:t>）逻辑段之间的位置关系</a:t>
            </a:r>
          </a:p>
        </p:txBody>
      </p:sp>
      <p:grpSp>
        <p:nvGrpSpPr>
          <p:cNvPr id="228355" name="Group 5"/>
          <p:cNvGrpSpPr>
            <a:grpSpLocks/>
          </p:cNvGrpSpPr>
          <p:nvPr/>
        </p:nvGrpSpPr>
        <p:grpSpPr bwMode="auto">
          <a:xfrm>
            <a:off x="1692275" y="1557338"/>
            <a:ext cx="5867400" cy="5121275"/>
            <a:chOff x="0" y="960"/>
            <a:chExt cx="3696" cy="3226"/>
          </a:xfrm>
        </p:grpSpPr>
        <p:sp>
          <p:nvSpPr>
            <p:cNvPr id="228356" name="Rectangle 6"/>
            <p:cNvSpPr>
              <a:spLocks noChangeArrowheads="1"/>
            </p:cNvSpPr>
            <p:nvPr/>
          </p:nvSpPr>
          <p:spPr bwMode="auto">
            <a:xfrm>
              <a:off x="1008" y="1440"/>
              <a:ext cx="96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57" name="Rectangle 7"/>
            <p:cNvSpPr>
              <a:spLocks noChangeArrowheads="1"/>
            </p:cNvSpPr>
            <p:nvPr/>
          </p:nvSpPr>
          <p:spPr bwMode="auto">
            <a:xfrm>
              <a:off x="1008" y="1824"/>
              <a:ext cx="960" cy="768"/>
            </a:xfrm>
            <a:prstGeom prst="rect">
              <a:avLst/>
            </a:prstGeom>
            <a:solidFill>
              <a:srgbClr val="FFCC00"/>
            </a:solidFill>
            <a:ln w="9525">
              <a:solidFill>
                <a:schemeClr val="tx1"/>
              </a:solidFill>
              <a:miter lim="800000"/>
              <a:headEnd/>
              <a:tailEnd/>
            </a:ln>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58" name="Rectangle 8"/>
            <p:cNvSpPr>
              <a:spLocks noChangeArrowheads="1"/>
            </p:cNvSpPr>
            <p:nvPr/>
          </p:nvSpPr>
          <p:spPr bwMode="auto">
            <a:xfrm>
              <a:off x="1008" y="2352"/>
              <a:ext cx="960" cy="480"/>
            </a:xfrm>
            <a:prstGeom prst="rect">
              <a:avLst/>
            </a:prstGeom>
            <a:solidFill>
              <a:srgbClr val="FF0000">
                <a:alpha val="50195"/>
              </a:srgbClr>
            </a:solidFill>
            <a:ln w="9525">
              <a:solidFill>
                <a:schemeClr val="tx1"/>
              </a:solidFill>
              <a:miter lim="800000"/>
              <a:headEnd/>
              <a:tailEnd/>
            </a:ln>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59" name="Rectangle 9"/>
            <p:cNvSpPr>
              <a:spLocks noChangeArrowheads="1"/>
            </p:cNvSpPr>
            <p:nvPr/>
          </p:nvSpPr>
          <p:spPr bwMode="auto">
            <a:xfrm>
              <a:off x="1008" y="3312"/>
              <a:ext cx="96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60" name="Rectangle 10"/>
            <p:cNvSpPr>
              <a:spLocks noChangeArrowheads="1"/>
            </p:cNvSpPr>
            <p:nvPr/>
          </p:nvSpPr>
          <p:spPr bwMode="auto">
            <a:xfrm>
              <a:off x="1008" y="1056"/>
              <a:ext cx="96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61" name="Rectangle 11"/>
            <p:cNvSpPr>
              <a:spLocks noChangeArrowheads="1"/>
            </p:cNvSpPr>
            <p:nvPr/>
          </p:nvSpPr>
          <p:spPr bwMode="auto">
            <a:xfrm>
              <a:off x="1008" y="2832"/>
              <a:ext cx="96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62" name="Rectangle 12"/>
            <p:cNvSpPr>
              <a:spLocks noChangeArrowheads="1"/>
            </p:cNvSpPr>
            <p:nvPr/>
          </p:nvSpPr>
          <p:spPr bwMode="auto">
            <a:xfrm>
              <a:off x="1008" y="3696"/>
              <a:ext cx="96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63" name="Text Box 13"/>
            <p:cNvSpPr txBox="1">
              <a:spLocks noChangeArrowheads="1"/>
            </p:cNvSpPr>
            <p:nvPr/>
          </p:nvSpPr>
          <p:spPr bwMode="auto">
            <a:xfrm>
              <a:off x="336" y="96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2000" b="0">
                  <a:latin typeface="Times New Roman" panose="02020603050405020304" pitchFamily="18" charset="0"/>
                </a:rPr>
                <a:t>00000H</a:t>
              </a:r>
              <a:endParaRPr kumimoji="1" lang="en-US" altLang="zh-CN" b="0">
                <a:latin typeface="Times New Roman" panose="02020603050405020304" pitchFamily="18" charset="0"/>
              </a:endParaRPr>
            </a:p>
          </p:txBody>
        </p:sp>
        <p:sp>
          <p:nvSpPr>
            <p:cNvPr id="228364" name="Text Box 14"/>
            <p:cNvSpPr txBox="1">
              <a:spLocks noChangeArrowheads="1"/>
            </p:cNvSpPr>
            <p:nvPr/>
          </p:nvSpPr>
          <p:spPr bwMode="auto">
            <a:xfrm>
              <a:off x="2448" y="2112"/>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2&lt;=64KB</a:t>
              </a:r>
              <a:endParaRPr kumimoji="1" lang="en-US" altLang="zh-CN" b="0">
                <a:latin typeface="Times New Roman" panose="02020603050405020304" pitchFamily="18" charset="0"/>
              </a:endParaRPr>
            </a:p>
          </p:txBody>
        </p:sp>
        <p:sp>
          <p:nvSpPr>
            <p:cNvPr id="228365" name="Text Box 15"/>
            <p:cNvSpPr txBox="1">
              <a:spLocks noChangeArrowheads="1"/>
            </p:cNvSpPr>
            <p:nvPr/>
          </p:nvSpPr>
          <p:spPr bwMode="auto">
            <a:xfrm>
              <a:off x="0" y="134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1</a:t>
              </a:r>
              <a:r>
                <a:rPr kumimoji="1" lang="zh-CN" altLang="en-US" sz="2000" b="0">
                  <a:latin typeface="Times New Roman" panose="02020603050405020304" pitchFamily="18" charset="0"/>
                </a:rPr>
                <a:t>起点</a:t>
              </a:r>
              <a:endParaRPr kumimoji="1" lang="zh-CN" altLang="en-US" b="0">
                <a:latin typeface="Times New Roman" panose="02020603050405020304" pitchFamily="18" charset="0"/>
              </a:endParaRPr>
            </a:p>
          </p:txBody>
        </p:sp>
        <p:sp>
          <p:nvSpPr>
            <p:cNvPr id="228366" name="Text Box 16"/>
            <p:cNvSpPr txBox="1">
              <a:spLocks noChangeArrowheads="1"/>
            </p:cNvSpPr>
            <p:nvPr/>
          </p:nvSpPr>
          <p:spPr bwMode="auto">
            <a:xfrm>
              <a:off x="0" y="172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2</a:t>
              </a:r>
              <a:r>
                <a:rPr kumimoji="1" lang="zh-CN" altLang="en-US" sz="2000" b="0">
                  <a:latin typeface="Times New Roman" panose="02020603050405020304" pitchFamily="18" charset="0"/>
                </a:rPr>
                <a:t>起点</a:t>
              </a:r>
              <a:endParaRPr kumimoji="1" lang="zh-CN" altLang="en-US" b="0">
                <a:latin typeface="Times New Roman" panose="02020603050405020304" pitchFamily="18" charset="0"/>
              </a:endParaRPr>
            </a:p>
          </p:txBody>
        </p:sp>
        <p:sp>
          <p:nvSpPr>
            <p:cNvPr id="228367" name="Text Box 17"/>
            <p:cNvSpPr txBox="1">
              <a:spLocks noChangeArrowheads="1"/>
            </p:cNvSpPr>
            <p:nvPr/>
          </p:nvSpPr>
          <p:spPr bwMode="auto">
            <a:xfrm>
              <a:off x="0" y="2256"/>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3</a:t>
              </a:r>
              <a:r>
                <a:rPr kumimoji="1" lang="zh-CN" altLang="en-US" sz="2000" b="0">
                  <a:latin typeface="Times New Roman" panose="02020603050405020304" pitchFamily="18" charset="0"/>
                </a:rPr>
                <a:t>起点</a:t>
              </a:r>
              <a:endParaRPr kumimoji="1" lang="zh-CN" altLang="en-US" b="0">
                <a:latin typeface="Times New Roman" panose="02020603050405020304" pitchFamily="18" charset="0"/>
              </a:endParaRPr>
            </a:p>
          </p:txBody>
        </p:sp>
        <p:sp>
          <p:nvSpPr>
            <p:cNvPr id="228368" name="Text Box 18"/>
            <p:cNvSpPr txBox="1">
              <a:spLocks noChangeArrowheads="1"/>
            </p:cNvSpPr>
            <p:nvPr/>
          </p:nvSpPr>
          <p:spPr bwMode="auto">
            <a:xfrm>
              <a:off x="0" y="326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4</a:t>
              </a:r>
              <a:r>
                <a:rPr kumimoji="1" lang="zh-CN" altLang="en-US" sz="2000" b="0">
                  <a:latin typeface="Times New Roman" panose="02020603050405020304" pitchFamily="18" charset="0"/>
                </a:rPr>
                <a:t>起点</a:t>
              </a:r>
              <a:endParaRPr kumimoji="1" lang="zh-CN" altLang="en-US" b="0">
                <a:latin typeface="Times New Roman" panose="02020603050405020304" pitchFamily="18" charset="0"/>
              </a:endParaRPr>
            </a:p>
          </p:txBody>
        </p:sp>
        <p:sp>
          <p:nvSpPr>
            <p:cNvPr id="228369" name="Text Box 19"/>
            <p:cNvSpPr txBox="1">
              <a:spLocks noChangeArrowheads="1"/>
            </p:cNvSpPr>
            <p:nvPr/>
          </p:nvSpPr>
          <p:spPr bwMode="auto">
            <a:xfrm>
              <a:off x="288" y="3936"/>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2000" b="0">
                  <a:latin typeface="Times New Roman" panose="02020603050405020304" pitchFamily="18" charset="0"/>
                </a:rPr>
                <a:t>FFFFFH</a:t>
              </a:r>
              <a:endParaRPr kumimoji="1" lang="en-US" altLang="zh-CN" b="0">
                <a:latin typeface="Times New Roman" panose="02020603050405020304" pitchFamily="18" charset="0"/>
              </a:endParaRPr>
            </a:p>
          </p:txBody>
        </p:sp>
        <p:sp>
          <p:nvSpPr>
            <p:cNvPr id="228370" name="AutoShape 20"/>
            <p:cNvSpPr>
              <a:spLocks/>
            </p:cNvSpPr>
            <p:nvPr/>
          </p:nvSpPr>
          <p:spPr bwMode="auto">
            <a:xfrm>
              <a:off x="2016" y="1440"/>
              <a:ext cx="144" cy="384"/>
            </a:xfrm>
            <a:prstGeom prst="righ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71" name="AutoShape 21"/>
            <p:cNvSpPr>
              <a:spLocks/>
            </p:cNvSpPr>
            <p:nvPr/>
          </p:nvSpPr>
          <p:spPr bwMode="auto">
            <a:xfrm>
              <a:off x="2256" y="1872"/>
              <a:ext cx="192" cy="720"/>
            </a:xfrm>
            <a:prstGeom prst="rightBrace">
              <a:avLst>
                <a:gd name="adj1" fmla="val 312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72" name="AutoShape 22"/>
            <p:cNvSpPr>
              <a:spLocks/>
            </p:cNvSpPr>
            <p:nvPr/>
          </p:nvSpPr>
          <p:spPr bwMode="auto">
            <a:xfrm>
              <a:off x="2064" y="2352"/>
              <a:ext cx="144" cy="480"/>
            </a:xfrm>
            <a:prstGeom prst="rightBrace">
              <a:avLst>
                <a:gd name="adj1" fmla="val 277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sp>
          <p:nvSpPr>
            <p:cNvPr id="228373" name="Text Box 23"/>
            <p:cNvSpPr txBox="1">
              <a:spLocks noChangeArrowheads="1"/>
            </p:cNvSpPr>
            <p:nvPr/>
          </p:nvSpPr>
          <p:spPr bwMode="auto">
            <a:xfrm>
              <a:off x="2160" y="148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1&lt;=64KB</a:t>
              </a:r>
              <a:endParaRPr kumimoji="1" lang="en-US" altLang="zh-CN" b="0">
                <a:latin typeface="Times New Roman" panose="02020603050405020304" pitchFamily="18" charset="0"/>
              </a:endParaRPr>
            </a:p>
          </p:txBody>
        </p:sp>
        <p:sp>
          <p:nvSpPr>
            <p:cNvPr id="228374" name="Text Box 24"/>
            <p:cNvSpPr txBox="1">
              <a:spLocks noChangeArrowheads="1"/>
            </p:cNvSpPr>
            <p:nvPr/>
          </p:nvSpPr>
          <p:spPr bwMode="auto">
            <a:xfrm>
              <a:off x="2304" y="34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4&lt;=64KB</a:t>
              </a:r>
              <a:endParaRPr kumimoji="1" lang="en-US" altLang="zh-CN" b="0">
                <a:latin typeface="Times New Roman" panose="02020603050405020304" pitchFamily="18" charset="0"/>
              </a:endParaRPr>
            </a:p>
          </p:txBody>
        </p:sp>
        <p:sp>
          <p:nvSpPr>
            <p:cNvPr id="228375" name="Text Box 25"/>
            <p:cNvSpPr txBox="1">
              <a:spLocks noChangeArrowheads="1"/>
            </p:cNvSpPr>
            <p:nvPr/>
          </p:nvSpPr>
          <p:spPr bwMode="auto">
            <a:xfrm>
              <a:off x="2400" y="254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000" b="0">
                  <a:latin typeface="Times New Roman" panose="02020603050405020304" pitchFamily="18" charset="0"/>
                </a:rPr>
                <a:t>逻辑段</a:t>
              </a:r>
              <a:r>
                <a:rPr kumimoji="1" lang="en-US" altLang="zh-CN" sz="2000" b="0">
                  <a:latin typeface="Times New Roman" panose="02020603050405020304" pitchFamily="18" charset="0"/>
                </a:rPr>
                <a:t>3&lt;=64KB</a:t>
              </a:r>
              <a:endParaRPr kumimoji="1" lang="en-US" altLang="zh-CN" b="0">
                <a:latin typeface="Times New Roman" panose="02020603050405020304" pitchFamily="18" charset="0"/>
              </a:endParaRPr>
            </a:p>
          </p:txBody>
        </p:sp>
        <p:sp>
          <p:nvSpPr>
            <p:cNvPr id="228376" name="AutoShape 26"/>
            <p:cNvSpPr>
              <a:spLocks/>
            </p:cNvSpPr>
            <p:nvPr/>
          </p:nvSpPr>
          <p:spPr bwMode="auto">
            <a:xfrm>
              <a:off x="2064" y="3312"/>
              <a:ext cx="144" cy="384"/>
            </a:xfrm>
            <a:prstGeom prst="righ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000" b="0">
                <a:latin typeface="Batang" pitchFamily="18" charset="-127"/>
              </a:endParaRPr>
            </a:p>
          </p:txBody>
        </p:sp>
      </p:gr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280</a:t>
            </a:fld>
            <a:endParaRPr lang="en-US" altLang="zh-CN"/>
          </a:p>
        </p:txBody>
      </p:sp>
    </p:spTree>
    <p:extLst>
      <p:ext uri="{BB962C8B-B14F-4D97-AF65-F5344CB8AC3E}">
        <p14:creationId xmlns:p14="http://schemas.microsoft.com/office/powerpoint/2010/main" val="3771318641"/>
      </p:ext>
    </p:extLst>
  </p:cSld>
  <p:clrMapOvr>
    <a:masterClrMapping/>
  </p:clrMapOvr>
  <mc:AlternateContent xmlns:mc="http://schemas.openxmlformats.org/markup-compatibility/2006" xmlns:p14="http://schemas.microsoft.com/office/powerpoint/2010/main">
    <mc:Choice Requires="p14">
      <p:transition spd="slow" p14:dur="2000" advTm="178421"/>
    </mc:Choice>
    <mc:Fallback xmlns="">
      <p:transition spd="slow" advTm="178421"/>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4" descr="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6048375"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294967295"/>
          </p:nvPr>
        </p:nvSpPr>
        <p:spPr>
          <a:xfrm>
            <a:off x="8100392" y="6245225"/>
            <a:ext cx="474812" cy="476250"/>
          </a:xfrm>
        </p:spPr>
        <p:txBody>
          <a:bodyPr/>
          <a:lstStyle/>
          <a:p>
            <a:pPr>
              <a:defRPr/>
            </a:pPr>
            <a:fld id="{3724797F-1B97-495F-A7CE-B39DA5BF06FF}" type="slidenum">
              <a:rPr lang="en-US" altLang="zh-CN" smtClean="0"/>
              <a:pPr>
                <a:defRPr/>
              </a:pPr>
              <a:t>281</a:t>
            </a:fld>
            <a:endParaRPr lang="en-US" altLang="zh-CN"/>
          </a:p>
        </p:txBody>
      </p:sp>
    </p:spTree>
    <p:extLst>
      <p:ext uri="{BB962C8B-B14F-4D97-AF65-F5344CB8AC3E}">
        <p14:creationId xmlns:p14="http://schemas.microsoft.com/office/powerpoint/2010/main" val="797700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body" idx="1"/>
          </p:nvPr>
        </p:nvSpPr>
        <p:spPr>
          <a:xfrm>
            <a:off x="468313" y="476250"/>
            <a:ext cx="8229600" cy="1036638"/>
          </a:xfrm>
        </p:spPr>
        <p:txBody>
          <a:bodyPr/>
          <a:lstStyle/>
          <a:p>
            <a:pPr eaLnBrk="1" hangingPunct="1">
              <a:buFontTx/>
              <a:buNone/>
              <a:defRPr/>
            </a:pPr>
            <a:r>
              <a:rPr lang="en-US" altLang="zh-CN" smtClean="0">
                <a:solidFill>
                  <a:srgbClr val="FF9900"/>
                </a:solidFill>
              </a:rPr>
              <a:t>2. 2</a:t>
            </a:r>
            <a:r>
              <a:rPr lang="zh-CN" altLang="en-US" smtClean="0">
                <a:solidFill>
                  <a:srgbClr val="FF9900"/>
                </a:solidFill>
              </a:rPr>
              <a:t>点说明</a:t>
            </a:r>
          </a:p>
        </p:txBody>
      </p:sp>
      <p:sp>
        <p:nvSpPr>
          <p:cNvPr id="444420" name="Text Box 4"/>
          <p:cNvSpPr txBox="1">
            <a:spLocks noChangeArrowheads="1"/>
          </p:cNvSpPr>
          <p:nvPr/>
        </p:nvSpPr>
        <p:spPr bwMode="auto">
          <a:xfrm>
            <a:off x="684213" y="1484313"/>
            <a:ext cx="7991475" cy="1370012"/>
          </a:xfrm>
          <a:prstGeom prst="rect">
            <a:avLst/>
          </a:prstGeom>
          <a:noFill/>
          <a:ln w="9525">
            <a:noFill/>
            <a:miter lim="800000"/>
            <a:headEnd/>
            <a:tailEnd/>
          </a:ln>
          <a:effectLst/>
        </p:spPr>
        <p:txBody>
          <a:bodyPr>
            <a:spAutoFit/>
          </a:bodyPr>
          <a:lstStyle/>
          <a:p>
            <a:pPr eaLnBrk="1" hangingPunct="1">
              <a:spcBef>
                <a:spcPct val="20000"/>
              </a:spcBef>
              <a:buClr>
                <a:schemeClr val="hlink"/>
              </a:buClr>
              <a:defRPr/>
            </a:pPr>
            <a:r>
              <a:rPr lang="zh-CN" altLang="en-US" sz="2400" b="1">
                <a:effectLst>
                  <a:outerShdw blurRad="38100" dist="38100" dir="2700000" algn="tl">
                    <a:srgbClr val="000000"/>
                  </a:outerShdw>
                </a:effectLst>
                <a:latin typeface="Arial" pitchFamily="34" charset="0"/>
              </a:rPr>
              <a:t>（</a:t>
            </a:r>
            <a:r>
              <a:rPr lang="en-US" altLang="zh-CN" sz="2400" b="1">
                <a:effectLst>
                  <a:outerShdw blurRad="38100" dist="38100" dir="2700000" algn="tl">
                    <a:srgbClr val="000000"/>
                  </a:outerShdw>
                </a:effectLst>
                <a:latin typeface="Arial" pitchFamily="34" charset="0"/>
              </a:rPr>
              <a:t>2</a:t>
            </a:r>
            <a:r>
              <a:rPr lang="zh-CN" altLang="en-US" sz="2400" b="1">
                <a:effectLst>
                  <a:outerShdw blurRad="38100" dist="38100" dir="2700000" algn="tl">
                    <a:srgbClr val="000000"/>
                  </a:outerShdw>
                </a:effectLst>
                <a:latin typeface="Arial" pitchFamily="34" charset="0"/>
              </a:rPr>
              <a:t>）逻辑段的分配工作是由操作系统完成的，但是，系统允许程序员在必要时指定所需占用的内存区。</a:t>
            </a:r>
          </a:p>
          <a:p>
            <a:pPr eaLnBrk="1" hangingPunct="1">
              <a:spcBef>
                <a:spcPct val="50000"/>
              </a:spcBef>
              <a:defRPr/>
            </a:pPr>
            <a:endParaRPr lang="en-US" altLang="zh-CN" sz="2400" b="1">
              <a:effectLst>
                <a:outerShdw blurRad="38100" dist="38100" dir="2700000" algn="tl">
                  <a:srgbClr val="000000"/>
                </a:outerShdw>
              </a:effectLst>
              <a:latin typeface="Arial" pitchFamily="34" charset="0"/>
            </a:endParaRP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282</a:t>
            </a:fld>
            <a:endParaRPr lang="en-US" altLang="zh-CN"/>
          </a:p>
        </p:txBody>
      </p:sp>
    </p:spTree>
    <p:extLst>
      <p:ext uri="{BB962C8B-B14F-4D97-AF65-F5344CB8AC3E}">
        <p14:creationId xmlns:p14="http://schemas.microsoft.com/office/powerpoint/2010/main" val="1663384603"/>
      </p:ext>
    </p:extLst>
  </p:cSld>
  <p:clrMapOvr>
    <a:masterClrMapping/>
  </p:clrMapOvr>
  <mc:AlternateContent xmlns:mc="http://schemas.openxmlformats.org/markup-compatibility/2006" xmlns:p14="http://schemas.microsoft.com/office/powerpoint/2010/main">
    <mc:Choice Requires="p14">
      <p:transition spd="slow" p14:dur="2000" advTm="178421"/>
    </mc:Choice>
    <mc:Fallback xmlns="">
      <p:transition spd="slow" advTm="178421"/>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457200" y="277813"/>
            <a:ext cx="8229600" cy="919162"/>
          </a:xfrm>
        </p:spPr>
        <p:txBody>
          <a:bodyPr/>
          <a:lstStyle/>
          <a:p>
            <a:pPr eaLnBrk="1" hangingPunct="1">
              <a:defRPr/>
            </a:pPr>
            <a:r>
              <a:rPr lang="en-US" altLang="zh-CN" sz="2600" smtClean="0"/>
              <a:t>2.2.3  </a:t>
            </a:r>
            <a:r>
              <a:rPr lang="zh-CN" altLang="en-US" sz="2600" smtClean="0"/>
              <a:t>逻辑地址和物理地址</a:t>
            </a:r>
          </a:p>
        </p:txBody>
      </p:sp>
      <p:sp>
        <p:nvSpPr>
          <p:cNvPr id="435203" name="Rectangle 3"/>
          <p:cNvSpPr>
            <a:spLocks noGrp="1" noChangeArrowheads="1"/>
          </p:cNvSpPr>
          <p:nvPr>
            <p:ph type="body" idx="1"/>
          </p:nvPr>
        </p:nvSpPr>
        <p:spPr>
          <a:xfrm>
            <a:off x="323850" y="1052513"/>
            <a:ext cx="8362950" cy="5616575"/>
          </a:xfrm>
        </p:spPr>
        <p:txBody>
          <a:bodyPr/>
          <a:lstStyle/>
          <a:p>
            <a:pPr eaLnBrk="1" hangingPunct="1">
              <a:defRPr/>
            </a:pPr>
            <a:r>
              <a:rPr lang="zh-CN" altLang="en-US" smtClean="0"/>
              <a:t>对  </a:t>
            </a:r>
            <a:r>
              <a:rPr lang="en-US" altLang="zh-CN" smtClean="0"/>
              <a:t>8086</a:t>
            </a:r>
            <a:r>
              <a:rPr lang="zh-CN" altLang="en-US" smtClean="0"/>
              <a:t>／</a:t>
            </a:r>
            <a:r>
              <a:rPr lang="en-US" altLang="zh-CN" smtClean="0"/>
              <a:t>8088</a:t>
            </a:r>
            <a:r>
              <a:rPr lang="zh-CN" altLang="en-US" smtClean="0"/>
              <a:t>来说物理地址是用唯一的</a:t>
            </a:r>
            <a:r>
              <a:rPr lang="en-US" altLang="zh-CN" smtClean="0"/>
              <a:t>20</a:t>
            </a:r>
            <a:r>
              <a:rPr lang="zh-CN" altLang="en-US" smtClean="0"/>
              <a:t>位二进制数表示的地址。是指</a:t>
            </a:r>
            <a:r>
              <a:rPr lang="en-US" altLang="zh-CN" smtClean="0"/>
              <a:t>CPU</a:t>
            </a:r>
            <a:r>
              <a:rPr lang="zh-CN" altLang="en-US" smtClean="0"/>
              <a:t>在对内存进行访问 使用物理地址，</a:t>
            </a:r>
          </a:p>
          <a:p>
            <a:pPr eaLnBrk="1" hangingPunct="1">
              <a:buFontTx/>
              <a:buNone/>
              <a:defRPr/>
            </a:pPr>
            <a:endParaRPr lang="zh-CN" altLang="en-US" smtClean="0"/>
          </a:p>
          <a:p>
            <a:pPr eaLnBrk="1" hangingPunct="1">
              <a:defRPr/>
            </a:pPr>
            <a:r>
              <a:rPr lang="zh-CN" altLang="en-US" smtClean="0"/>
              <a:t>逻辑地址包括两部分：</a:t>
            </a:r>
            <a:r>
              <a:rPr lang="zh-CN" altLang="en-US" smtClean="0">
                <a:solidFill>
                  <a:srgbClr val="FF9900"/>
                </a:solidFill>
              </a:rPr>
              <a:t>段地址</a:t>
            </a:r>
            <a:r>
              <a:rPr lang="zh-CN" altLang="en-US" smtClean="0"/>
              <a:t>和</a:t>
            </a:r>
            <a:r>
              <a:rPr lang="zh-CN" altLang="en-US" smtClean="0">
                <a:solidFill>
                  <a:srgbClr val="FF9900"/>
                </a:solidFill>
              </a:rPr>
              <a:t>偏移地址</a:t>
            </a:r>
            <a:r>
              <a:rPr lang="zh-CN" altLang="en-US" smtClean="0"/>
              <a:t>。</a:t>
            </a:r>
          </a:p>
          <a:p>
            <a:pPr eaLnBrk="1" hangingPunct="1">
              <a:buFontTx/>
              <a:buNone/>
              <a:defRPr/>
            </a:pPr>
            <a:endParaRPr lang="zh-CN" altLang="en-US" smtClean="0"/>
          </a:p>
          <a:p>
            <a:pPr eaLnBrk="1" hangingPunct="1">
              <a:buFontTx/>
              <a:buNone/>
              <a:defRPr/>
            </a:pPr>
            <a:r>
              <a:rPr lang="zh-CN" altLang="en-US" smtClean="0"/>
              <a:t>     段地址：由</a:t>
            </a:r>
            <a:r>
              <a:rPr lang="en-US" altLang="zh-CN" smtClean="0"/>
              <a:t>16</a:t>
            </a:r>
            <a:r>
              <a:rPr lang="zh-CN" altLang="en-US" smtClean="0"/>
              <a:t>位段寄存器提供</a:t>
            </a:r>
          </a:p>
          <a:p>
            <a:pPr eaLnBrk="1" hangingPunct="1">
              <a:buFontTx/>
              <a:buNone/>
              <a:defRPr/>
            </a:pPr>
            <a:r>
              <a:rPr lang="zh-CN" altLang="en-US" smtClean="0"/>
              <a:t>     偏移地址：由</a:t>
            </a:r>
            <a:r>
              <a:rPr lang="en-US" altLang="zh-CN" smtClean="0"/>
              <a:t>CPU</a:t>
            </a:r>
            <a:r>
              <a:rPr lang="zh-CN" altLang="en-US" smtClean="0"/>
              <a:t>根据指令的寻址方式确定，</a:t>
            </a:r>
            <a:r>
              <a:rPr lang="en-US" altLang="zh-CN" smtClean="0"/>
              <a:t>16</a:t>
            </a:r>
            <a:r>
              <a:rPr lang="zh-CN" altLang="en-US" smtClean="0"/>
              <a:t>位偏移 </a:t>
            </a:r>
          </a:p>
          <a:p>
            <a:pPr eaLnBrk="1" hangingPunct="1">
              <a:buFontTx/>
              <a:buNone/>
              <a:defRPr/>
            </a:pPr>
            <a:r>
              <a:rPr lang="zh-CN" altLang="en-US" smtClean="0"/>
              <a:t>                        量</a:t>
            </a:r>
          </a:p>
          <a:p>
            <a:pPr eaLnBrk="1" hangingPunct="1">
              <a:buFontTx/>
              <a:buNone/>
              <a:defRPr/>
            </a:pPr>
            <a:endParaRPr lang="zh-CN" altLang="en-US" smtClean="0"/>
          </a:p>
          <a:p>
            <a:pPr eaLnBrk="1" hangingPunct="1">
              <a:defRPr/>
            </a:pPr>
            <a:r>
              <a:rPr lang="zh-CN" altLang="en-US" smtClean="0"/>
              <a:t>对</a:t>
            </a:r>
            <a:r>
              <a:rPr lang="en-US" altLang="zh-CN" smtClean="0"/>
              <a:t>8086</a:t>
            </a:r>
            <a:r>
              <a:rPr lang="zh-CN" altLang="en-US" smtClean="0"/>
              <a:t>／</a:t>
            </a:r>
            <a:r>
              <a:rPr lang="en-US" altLang="zh-CN" smtClean="0"/>
              <a:t>8088</a:t>
            </a:r>
            <a:r>
              <a:rPr lang="zh-CN" altLang="en-US" smtClean="0"/>
              <a:t>来说，段地址和偏移地址都用无符号的</a:t>
            </a:r>
            <a:r>
              <a:rPr lang="en-US" altLang="zh-CN" smtClean="0"/>
              <a:t>16</a:t>
            </a:r>
            <a:r>
              <a:rPr lang="zh-CN" altLang="en-US" smtClean="0"/>
              <a:t>位二进制数来表示的。由程序和指令表示的一种地址，</a:t>
            </a:r>
          </a:p>
          <a:p>
            <a:pPr eaLnBrk="1" hangingPunct="1">
              <a:buFontTx/>
              <a:buNone/>
              <a:defRPr/>
            </a:pPr>
            <a:endParaRPr lang="en-US" altLang="zh-CN" smtClean="0"/>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283</a:t>
            </a:fld>
            <a:endParaRPr lang="en-US" altLang="zh-CN"/>
          </a:p>
        </p:txBody>
      </p:sp>
    </p:spTree>
    <p:extLst>
      <p:ext uri="{BB962C8B-B14F-4D97-AF65-F5344CB8AC3E}">
        <p14:creationId xmlns:p14="http://schemas.microsoft.com/office/powerpoint/2010/main" val="1889061406"/>
      </p:ext>
    </p:extLst>
  </p:cSld>
  <p:clrMapOvr>
    <a:masterClrMapping/>
  </p:clrMapOvr>
  <p:transition advTm="282594">
    <p:blinds dir="vert"/>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pPr eaLnBrk="1" hangingPunct="1">
              <a:defRPr/>
            </a:pPr>
            <a:r>
              <a:rPr lang="zh-CN" altLang="en-US" sz="3000" smtClean="0"/>
              <a:t>逻辑地址和物理地址</a:t>
            </a:r>
          </a:p>
        </p:txBody>
      </p:sp>
      <p:sp>
        <p:nvSpPr>
          <p:cNvPr id="436227" name="Rectangle 3"/>
          <p:cNvSpPr>
            <a:spLocks noGrp="1" noChangeArrowheads="1"/>
          </p:cNvSpPr>
          <p:nvPr>
            <p:ph type="body" idx="1"/>
          </p:nvPr>
        </p:nvSpPr>
        <p:spPr>
          <a:xfrm>
            <a:off x="684213" y="3644900"/>
            <a:ext cx="8229600" cy="2984500"/>
          </a:xfrm>
        </p:spPr>
        <p:txBody>
          <a:bodyPr/>
          <a:lstStyle/>
          <a:p>
            <a:pPr eaLnBrk="1" hangingPunct="1">
              <a:buFontTx/>
              <a:buNone/>
              <a:defRPr/>
            </a:pPr>
            <a:endParaRPr lang="zh-CN" altLang="zh-CN" smtClean="0"/>
          </a:p>
        </p:txBody>
      </p:sp>
      <p:sp>
        <p:nvSpPr>
          <p:cNvPr id="232452" name="Line 4"/>
          <p:cNvSpPr>
            <a:spLocks noChangeShapeType="1"/>
          </p:cNvSpPr>
          <p:nvPr/>
        </p:nvSpPr>
        <p:spPr bwMode="auto">
          <a:xfrm>
            <a:off x="1835150" y="1844675"/>
            <a:ext cx="1152525" cy="0"/>
          </a:xfrm>
          <a:prstGeom prst="line">
            <a:avLst/>
          </a:prstGeom>
          <a:noFill/>
          <a:ln w="28575">
            <a:solidFill>
              <a:srgbClr val="FFCC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436229" name="Text Box 5"/>
          <p:cNvSpPr txBox="1">
            <a:spLocks noChangeArrowheads="1"/>
          </p:cNvSpPr>
          <p:nvPr/>
        </p:nvSpPr>
        <p:spPr bwMode="auto">
          <a:xfrm>
            <a:off x="2916238" y="1557338"/>
            <a:ext cx="2160587" cy="457200"/>
          </a:xfrm>
          <a:prstGeom prst="rect">
            <a:avLst/>
          </a:prstGeom>
          <a:noFill/>
          <a:ln w="9525">
            <a:noFill/>
            <a:miter lim="800000"/>
            <a:headEnd/>
            <a:tailEnd/>
          </a:ln>
          <a:effectLst/>
        </p:spPr>
        <p:txBody>
          <a:bodyPr>
            <a:spAutoFit/>
          </a:bodyPr>
          <a:lstStyle/>
          <a:p>
            <a:pPr marL="342900" indent="-342900" eaLnBrk="1" hangingPunct="1">
              <a:spcBef>
                <a:spcPct val="20000"/>
              </a:spcBef>
              <a:buClr>
                <a:schemeClr val="hlink"/>
              </a:buClr>
              <a:defRPr/>
            </a:pPr>
            <a:r>
              <a:rPr lang="zh-CN" altLang="en-US" sz="2400" b="1">
                <a:effectLst>
                  <a:outerShdw blurRad="38100" dist="38100" dir="2700000" algn="tl">
                    <a:srgbClr val="000000"/>
                  </a:outerShdw>
                </a:effectLst>
                <a:latin typeface="Arial" pitchFamily="34" charset="0"/>
              </a:rPr>
              <a:t>物理地址</a:t>
            </a:r>
          </a:p>
        </p:txBody>
      </p:sp>
      <p:sp>
        <p:nvSpPr>
          <p:cNvPr id="436230" name="Text Box 6"/>
          <p:cNvSpPr txBox="1">
            <a:spLocks noChangeArrowheads="1"/>
          </p:cNvSpPr>
          <p:nvPr/>
        </p:nvSpPr>
        <p:spPr bwMode="auto">
          <a:xfrm>
            <a:off x="468313" y="1557338"/>
            <a:ext cx="2160587" cy="457200"/>
          </a:xfrm>
          <a:prstGeom prst="rect">
            <a:avLst/>
          </a:prstGeom>
          <a:noFill/>
          <a:ln w="9525">
            <a:noFill/>
            <a:miter lim="800000"/>
            <a:headEnd/>
            <a:tailEnd/>
          </a:ln>
          <a:effectLst/>
        </p:spPr>
        <p:txBody>
          <a:bodyPr>
            <a:spAutoFit/>
          </a:bodyPr>
          <a:lstStyle/>
          <a:p>
            <a:pPr marL="342900" indent="-342900" eaLnBrk="1" hangingPunct="1">
              <a:spcBef>
                <a:spcPct val="20000"/>
              </a:spcBef>
              <a:buClr>
                <a:schemeClr val="hlink"/>
              </a:buClr>
              <a:defRPr/>
            </a:pPr>
            <a:r>
              <a:rPr lang="zh-CN" altLang="en-US" sz="2400" b="1">
                <a:effectLst>
                  <a:outerShdw blurRad="38100" dist="38100" dir="2700000" algn="tl">
                    <a:srgbClr val="000000"/>
                  </a:outerShdw>
                </a:effectLst>
                <a:latin typeface="Arial" pitchFamily="34" charset="0"/>
              </a:rPr>
              <a:t>逻辑地址</a:t>
            </a:r>
          </a:p>
        </p:txBody>
      </p:sp>
      <p:sp>
        <p:nvSpPr>
          <p:cNvPr id="232455" name="Line 7"/>
          <p:cNvSpPr>
            <a:spLocks noChangeShapeType="1"/>
          </p:cNvSpPr>
          <p:nvPr/>
        </p:nvSpPr>
        <p:spPr bwMode="auto">
          <a:xfrm>
            <a:off x="5902325" y="1844675"/>
            <a:ext cx="1152525" cy="0"/>
          </a:xfrm>
          <a:prstGeom prst="line">
            <a:avLst/>
          </a:prstGeom>
          <a:noFill/>
          <a:ln w="28575">
            <a:solidFill>
              <a:srgbClr val="FFCC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436232" name="Text Box 8"/>
          <p:cNvSpPr txBox="1">
            <a:spLocks noChangeArrowheads="1"/>
          </p:cNvSpPr>
          <p:nvPr/>
        </p:nvSpPr>
        <p:spPr bwMode="auto">
          <a:xfrm>
            <a:off x="6983413" y="1557338"/>
            <a:ext cx="2160587" cy="457200"/>
          </a:xfrm>
          <a:prstGeom prst="rect">
            <a:avLst/>
          </a:prstGeom>
          <a:noFill/>
          <a:ln w="9525">
            <a:noFill/>
            <a:miter lim="800000"/>
            <a:headEnd/>
            <a:tailEnd/>
          </a:ln>
          <a:effectLst/>
        </p:spPr>
        <p:txBody>
          <a:bodyPr>
            <a:spAutoFit/>
          </a:bodyPr>
          <a:lstStyle/>
          <a:p>
            <a:pPr marL="342900" indent="-342900" eaLnBrk="1" hangingPunct="1">
              <a:spcBef>
                <a:spcPct val="20000"/>
              </a:spcBef>
              <a:buClr>
                <a:schemeClr val="hlink"/>
              </a:buClr>
              <a:defRPr/>
            </a:pPr>
            <a:r>
              <a:rPr lang="zh-CN" altLang="en-US" sz="2400" b="1">
                <a:effectLst>
                  <a:outerShdw blurRad="38100" dist="38100" dir="2700000" algn="tl">
                    <a:srgbClr val="000000"/>
                  </a:outerShdw>
                </a:effectLst>
                <a:latin typeface="Arial" pitchFamily="34" charset="0"/>
              </a:rPr>
              <a:t>逻辑地址</a:t>
            </a:r>
          </a:p>
        </p:txBody>
      </p:sp>
      <p:sp>
        <p:nvSpPr>
          <p:cNvPr id="436233" name="Text Box 9"/>
          <p:cNvSpPr txBox="1">
            <a:spLocks noChangeArrowheads="1"/>
          </p:cNvSpPr>
          <p:nvPr/>
        </p:nvSpPr>
        <p:spPr bwMode="auto">
          <a:xfrm>
            <a:off x="4535488" y="1557338"/>
            <a:ext cx="2160587" cy="457200"/>
          </a:xfrm>
          <a:prstGeom prst="rect">
            <a:avLst/>
          </a:prstGeom>
          <a:noFill/>
          <a:ln w="9525">
            <a:noFill/>
            <a:miter lim="800000"/>
            <a:headEnd/>
            <a:tailEnd/>
          </a:ln>
          <a:effectLst/>
        </p:spPr>
        <p:txBody>
          <a:bodyPr>
            <a:spAutoFit/>
          </a:bodyPr>
          <a:lstStyle/>
          <a:p>
            <a:pPr marL="342900" indent="-342900" eaLnBrk="1" hangingPunct="1">
              <a:spcBef>
                <a:spcPct val="20000"/>
              </a:spcBef>
              <a:buClr>
                <a:schemeClr val="hlink"/>
              </a:buClr>
              <a:defRPr/>
            </a:pPr>
            <a:r>
              <a:rPr lang="zh-CN" altLang="en-US" sz="2400" b="1">
                <a:effectLst>
                  <a:outerShdw blurRad="38100" dist="38100" dir="2700000" algn="tl">
                    <a:srgbClr val="000000"/>
                  </a:outerShdw>
                </a:effectLst>
                <a:latin typeface="Arial" pitchFamily="34" charset="0"/>
              </a:rPr>
              <a:t>物理地址</a:t>
            </a:r>
          </a:p>
        </p:txBody>
      </p:sp>
      <p:pic>
        <p:nvPicPr>
          <p:cNvPr id="2324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440055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0275"/>
            <a:ext cx="3960813"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284</a:t>
            </a:fld>
            <a:endParaRPr lang="en-US" altLang="zh-CN"/>
          </a:p>
        </p:txBody>
      </p:sp>
    </p:spTree>
    <p:extLst>
      <p:ext uri="{BB962C8B-B14F-4D97-AF65-F5344CB8AC3E}">
        <p14:creationId xmlns:p14="http://schemas.microsoft.com/office/powerpoint/2010/main" val="3613567158"/>
      </p:ext>
    </p:extLst>
  </p:cSld>
  <p:clrMapOvr>
    <a:masterClrMapping/>
  </p:clrMapOvr>
  <mc:AlternateContent xmlns:mc="http://schemas.openxmlformats.org/markup-compatibility/2006" xmlns:p14="http://schemas.microsoft.com/office/powerpoint/2010/main">
    <mc:Choice Requires="p14">
      <p:transition spd="slow" p14:dur="2000" advTm="191282"/>
    </mc:Choice>
    <mc:Fallback xmlns="">
      <p:transition spd="slow" advTm="191282"/>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457200" y="277813"/>
            <a:ext cx="8229600" cy="774700"/>
          </a:xfrm>
        </p:spPr>
        <p:txBody>
          <a:bodyPr/>
          <a:lstStyle/>
          <a:p>
            <a:pPr eaLnBrk="1" hangingPunct="1">
              <a:defRPr/>
            </a:pPr>
            <a:r>
              <a:rPr lang="zh-CN" altLang="en-US" sz="2600" smtClean="0"/>
              <a:t>物理地址和逻辑地址</a:t>
            </a:r>
          </a:p>
        </p:txBody>
      </p:sp>
      <p:sp>
        <p:nvSpPr>
          <p:cNvPr id="437251" name="Rectangle 3"/>
          <p:cNvSpPr>
            <a:spLocks noGrp="1" noChangeArrowheads="1"/>
          </p:cNvSpPr>
          <p:nvPr>
            <p:ph type="body" idx="1"/>
          </p:nvPr>
        </p:nvSpPr>
        <p:spPr>
          <a:xfrm>
            <a:off x="323850" y="981075"/>
            <a:ext cx="8362950" cy="5145088"/>
          </a:xfrm>
        </p:spPr>
        <p:txBody>
          <a:bodyPr/>
          <a:lstStyle/>
          <a:p>
            <a:pPr eaLnBrk="1" hangingPunct="1">
              <a:defRPr/>
            </a:pPr>
            <a:r>
              <a:rPr lang="zh-CN" altLang="en-US" smtClean="0"/>
              <a:t>段地址来源于</a:t>
            </a:r>
            <a:r>
              <a:rPr lang="en-US" altLang="zh-CN" smtClean="0"/>
              <a:t>4</a:t>
            </a:r>
            <a:r>
              <a:rPr lang="zh-CN" altLang="en-US" smtClean="0"/>
              <a:t>个段寄存器，偏移地址来源于</a:t>
            </a:r>
            <a:r>
              <a:rPr lang="en-US" altLang="zh-CN" smtClean="0"/>
              <a:t>IP</a:t>
            </a:r>
            <a:r>
              <a:rPr lang="zh-CN" altLang="en-US" smtClean="0"/>
              <a:t>和</a:t>
            </a:r>
            <a:r>
              <a:rPr lang="en-US" altLang="zh-CN" smtClean="0"/>
              <a:t>SP</a:t>
            </a:r>
            <a:r>
              <a:rPr lang="zh-CN" altLang="en-US" smtClean="0"/>
              <a:t>、</a:t>
            </a:r>
            <a:r>
              <a:rPr lang="en-US" altLang="zh-CN" smtClean="0"/>
              <a:t>BP</a:t>
            </a:r>
            <a:r>
              <a:rPr lang="zh-CN" altLang="en-US" smtClean="0"/>
              <a:t>、</a:t>
            </a:r>
            <a:r>
              <a:rPr lang="en-US" altLang="zh-CN" smtClean="0"/>
              <a:t>SI</a:t>
            </a:r>
            <a:r>
              <a:rPr lang="zh-CN" altLang="en-US" smtClean="0"/>
              <a:t>、</a:t>
            </a:r>
            <a:r>
              <a:rPr lang="en-US" altLang="zh-CN" smtClean="0"/>
              <a:t>DI</a:t>
            </a:r>
            <a:r>
              <a:rPr lang="zh-CN" altLang="en-US" smtClean="0"/>
              <a:t>。寻址时到底使用哪个寄存器或哪些寄存器的组合，</a:t>
            </a:r>
            <a:r>
              <a:rPr lang="en-US" altLang="zh-CN" smtClean="0"/>
              <a:t>BIU</a:t>
            </a:r>
            <a:r>
              <a:rPr lang="zh-CN" altLang="en-US" smtClean="0"/>
              <a:t>将根据执行操作的要求确定。 </a:t>
            </a:r>
          </a:p>
          <a:p>
            <a:pPr eaLnBrk="1" hangingPunct="1">
              <a:buFontTx/>
              <a:buNone/>
              <a:defRPr/>
            </a:pPr>
            <a:endParaRPr lang="en-US" altLang="zh-CN" smtClean="0"/>
          </a:p>
        </p:txBody>
      </p:sp>
      <p:sp>
        <p:nvSpPr>
          <p:cNvPr id="233476" name="Text Box 4"/>
          <p:cNvSpPr txBox="1">
            <a:spLocks noChangeArrowheads="1"/>
          </p:cNvSpPr>
          <p:nvPr/>
        </p:nvSpPr>
        <p:spPr bwMode="auto">
          <a:xfrm>
            <a:off x="3851275" y="6237288"/>
            <a:ext cx="576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80000"/>
              <a:buFont typeface="Wingdings" panose="05000000000000000000" pitchFamily="2" charset="2"/>
              <a:buNone/>
            </a:pPr>
            <a:r>
              <a:rPr lang="zh-CN" altLang="en-US" sz="1000">
                <a:ea typeface="仿宋_GB2312" pitchFamily="49" charset="-122"/>
                <a:hlinkClick r:id="rId2" action="ppaction://hlinksldjump"/>
              </a:rPr>
              <a:t>返回</a:t>
            </a:r>
            <a:endParaRPr lang="zh-CN" altLang="en-US" sz="1000">
              <a:ea typeface="仿宋_GB2312" pitchFamily="49" charset="-122"/>
            </a:endParaRPr>
          </a:p>
        </p:txBody>
      </p:sp>
      <p:pic>
        <p:nvPicPr>
          <p:cNvPr id="437253" name="Picture 5" descr="表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276475"/>
            <a:ext cx="7704137"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285</a:t>
            </a:fld>
            <a:endParaRPr lang="en-US" altLang="zh-CN"/>
          </a:p>
        </p:txBody>
      </p:sp>
    </p:spTree>
    <p:extLst>
      <p:ext uri="{BB962C8B-B14F-4D97-AF65-F5344CB8AC3E}">
        <p14:creationId xmlns:p14="http://schemas.microsoft.com/office/powerpoint/2010/main" val="1250718639"/>
      </p:ext>
    </p:extLst>
  </p:cSld>
  <p:clrMapOvr>
    <a:masterClrMapping/>
  </p:clrMapOvr>
  <mc:AlternateContent xmlns:mc="http://schemas.openxmlformats.org/markup-compatibility/2006" xmlns:p14="http://schemas.microsoft.com/office/powerpoint/2010/main">
    <mc:Choice Requires="p14">
      <p:transition spd="slow" p14:dur="2000" advTm="330125"/>
    </mc:Choice>
    <mc:Fallback xmlns="">
      <p:transition spd="slow" advTm="33012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 calcmode="lin" valueType="num">
                                      <p:cBhvr additive="base">
                                        <p:cTn id="7" dur="1000" fill="hold"/>
                                        <p:tgtEl>
                                          <p:spTgt spid="437251">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437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7253"/>
                                        </p:tgtEl>
                                        <p:attrNameLst>
                                          <p:attrName>style.visibility</p:attrName>
                                        </p:attrNameLst>
                                      </p:cBhvr>
                                      <p:to>
                                        <p:strVal val="visible"/>
                                      </p:to>
                                    </p:set>
                                    <p:anim calcmode="lin" valueType="num">
                                      <p:cBhvr additive="base">
                                        <p:cTn id="13" dur="1000" fill="hold"/>
                                        <p:tgtEl>
                                          <p:spTgt spid="437253"/>
                                        </p:tgtEl>
                                        <p:attrNameLst>
                                          <p:attrName>ppt_x</p:attrName>
                                        </p:attrNameLst>
                                      </p:cBhvr>
                                      <p:tavLst>
                                        <p:tav tm="0">
                                          <p:val>
                                            <p:strVal val="#ppt_x"/>
                                          </p:val>
                                        </p:tav>
                                        <p:tav tm="100000">
                                          <p:val>
                                            <p:strVal val="#ppt_x"/>
                                          </p:val>
                                        </p:tav>
                                      </p:tavLst>
                                    </p:anim>
                                    <p:anim calcmode="lin" valueType="num">
                                      <p:cBhvr additive="base">
                                        <p:cTn id="14" dur="1000" fill="hold"/>
                                        <p:tgtEl>
                                          <p:spTgt spid="437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395288" y="349250"/>
            <a:ext cx="8229600" cy="847725"/>
          </a:xfrm>
        </p:spPr>
        <p:txBody>
          <a:bodyPr/>
          <a:lstStyle/>
          <a:p>
            <a:pPr eaLnBrk="1" hangingPunct="1">
              <a:defRPr/>
            </a:pPr>
            <a:r>
              <a:rPr lang="en-US" altLang="zh-CN" sz="2600" smtClean="0"/>
              <a:t>2.2.4 </a:t>
            </a:r>
            <a:r>
              <a:rPr lang="zh-CN" altLang="en-US" sz="2600" smtClean="0"/>
              <a:t>堆栈</a:t>
            </a:r>
            <a:endParaRPr lang="zh-CN" altLang="en-US" smtClean="0"/>
          </a:p>
        </p:txBody>
      </p:sp>
      <p:sp>
        <p:nvSpPr>
          <p:cNvPr id="445443" name="Rectangle 3"/>
          <p:cNvSpPr>
            <a:spLocks noGrp="1" noChangeArrowheads="1"/>
          </p:cNvSpPr>
          <p:nvPr>
            <p:ph type="body" idx="1"/>
          </p:nvPr>
        </p:nvSpPr>
        <p:spPr>
          <a:xfrm>
            <a:off x="250825" y="1125538"/>
            <a:ext cx="8893175" cy="5073650"/>
          </a:xfrm>
        </p:spPr>
        <p:txBody>
          <a:bodyPr/>
          <a:lstStyle/>
          <a:p>
            <a:pPr eaLnBrk="1" hangingPunct="1">
              <a:defRPr/>
            </a:pPr>
            <a:r>
              <a:rPr lang="en-US" altLang="zh-CN" smtClean="0"/>
              <a:t>8086</a:t>
            </a:r>
            <a:r>
              <a:rPr lang="zh-CN" altLang="en-US" smtClean="0"/>
              <a:t>／</a:t>
            </a:r>
            <a:r>
              <a:rPr lang="en-US" altLang="zh-CN" smtClean="0"/>
              <a:t>8088</a:t>
            </a:r>
            <a:r>
              <a:rPr lang="zh-CN" altLang="en-US" smtClean="0"/>
              <a:t>系统中的堆栈是用段定义语句在存储器中定义的一个</a:t>
            </a:r>
            <a:r>
              <a:rPr lang="zh-CN" altLang="en-US" smtClean="0">
                <a:solidFill>
                  <a:srgbClr val="FF9900"/>
                </a:solidFill>
              </a:rPr>
              <a:t>堆栈段</a:t>
            </a:r>
            <a:r>
              <a:rPr lang="zh-CN" altLang="en-US" smtClean="0"/>
              <a:t>，这个堆栈段的一端固定，另一端活动，并且只允许从活动端进出数据。</a:t>
            </a:r>
          </a:p>
          <a:p>
            <a:pPr eaLnBrk="1" hangingPunct="1">
              <a:defRPr/>
            </a:pPr>
            <a:r>
              <a:rPr lang="zh-CN" altLang="en-US" smtClean="0"/>
              <a:t>我们把堆栈的活动端称为</a:t>
            </a:r>
            <a:r>
              <a:rPr lang="zh-CN" altLang="en-US" smtClean="0">
                <a:solidFill>
                  <a:srgbClr val="FF9900"/>
                </a:solidFill>
              </a:rPr>
              <a:t>栈顶</a:t>
            </a:r>
            <a:r>
              <a:rPr lang="zh-CN" altLang="en-US" smtClean="0"/>
              <a:t>，固定端称为</a:t>
            </a:r>
            <a:r>
              <a:rPr lang="zh-CN" altLang="en-US" smtClean="0">
                <a:solidFill>
                  <a:srgbClr val="FF9900"/>
                </a:solidFill>
              </a:rPr>
              <a:t>栈底</a:t>
            </a:r>
            <a:r>
              <a:rPr lang="zh-CN" altLang="en-US" smtClean="0"/>
              <a:t>。</a:t>
            </a:r>
          </a:p>
          <a:p>
            <a:pPr eaLnBrk="1" hangingPunct="1">
              <a:buFontTx/>
              <a:buNone/>
              <a:defRPr/>
            </a:pPr>
            <a:endParaRPr lang="zh-CN" altLang="en-US" smtClean="0"/>
          </a:p>
          <a:p>
            <a:pPr eaLnBrk="1" hangingPunct="1">
              <a:defRPr/>
            </a:pPr>
            <a:r>
              <a:rPr lang="zh-CN" altLang="en-US" smtClean="0"/>
              <a:t>堆栈的特点：</a:t>
            </a:r>
          </a:p>
          <a:p>
            <a:pPr eaLnBrk="1" hangingPunct="1">
              <a:buFontTx/>
              <a:buNone/>
              <a:defRPr/>
            </a:pPr>
            <a:r>
              <a:rPr lang="zh-CN" altLang="en-US" smtClean="0"/>
              <a:t>     堆栈中数据的存取遵循“先进后出”的原则</a:t>
            </a:r>
          </a:p>
          <a:p>
            <a:pPr eaLnBrk="1" hangingPunct="1">
              <a:buFontTx/>
              <a:buNone/>
              <a:defRPr/>
            </a:pPr>
            <a:r>
              <a:rPr lang="zh-CN" altLang="en-US" smtClean="0"/>
              <a:t>      堆栈伸展方向是从高地址向低地址。</a:t>
            </a:r>
          </a:p>
          <a:p>
            <a:pPr eaLnBrk="1" hangingPunct="1">
              <a:buFontTx/>
              <a:buNone/>
              <a:defRPr/>
            </a:pPr>
            <a:r>
              <a:rPr lang="zh-CN" altLang="en-US" smtClean="0"/>
              <a:t>      </a:t>
            </a:r>
            <a:r>
              <a:rPr lang="en-US" altLang="zh-CN" smtClean="0"/>
              <a:t>8086/8088</a:t>
            </a:r>
            <a:r>
              <a:rPr lang="zh-CN" altLang="en-US" smtClean="0"/>
              <a:t>的堆栈操作都是</a:t>
            </a:r>
            <a:r>
              <a:rPr lang="zh-CN" altLang="en-US" smtClean="0">
                <a:solidFill>
                  <a:srgbClr val="FF9900"/>
                </a:solidFill>
              </a:rPr>
              <a:t>字操作</a:t>
            </a:r>
            <a:r>
              <a:rPr lang="zh-CN" altLang="en-US" smtClean="0"/>
              <a:t>。</a:t>
            </a:r>
          </a:p>
          <a:p>
            <a:pPr eaLnBrk="1" hangingPunct="1">
              <a:defRPr/>
            </a:pPr>
            <a:r>
              <a:rPr lang="zh-CN" altLang="en-US" smtClean="0"/>
              <a:t>堆栈由</a:t>
            </a:r>
            <a:r>
              <a:rPr lang="en-US" altLang="zh-CN" smtClean="0"/>
              <a:t>SS</a:t>
            </a:r>
            <a:r>
              <a:rPr lang="zh-CN" altLang="en-US" smtClean="0"/>
              <a:t>和</a:t>
            </a:r>
            <a:r>
              <a:rPr lang="en-US" altLang="zh-CN" smtClean="0"/>
              <a:t>SP</a:t>
            </a:r>
            <a:r>
              <a:rPr lang="zh-CN" altLang="en-US" smtClean="0"/>
              <a:t>来寻址。</a:t>
            </a:r>
          </a:p>
          <a:p>
            <a:pPr eaLnBrk="1" hangingPunct="1">
              <a:buFontTx/>
              <a:buNone/>
              <a:defRPr/>
            </a:pPr>
            <a:r>
              <a:rPr lang="zh-CN" altLang="en-US" smtClean="0"/>
              <a:t>       </a:t>
            </a:r>
            <a:r>
              <a:rPr lang="en-US" altLang="zh-CN" smtClean="0"/>
              <a:t>SS</a:t>
            </a:r>
            <a:r>
              <a:rPr lang="zh-CN" altLang="en-US" smtClean="0"/>
              <a:t>给定堆栈段的段基址，</a:t>
            </a:r>
          </a:p>
          <a:p>
            <a:pPr eaLnBrk="1" hangingPunct="1">
              <a:buFontTx/>
              <a:buNone/>
              <a:defRPr/>
            </a:pPr>
            <a:r>
              <a:rPr lang="zh-CN" altLang="en-US" smtClean="0"/>
              <a:t>       </a:t>
            </a:r>
            <a:r>
              <a:rPr lang="en-US" altLang="zh-CN" smtClean="0"/>
              <a:t>SP</a:t>
            </a:r>
            <a:r>
              <a:rPr lang="zh-CN" altLang="en-US" smtClean="0"/>
              <a:t>给定从堆栈的段基址到栈顶的偏移量，即</a:t>
            </a:r>
            <a:r>
              <a:rPr lang="en-US" altLang="zh-CN" smtClean="0"/>
              <a:t>SP</a:t>
            </a:r>
            <a:r>
              <a:rPr lang="zh-CN" altLang="en-US" smtClean="0"/>
              <a:t>指示当前栈顶。</a:t>
            </a:r>
          </a:p>
          <a:p>
            <a:pPr eaLnBrk="1" hangingPunct="1">
              <a:buFontTx/>
              <a:buNone/>
              <a:defRPr/>
            </a:pPr>
            <a:endParaRPr lang="en-US" altLang="zh-CN" smtClean="0"/>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286</a:t>
            </a:fld>
            <a:endParaRPr lang="en-US" altLang="zh-CN"/>
          </a:p>
        </p:txBody>
      </p:sp>
    </p:spTree>
    <p:extLst>
      <p:ext uri="{BB962C8B-B14F-4D97-AF65-F5344CB8AC3E}">
        <p14:creationId xmlns:p14="http://schemas.microsoft.com/office/powerpoint/2010/main" val="474107854"/>
      </p:ext>
    </p:extLst>
  </p:cSld>
  <p:clrMapOvr>
    <a:masterClrMapping/>
  </p:clrMapOvr>
  <mc:AlternateContent xmlns:mc="http://schemas.openxmlformats.org/markup-compatibility/2006" xmlns:p14="http://schemas.microsoft.com/office/powerpoint/2010/main">
    <mc:Choice Requires="p14">
      <p:transition spd="slow" p14:dur="2000" advTm="182625"/>
    </mc:Choice>
    <mc:Fallback xmlns="">
      <p:transition spd="slow" advTm="182625"/>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eaLnBrk="1" hangingPunct="1">
              <a:defRPr/>
            </a:pPr>
            <a:endParaRPr lang="zh-CN" altLang="zh-CN" smtClean="0"/>
          </a:p>
        </p:txBody>
      </p:sp>
      <p:sp>
        <p:nvSpPr>
          <p:cNvPr id="446467" name="Rectangle 3"/>
          <p:cNvSpPr>
            <a:spLocks noGrp="1" noChangeArrowheads="1"/>
          </p:cNvSpPr>
          <p:nvPr>
            <p:ph type="body" idx="1"/>
          </p:nvPr>
        </p:nvSpPr>
        <p:spPr/>
        <p:txBody>
          <a:bodyPr/>
          <a:lstStyle/>
          <a:p>
            <a:pPr eaLnBrk="1" hangingPunct="1">
              <a:defRPr/>
            </a:pPr>
            <a:r>
              <a:rPr lang="en-US" altLang="zh-CN" smtClean="0"/>
              <a:t> </a:t>
            </a:r>
            <a:r>
              <a:rPr lang="zh-CN" altLang="en-US" smtClean="0"/>
              <a:t>堆栈操作有入栈和出栈两种操作：</a:t>
            </a:r>
          </a:p>
          <a:p>
            <a:pPr eaLnBrk="1" hangingPunct="1">
              <a:buFontTx/>
              <a:buNone/>
              <a:defRPr/>
            </a:pPr>
            <a:r>
              <a:rPr lang="zh-CN" altLang="en-US" smtClean="0"/>
              <a:t>        入栈</a:t>
            </a:r>
            <a:r>
              <a:rPr lang="en-US" altLang="zh-CN" smtClean="0"/>
              <a:t>——</a:t>
            </a:r>
            <a:r>
              <a:rPr lang="zh-CN" altLang="en-US" smtClean="0"/>
              <a:t>将一个数据压入堆栈，入栈时</a:t>
            </a:r>
            <a:r>
              <a:rPr lang="en-US" altLang="zh-CN" smtClean="0"/>
              <a:t>SP</a:t>
            </a:r>
            <a:r>
              <a:rPr lang="zh-CN" altLang="en-US" smtClean="0"/>
              <a:t>先自动减</a:t>
            </a:r>
            <a:r>
              <a:rPr lang="en-US" altLang="zh-CN" smtClean="0"/>
              <a:t>2,</a:t>
            </a:r>
          </a:p>
          <a:p>
            <a:pPr eaLnBrk="1" hangingPunct="1">
              <a:buFontTx/>
              <a:buNone/>
              <a:defRPr/>
            </a:pPr>
            <a:r>
              <a:rPr lang="zh-CN" altLang="en-US" smtClean="0"/>
              <a:t>然后进栈的字存放在新增加的两个存储单元中。</a:t>
            </a:r>
          </a:p>
          <a:p>
            <a:pPr eaLnBrk="1" hangingPunct="1">
              <a:buFontTx/>
              <a:buNone/>
              <a:defRPr/>
            </a:pPr>
            <a:r>
              <a:rPr lang="zh-CN" altLang="en-US" smtClean="0"/>
              <a:t>       出栈</a:t>
            </a:r>
            <a:r>
              <a:rPr lang="en-US" altLang="zh-CN" smtClean="0"/>
              <a:t>——</a:t>
            </a:r>
            <a:r>
              <a:rPr lang="zh-CN" altLang="en-US" smtClean="0"/>
              <a:t>将一个数据从栈顶弹出，将栈顶指示两相邻存</a:t>
            </a:r>
          </a:p>
          <a:p>
            <a:pPr eaLnBrk="1" hangingPunct="1">
              <a:buFontTx/>
              <a:buNone/>
              <a:defRPr/>
            </a:pPr>
            <a:r>
              <a:rPr lang="zh-CN" altLang="en-US" smtClean="0"/>
              <a:t>储单元的数据字弹出，然后</a:t>
            </a:r>
            <a:r>
              <a:rPr lang="en-US" altLang="zh-CN" smtClean="0"/>
              <a:t>SP</a:t>
            </a:r>
            <a:r>
              <a:rPr lang="zh-CN" altLang="en-US" smtClean="0"/>
              <a:t>自动加</a:t>
            </a:r>
            <a:r>
              <a:rPr lang="en-US" altLang="zh-CN" smtClean="0"/>
              <a:t>2</a:t>
            </a:r>
            <a:r>
              <a:rPr lang="zh-CN" altLang="en-US" smtClean="0"/>
              <a:t>。</a:t>
            </a:r>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287</a:t>
            </a:fld>
            <a:endParaRPr lang="en-US" altLang="zh-CN"/>
          </a:p>
        </p:txBody>
      </p:sp>
    </p:spTree>
    <p:extLst>
      <p:ext uri="{BB962C8B-B14F-4D97-AF65-F5344CB8AC3E}">
        <p14:creationId xmlns:p14="http://schemas.microsoft.com/office/powerpoint/2010/main" val="4066855947"/>
      </p:ext>
    </p:extLst>
  </p:cSld>
  <p:clrMapOvr>
    <a:masterClrMapping/>
  </p:clrMapOvr>
  <mc:AlternateContent xmlns:mc="http://schemas.openxmlformats.org/markup-compatibility/2006" xmlns:p14="http://schemas.microsoft.com/office/powerpoint/2010/main">
    <mc:Choice Requires="p14">
      <p:transition spd="slow" p14:dur="2000" advTm="37594"/>
    </mc:Choice>
    <mc:Fallback xmlns="">
      <p:transition spd="slow" advTm="37594"/>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457200" y="277813"/>
            <a:ext cx="8229600" cy="919162"/>
          </a:xfrm>
        </p:spPr>
        <p:txBody>
          <a:bodyPr/>
          <a:lstStyle/>
          <a:p>
            <a:pPr eaLnBrk="1" hangingPunct="1">
              <a:defRPr/>
            </a:pPr>
            <a:r>
              <a:rPr lang="en-US" altLang="zh-CN" sz="2600" smtClean="0"/>
              <a:t>8086</a:t>
            </a:r>
            <a:r>
              <a:rPr lang="zh-CN" altLang="en-US" sz="2600" smtClean="0"/>
              <a:t>系统的堆栈及其入栈、出栈操作</a:t>
            </a:r>
          </a:p>
        </p:txBody>
      </p:sp>
      <p:sp>
        <p:nvSpPr>
          <p:cNvPr id="447491" name="Rectangle 3"/>
          <p:cNvSpPr>
            <a:spLocks noGrp="1" noChangeArrowheads="1"/>
          </p:cNvSpPr>
          <p:nvPr>
            <p:ph type="body" idx="1"/>
          </p:nvPr>
        </p:nvSpPr>
        <p:spPr>
          <a:xfrm>
            <a:off x="395288" y="1125538"/>
            <a:ext cx="8497887" cy="5000625"/>
          </a:xfrm>
        </p:spPr>
        <p:txBody>
          <a:bodyPr/>
          <a:lstStyle/>
          <a:p>
            <a:pPr eaLnBrk="1" hangingPunct="1">
              <a:defRPr/>
            </a:pPr>
            <a:r>
              <a:rPr kumimoji="1" lang="zh-CN" altLang="en-US" b="0" smtClean="0"/>
              <a:t>若已知当前</a:t>
            </a:r>
            <a:r>
              <a:rPr kumimoji="1" lang="en-US" altLang="zh-CN" b="0" smtClean="0"/>
              <a:t>SS</a:t>
            </a:r>
            <a:r>
              <a:rPr kumimoji="1" lang="zh-CN" altLang="en-US" b="0" smtClean="0"/>
              <a:t>＝</a:t>
            </a:r>
            <a:r>
              <a:rPr kumimoji="1" lang="en-US" altLang="zh-CN" b="0" smtClean="0"/>
              <a:t>1050H</a:t>
            </a:r>
            <a:r>
              <a:rPr kumimoji="1" lang="zh-CN" altLang="en-US" b="0" smtClean="0"/>
              <a:t>，</a:t>
            </a:r>
            <a:r>
              <a:rPr kumimoji="1" lang="en-US" altLang="zh-CN" b="0" smtClean="0"/>
              <a:t>SP</a:t>
            </a:r>
            <a:r>
              <a:rPr kumimoji="1" lang="zh-CN" altLang="en-US" b="0" smtClean="0"/>
              <a:t>＝</a:t>
            </a:r>
            <a:r>
              <a:rPr kumimoji="1" lang="en-US" altLang="zh-CN" b="0" smtClean="0"/>
              <a:t>0008H</a:t>
            </a:r>
            <a:r>
              <a:rPr kumimoji="1" lang="zh-CN" altLang="en-US" b="0" smtClean="0"/>
              <a:t>，</a:t>
            </a:r>
            <a:r>
              <a:rPr kumimoji="1" lang="en-US" altLang="zh-CN" b="0" smtClean="0"/>
              <a:t>AX</a:t>
            </a:r>
            <a:r>
              <a:rPr kumimoji="1" lang="zh-CN" altLang="en-US" b="0" smtClean="0"/>
              <a:t>＝</a:t>
            </a:r>
            <a:r>
              <a:rPr kumimoji="1" lang="en-US" altLang="zh-CN" b="0" smtClean="0"/>
              <a:t>1234H</a:t>
            </a:r>
            <a:r>
              <a:rPr kumimoji="1" lang="zh-CN" altLang="en-US" b="0" smtClean="0"/>
              <a:t>。</a:t>
            </a:r>
          </a:p>
          <a:p>
            <a:pPr eaLnBrk="1" hangingPunct="1">
              <a:buFontTx/>
              <a:buNone/>
              <a:defRPr/>
            </a:pPr>
            <a:r>
              <a:rPr kumimoji="1" lang="zh-CN" altLang="en-US" b="0" smtClean="0"/>
              <a:t>    则入栈与出栈的具体操作过程如下：</a:t>
            </a:r>
          </a:p>
          <a:p>
            <a:pPr eaLnBrk="1" hangingPunct="1">
              <a:defRPr/>
            </a:pPr>
            <a:r>
              <a:rPr kumimoji="1" lang="zh-CN" altLang="en-US" b="0" smtClean="0"/>
              <a:t>当执行</a:t>
            </a:r>
            <a:r>
              <a:rPr kumimoji="1" lang="en-US" altLang="zh-CN" b="0" smtClean="0"/>
              <a:t>PUSH AX</a:t>
            </a:r>
            <a:r>
              <a:rPr kumimoji="1" lang="zh-CN" altLang="en-US" b="0" smtClean="0"/>
              <a:t>指令时，</a:t>
            </a:r>
          </a:p>
          <a:p>
            <a:pPr eaLnBrk="1" hangingPunct="1">
              <a:buFontTx/>
              <a:buNone/>
              <a:defRPr/>
            </a:pPr>
            <a:r>
              <a:rPr kumimoji="1" lang="zh-CN" altLang="en-US" b="0" smtClean="0"/>
              <a:t>              将</a:t>
            </a:r>
            <a:r>
              <a:rPr kumimoji="1" lang="en-US" altLang="zh-CN" b="0" smtClean="0"/>
              <a:t>AX</a:t>
            </a:r>
            <a:r>
              <a:rPr kumimoji="1" lang="zh-CN" altLang="en-US" b="0" smtClean="0"/>
              <a:t>中的数据</a:t>
            </a:r>
            <a:r>
              <a:rPr kumimoji="1" lang="en-US" altLang="zh-CN" b="0" smtClean="0"/>
              <a:t>1234H</a:t>
            </a:r>
            <a:r>
              <a:rPr kumimoji="1" lang="zh-CN" altLang="en-US" b="0" smtClean="0"/>
              <a:t>压入堆栈，</a:t>
            </a:r>
          </a:p>
          <a:p>
            <a:pPr eaLnBrk="1" hangingPunct="1">
              <a:defRPr/>
            </a:pPr>
            <a:r>
              <a:rPr kumimoji="1" lang="zh-CN" altLang="en-US" b="0" smtClean="0"/>
              <a:t>当执行</a:t>
            </a:r>
            <a:r>
              <a:rPr kumimoji="1" lang="en-US" altLang="zh-CN" b="0" smtClean="0"/>
              <a:t>POP BX</a:t>
            </a:r>
            <a:r>
              <a:rPr kumimoji="1" lang="zh-CN" altLang="en-US" b="0" smtClean="0"/>
              <a:t>指令时，</a:t>
            </a:r>
          </a:p>
          <a:p>
            <a:pPr eaLnBrk="1" hangingPunct="1">
              <a:buFontTx/>
              <a:buNone/>
              <a:defRPr/>
            </a:pPr>
            <a:r>
              <a:rPr kumimoji="1" lang="zh-CN" altLang="en-US" b="0" smtClean="0"/>
              <a:t>              将把当前堆栈中的数据</a:t>
            </a:r>
            <a:r>
              <a:rPr kumimoji="1" lang="en-US" altLang="zh-CN" b="0" smtClean="0"/>
              <a:t>1234H</a:t>
            </a:r>
            <a:r>
              <a:rPr kumimoji="1" lang="zh-CN" altLang="en-US" b="0" smtClean="0"/>
              <a:t>弹出并送到</a:t>
            </a:r>
            <a:r>
              <a:rPr kumimoji="1" lang="en-US" altLang="zh-CN" b="0" smtClean="0"/>
              <a:t>BX</a:t>
            </a:r>
          </a:p>
          <a:p>
            <a:pPr eaLnBrk="1" hangingPunct="1">
              <a:defRPr/>
            </a:pPr>
            <a:r>
              <a:rPr kumimoji="1" lang="zh-CN" altLang="en-US" b="0" smtClean="0"/>
              <a:t>当执行</a:t>
            </a:r>
            <a:r>
              <a:rPr kumimoji="1" lang="en-US" altLang="zh-CN" b="0" smtClean="0"/>
              <a:t>POP A X</a:t>
            </a:r>
            <a:r>
              <a:rPr kumimoji="1" lang="zh-CN" altLang="en-US" b="0" smtClean="0"/>
              <a:t>指令时，</a:t>
            </a:r>
          </a:p>
          <a:p>
            <a:pPr eaLnBrk="1" hangingPunct="1">
              <a:buFontTx/>
              <a:buNone/>
              <a:defRPr/>
            </a:pPr>
            <a:r>
              <a:rPr kumimoji="1" lang="zh-CN" altLang="en-US" b="0" smtClean="0"/>
              <a:t>               将把当前堆栈中的数据</a:t>
            </a:r>
            <a:r>
              <a:rPr kumimoji="1" lang="en-US" altLang="zh-CN" b="0" smtClean="0"/>
              <a:t>BBAAH</a:t>
            </a:r>
            <a:r>
              <a:rPr kumimoji="1" lang="zh-CN" altLang="en-US" b="0" smtClean="0"/>
              <a:t>弹出并送到</a:t>
            </a:r>
            <a:r>
              <a:rPr kumimoji="1" lang="en-US" altLang="zh-CN" b="0" smtClean="0"/>
              <a:t>BX</a:t>
            </a:r>
          </a:p>
          <a:p>
            <a:pPr eaLnBrk="1" hangingPunct="1">
              <a:buFontTx/>
              <a:buNone/>
              <a:defRPr/>
            </a:pPr>
            <a:endParaRPr kumimoji="1" lang="en-US" altLang="zh-CN" b="0" smtClean="0"/>
          </a:p>
          <a:p>
            <a:pPr eaLnBrk="1" hangingPunct="1">
              <a:buFontTx/>
              <a:buNone/>
              <a:defRPr/>
            </a:pPr>
            <a:endParaRPr kumimoji="1" lang="en-US" altLang="zh-CN" b="0" smtClean="0"/>
          </a:p>
          <a:p>
            <a:pPr eaLnBrk="1" hangingPunct="1">
              <a:buFontTx/>
              <a:buNone/>
              <a:defRPr/>
            </a:pPr>
            <a:endParaRPr kumimoji="1" lang="en-US" altLang="zh-CN" b="0" smtClean="0"/>
          </a:p>
          <a:p>
            <a:pPr eaLnBrk="1" hangingPunct="1">
              <a:buFontTx/>
              <a:buNone/>
              <a:defRPr/>
            </a:pPr>
            <a:r>
              <a:rPr lang="en-US" altLang="zh-CN" smtClean="0"/>
              <a:t>	</a:t>
            </a:r>
          </a:p>
        </p:txBody>
      </p:sp>
      <p:sp>
        <p:nvSpPr>
          <p:cNvPr id="236548" name="Text Box 4"/>
          <p:cNvSpPr txBox="1">
            <a:spLocks noChangeArrowheads="1"/>
          </p:cNvSpPr>
          <p:nvPr/>
        </p:nvSpPr>
        <p:spPr bwMode="auto">
          <a:xfrm>
            <a:off x="3924300" y="6308725"/>
            <a:ext cx="7191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80000"/>
              <a:buFont typeface="Wingdings" panose="05000000000000000000" pitchFamily="2" charset="2"/>
              <a:buNone/>
            </a:pPr>
            <a:r>
              <a:rPr lang="zh-CN" altLang="en-US" sz="1000">
                <a:ea typeface="仿宋_GB2312" pitchFamily="49" charset="-122"/>
                <a:hlinkClick r:id="rId2" action="ppaction://hlinksldjump"/>
              </a:rPr>
              <a:t>返回</a:t>
            </a:r>
            <a:endParaRPr lang="zh-CN" altLang="en-US" sz="1000">
              <a:ea typeface="仿宋_GB2312" pitchFamily="49" charset="-122"/>
            </a:endParaRPr>
          </a:p>
        </p:txBody>
      </p:sp>
      <p:pic>
        <p:nvPicPr>
          <p:cNvPr id="447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525" y="2940050"/>
            <a:ext cx="5832475"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288</a:t>
            </a:fld>
            <a:endParaRPr lang="en-US" altLang="zh-CN"/>
          </a:p>
        </p:txBody>
      </p:sp>
    </p:spTree>
    <p:extLst>
      <p:ext uri="{BB962C8B-B14F-4D97-AF65-F5344CB8AC3E}">
        <p14:creationId xmlns:p14="http://schemas.microsoft.com/office/powerpoint/2010/main" val="3625201405"/>
      </p:ext>
    </p:extLst>
  </p:cSld>
  <p:clrMapOvr>
    <a:masterClrMapping/>
  </p:clrMapOvr>
  <mc:AlternateContent xmlns:mc="http://schemas.openxmlformats.org/markup-compatibility/2006" xmlns:p14="http://schemas.microsoft.com/office/powerpoint/2010/main">
    <mc:Choice Requires="p14">
      <p:transition spd="slow" p14:dur="2000" advTm="254828"/>
    </mc:Choice>
    <mc:Fallback xmlns="">
      <p:transition spd="slow" advTm="254828"/>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47491">
                                            <p:txEl>
                                              <p:pRg st="3" end="3"/>
                                            </p:txEl>
                                          </p:spTgt>
                                        </p:tgtEl>
                                        <p:attrNameLst>
                                          <p:attrName>style.visibility</p:attrName>
                                        </p:attrNameLst>
                                      </p:cBhvr>
                                      <p:to>
                                        <p:strVal val="visible"/>
                                      </p:to>
                                    </p:set>
                                    <p:anim calcmode="lin" valueType="num">
                                      <p:cBhvr>
                                        <p:cTn id="7" dur="1000" fill="hold"/>
                                        <p:tgtEl>
                                          <p:spTgt spid="447491">
                                            <p:txEl>
                                              <p:pRg st="3" end="3"/>
                                            </p:txEl>
                                          </p:spTgt>
                                        </p:tgtEl>
                                        <p:attrNameLst>
                                          <p:attrName>ppt_x</p:attrName>
                                        </p:attrNameLst>
                                      </p:cBhvr>
                                      <p:tavLst>
                                        <p:tav tm="0">
                                          <p:val>
                                            <p:strVal val="#ppt_x-.2"/>
                                          </p:val>
                                        </p:tav>
                                        <p:tav tm="100000">
                                          <p:val>
                                            <p:strVal val="#ppt_x"/>
                                          </p:val>
                                        </p:tav>
                                      </p:tavLst>
                                    </p:anim>
                                    <p:anim calcmode="lin" valueType="num">
                                      <p:cBhvr>
                                        <p:cTn id="8" dur="1000" fill="hold"/>
                                        <p:tgtEl>
                                          <p:spTgt spid="447491">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47491">
                                            <p:txEl>
                                              <p:pRg st="3" end="3"/>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447493"/>
                                        </p:tgtEl>
                                        <p:attrNameLst>
                                          <p:attrName>ppt_x</p:attrName>
                                        </p:attrNameLst>
                                      </p:cBhvr>
                                      <p:tavLst>
                                        <p:tav tm="0">
                                          <p:val>
                                            <p:strVal val="ppt_x"/>
                                          </p:val>
                                        </p:tav>
                                        <p:tav tm="100000">
                                          <p:val>
                                            <p:strVal val="ppt_x"/>
                                          </p:val>
                                        </p:tav>
                                      </p:tavLst>
                                    </p:anim>
                                    <p:anim calcmode="lin" valueType="num">
                                      <p:cBhvr additive="base">
                                        <p:cTn id="14" dur="500"/>
                                        <p:tgtEl>
                                          <p:spTgt spid="447493"/>
                                        </p:tgtEl>
                                        <p:attrNameLst>
                                          <p:attrName>ppt_y</p:attrName>
                                        </p:attrNameLst>
                                      </p:cBhvr>
                                      <p:tavLst>
                                        <p:tav tm="0">
                                          <p:val>
                                            <p:strVal val="ppt_y"/>
                                          </p:val>
                                        </p:tav>
                                        <p:tav tm="100000">
                                          <p:val>
                                            <p:strVal val="1+ppt_h/2"/>
                                          </p:val>
                                        </p:tav>
                                      </p:tavLst>
                                    </p:anim>
                                    <p:set>
                                      <p:cBhvr>
                                        <p:cTn id="15" dur="1" fill="hold">
                                          <p:stCondLst>
                                            <p:cond delay="499"/>
                                          </p:stCondLst>
                                        </p:cTn>
                                        <p:tgtEl>
                                          <p:spTgt spid="447493"/>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9" presetClass="entr" presetSubtype="0" fill="hold" nodeType="clickEffect">
                                  <p:stCondLst>
                                    <p:cond delay="0"/>
                                  </p:stCondLst>
                                  <p:childTnLst>
                                    <p:set>
                                      <p:cBhvr>
                                        <p:cTn id="19" dur="1" fill="hold">
                                          <p:stCondLst>
                                            <p:cond delay="0"/>
                                          </p:stCondLst>
                                        </p:cTn>
                                        <p:tgtEl>
                                          <p:spTgt spid="447491">
                                            <p:txEl>
                                              <p:pRg st="5" end="5"/>
                                            </p:txEl>
                                          </p:spTgt>
                                        </p:tgtEl>
                                        <p:attrNameLst>
                                          <p:attrName>style.visibility</p:attrName>
                                        </p:attrNameLst>
                                      </p:cBhvr>
                                      <p:to>
                                        <p:strVal val="visible"/>
                                      </p:to>
                                    </p:set>
                                    <p:anim calcmode="lin" valueType="num">
                                      <p:cBhvr>
                                        <p:cTn id="20" dur="1000" fill="hold"/>
                                        <p:tgtEl>
                                          <p:spTgt spid="447491">
                                            <p:txEl>
                                              <p:pRg st="5" end="5"/>
                                            </p:txEl>
                                          </p:spTgt>
                                        </p:tgtEl>
                                        <p:attrNameLst>
                                          <p:attrName>ppt_x</p:attrName>
                                        </p:attrNameLst>
                                      </p:cBhvr>
                                      <p:tavLst>
                                        <p:tav tm="0">
                                          <p:val>
                                            <p:strVal val="#ppt_x-.2"/>
                                          </p:val>
                                        </p:tav>
                                        <p:tav tm="100000">
                                          <p:val>
                                            <p:strVal val="#ppt_x"/>
                                          </p:val>
                                        </p:tav>
                                      </p:tavLst>
                                    </p:anim>
                                    <p:anim calcmode="lin" valueType="num">
                                      <p:cBhvr>
                                        <p:cTn id="21" dur="1000" fill="hold"/>
                                        <p:tgtEl>
                                          <p:spTgt spid="447491">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2" dur="1000"/>
                                        <p:tgtEl>
                                          <p:spTgt spid="44749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9" presetClass="entr" presetSubtype="0" fill="hold" nodeType="clickEffect">
                                  <p:stCondLst>
                                    <p:cond delay="0"/>
                                  </p:stCondLst>
                                  <p:childTnLst>
                                    <p:set>
                                      <p:cBhvr>
                                        <p:cTn id="26" dur="1" fill="hold">
                                          <p:stCondLst>
                                            <p:cond delay="0"/>
                                          </p:stCondLst>
                                        </p:cTn>
                                        <p:tgtEl>
                                          <p:spTgt spid="447491">
                                            <p:txEl>
                                              <p:pRg st="7" end="7"/>
                                            </p:txEl>
                                          </p:spTgt>
                                        </p:tgtEl>
                                        <p:attrNameLst>
                                          <p:attrName>style.visibility</p:attrName>
                                        </p:attrNameLst>
                                      </p:cBhvr>
                                      <p:to>
                                        <p:strVal val="visible"/>
                                      </p:to>
                                    </p:set>
                                    <p:anim calcmode="lin" valueType="num">
                                      <p:cBhvr>
                                        <p:cTn id="27" dur="1000" fill="hold"/>
                                        <p:tgtEl>
                                          <p:spTgt spid="447491">
                                            <p:txEl>
                                              <p:pRg st="7" end="7"/>
                                            </p:txEl>
                                          </p:spTgt>
                                        </p:tgtEl>
                                        <p:attrNameLst>
                                          <p:attrName>ppt_x</p:attrName>
                                        </p:attrNameLst>
                                      </p:cBhvr>
                                      <p:tavLst>
                                        <p:tav tm="0">
                                          <p:val>
                                            <p:strVal val="#ppt_x-.2"/>
                                          </p:val>
                                        </p:tav>
                                        <p:tav tm="100000">
                                          <p:val>
                                            <p:strVal val="#ppt_x"/>
                                          </p:val>
                                        </p:tav>
                                      </p:tavLst>
                                    </p:anim>
                                    <p:anim calcmode="lin" valueType="num">
                                      <p:cBhvr>
                                        <p:cTn id="28" dur="1000" fill="hold"/>
                                        <p:tgtEl>
                                          <p:spTgt spid="447491">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29" dur="1000"/>
                                        <p:tgtEl>
                                          <p:spTgt spid="447491">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447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457200" y="277813"/>
            <a:ext cx="8229600" cy="847725"/>
          </a:xfrm>
        </p:spPr>
        <p:txBody>
          <a:bodyPr/>
          <a:lstStyle/>
          <a:p>
            <a:pPr eaLnBrk="1" hangingPunct="1">
              <a:defRPr/>
            </a:pPr>
            <a:r>
              <a:rPr lang="zh-CN" altLang="en-US" sz="3000" smtClean="0"/>
              <a:t>堆栈操作指令（续</a:t>
            </a:r>
            <a:r>
              <a:rPr lang="en-US" altLang="zh-CN" sz="3000" smtClean="0"/>
              <a:t>2</a:t>
            </a:r>
            <a:r>
              <a:rPr lang="zh-CN" altLang="en-US" sz="3000" smtClean="0"/>
              <a:t>）</a:t>
            </a:r>
          </a:p>
        </p:txBody>
      </p:sp>
      <p:sp>
        <p:nvSpPr>
          <p:cNvPr id="448515" name="Rectangle 3"/>
          <p:cNvSpPr>
            <a:spLocks noGrp="1" noChangeArrowheads="1"/>
          </p:cNvSpPr>
          <p:nvPr>
            <p:ph type="body" idx="1"/>
          </p:nvPr>
        </p:nvSpPr>
        <p:spPr>
          <a:xfrm>
            <a:off x="395288" y="1052513"/>
            <a:ext cx="8291512" cy="5073650"/>
          </a:xfrm>
        </p:spPr>
        <p:txBody>
          <a:bodyPr/>
          <a:lstStyle/>
          <a:p>
            <a:pPr eaLnBrk="1" hangingPunct="1">
              <a:defRPr/>
            </a:pPr>
            <a:r>
              <a:rPr lang="zh-CN" altLang="en-US" smtClean="0"/>
              <a:t>堆栈指令的形式很简单，但使用时应注意以下几点：</a:t>
            </a:r>
          </a:p>
          <a:p>
            <a:pPr lvl="1" eaLnBrk="1" hangingPunct="1">
              <a:defRPr/>
            </a:pPr>
            <a:endParaRPr lang="zh-CN" altLang="en-US" smtClean="0"/>
          </a:p>
          <a:p>
            <a:pPr lvl="1" eaLnBrk="1" hangingPunct="1">
              <a:defRPr/>
            </a:pPr>
            <a:r>
              <a:rPr lang="zh-CN" altLang="en-US" smtClean="0"/>
              <a:t>①堆栈的操作是按字（即</a:t>
            </a:r>
            <a:r>
              <a:rPr lang="en-US" altLang="zh-CN" smtClean="0"/>
              <a:t>2</a:t>
            </a:r>
            <a:r>
              <a:rPr lang="zh-CN" altLang="en-US" smtClean="0"/>
              <a:t>个字节）进行的，没有单字节的操作指令。</a:t>
            </a:r>
          </a:p>
          <a:p>
            <a:pPr lvl="1" eaLnBrk="1" hangingPunct="1">
              <a:defRPr/>
            </a:pPr>
            <a:endParaRPr lang="zh-CN" altLang="en-US" smtClean="0"/>
          </a:p>
          <a:p>
            <a:pPr lvl="1" eaLnBrk="1" hangingPunct="1">
              <a:defRPr/>
            </a:pPr>
            <a:r>
              <a:rPr lang="zh-CN" altLang="en-US" smtClean="0"/>
              <a:t>② </a:t>
            </a:r>
            <a:r>
              <a:rPr lang="en-US" altLang="en-US" smtClean="0"/>
              <a:t>允许PUSH CS，但不允许POP CS</a:t>
            </a:r>
            <a:endParaRPr lang="en-US" altLang="zh-CN" smtClean="0"/>
          </a:p>
          <a:p>
            <a:pPr lvl="1" eaLnBrk="1" hangingPunct="1">
              <a:defRPr/>
            </a:pPr>
            <a:endParaRPr lang="en-US" altLang="zh-CN" smtClean="0"/>
          </a:p>
          <a:p>
            <a:pPr lvl="1" eaLnBrk="1" hangingPunct="1">
              <a:defRPr/>
            </a:pPr>
            <a:r>
              <a:rPr lang="en-US" altLang="zh-CN" smtClean="0"/>
              <a:t>③  </a:t>
            </a:r>
            <a:r>
              <a:rPr lang="zh-CN" altLang="en-US" smtClean="0"/>
              <a:t>堆栈的后进先出。因此，保存寄存器和恢复寄存器的内容时，要按照对称的次序执行一系列的压入指令和弹出指令。</a:t>
            </a:r>
          </a:p>
        </p:txBody>
      </p:sp>
      <p:sp>
        <p:nvSpPr>
          <p:cNvPr id="237572" name="Text Box 4"/>
          <p:cNvSpPr txBox="1">
            <a:spLocks noChangeArrowheads="1"/>
          </p:cNvSpPr>
          <p:nvPr/>
        </p:nvSpPr>
        <p:spPr bwMode="auto">
          <a:xfrm>
            <a:off x="3851275" y="6308725"/>
            <a:ext cx="576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Char char="•"/>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Char char="•"/>
              <a:defRPr sz="24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Char char="•"/>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Char char="•"/>
              <a:defRPr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000">
                <a:hlinkClick r:id="rId2" action="ppaction://hlinksldjump"/>
              </a:rPr>
              <a:t>返回</a:t>
            </a:r>
            <a:endParaRPr lang="zh-CN" altLang="en-US" sz="1000"/>
          </a:p>
        </p:txBody>
      </p:sp>
      <p:sp>
        <p:nvSpPr>
          <p:cNvPr id="2" name="灯片编号占位符 1"/>
          <p:cNvSpPr>
            <a:spLocks noGrp="1"/>
          </p:cNvSpPr>
          <p:nvPr>
            <p:ph type="sldNum" sz="quarter" idx="12"/>
          </p:nvPr>
        </p:nvSpPr>
        <p:spPr/>
        <p:txBody>
          <a:bodyPr/>
          <a:lstStyle/>
          <a:p>
            <a:pPr>
              <a:defRPr/>
            </a:pPr>
            <a:fld id="{2CBDD8E5-CFFD-4B64-A86D-84C96B57E587}" type="slidenum">
              <a:rPr lang="en-US" altLang="zh-CN" smtClean="0"/>
              <a:pPr>
                <a:defRPr/>
              </a:pPr>
              <a:t>289</a:t>
            </a:fld>
            <a:endParaRPr lang="en-US" altLang="zh-CN"/>
          </a:p>
        </p:txBody>
      </p:sp>
    </p:spTree>
    <p:extLst>
      <p:ext uri="{BB962C8B-B14F-4D97-AF65-F5344CB8AC3E}">
        <p14:creationId xmlns:p14="http://schemas.microsoft.com/office/powerpoint/2010/main" val="272387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4294967295"/>
          </p:nvPr>
        </p:nvSpPr>
        <p:spPr>
          <a:noFill/>
        </p:spPr>
        <p:txBody>
          <a:bodyPr/>
          <a:lstStyle/>
          <a:p>
            <a:fld id="{B30270CA-5862-4D7E-B2DB-FC3E2CD880FE}" type="slidenum">
              <a:rPr lang="en-US" altLang="zh-CN" smtClean="0">
                <a:ea typeface="宋体" charset="-122"/>
              </a:rPr>
              <a:t>29</a:t>
            </a:fld>
            <a:endParaRPr lang="en-US" altLang="zh-CN" smtClean="0">
              <a:ea typeface="宋体" charset="-122"/>
            </a:endParaRPr>
          </a:p>
        </p:txBody>
      </p:sp>
      <p:sp>
        <p:nvSpPr>
          <p:cNvPr id="5" name="矩形 4"/>
          <p:cNvSpPr/>
          <p:nvPr/>
        </p:nvSpPr>
        <p:spPr>
          <a:xfrm>
            <a:off x="4980178" y="5412136"/>
            <a:ext cx="3338367" cy="400110"/>
          </a:xfrm>
          <a:prstGeom prst="rect">
            <a:avLst/>
          </a:prstGeom>
        </p:spPr>
        <p:txBody>
          <a:bodyPr wrap="square">
            <a:spAutoFit/>
          </a:bodyPr>
          <a:lstStyle/>
          <a:p>
            <a:pPr algn="ctr"/>
            <a:r>
              <a:rPr lang="zh-CN" altLang="en-US" dirty="0" smtClean="0">
                <a:latin typeface="华文楷体" panose="02010600040101010101" pitchFamily="2" charset="-122"/>
                <a:ea typeface="华文楷体" panose="02010600040101010101" pitchFamily="2" charset="-122"/>
              </a:rPr>
              <a:t>程序调试耗时费力</a:t>
            </a:r>
            <a:endParaRPr lang="zh-CN" altLang="en-US" sz="2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rotWithShape="1">
          <a:blip r:embed="rId2"/>
          <a:srcRect l="29382"/>
          <a:stretch/>
        </p:blipFill>
        <p:spPr>
          <a:xfrm>
            <a:off x="4868563" y="1449405"/>
            <a:ext cx="3561598" cy="3888062"/>
          </a:xfrm>
          <a:prstGeom prst="rect">
            <a:avLst/>
          </a:prstGeom>
        </p:spPr>
      </p:pic>
      <p:pic>
        <p:nvPicPr>
          <p:cNvPr id="2" name="图片 1"/>
          <p:cNvPicPr>
            <a:picLocks noChangeAspect="1"/>
          </p:cNvPicPr>
          <p:nvPr/>
        </p:nvPicPr>
        <p:blipFill rotWithShape="1">
          <a:blip r:embed="rId3"/>
          <a:srcRect l="39315"/>
          <a:stretch/>
        </p:blipFill>
        <p:spPr>
          <a:xfrm>
            <a:off x="897924" y="1449405"/>
            <a:ext cx="3462337" cy="3857625"/>
          </a:xfrm>
          <a:prstGeom prst="rect">
            <a:avLst/>
          </a:prstGeom>
        </p:spPr>
      </p:pic>
      <p:sp>
        <p:nvSpPr>
          <p:cNvPr id="8" name="矩形 7"/>
          <p:cNvSpPr/>
          <p:nvPr/>
        </p:nvSpPr>
        <p:spPr>
          <a:xfrm>
            <a:off x="1021894" y="5412136"/>
            <a:ext cx="3338367" cy="707886"/>
          </a:xfrm>
          <a:prstGeom prst="rect">
            <a:avLst/>
          </a:prstGeom>
        </p:spPr>
        <p:txBody>
          <a:bodyPr wrap="square">
            <a:spAutoFit/>
          </a:bodyPr>
          <a:lstStyle/>
          <a:p>
            <a:pPr algn="ctr"/>
            <a:r>
              <a:rPr lang="zh-CN" altLang="en-US" sz="2000" dirty="0" smtClean="0">
                <a:latin typeface="华文楷体" panose="02010600040101010101" pitchFamily="2" charset="-122"/>
                <a:ea typeface="华文楷体" panose="02010600040101010101" pitchFamily="2" charset="-122"/>
              </a:rPr>
              <a:t>早期的程序需要通过带孔的纸带作为输入和输出</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7220452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pPr eaLnBrk="1" hangingPunct="1">
              <a:defRPr/>
            </a:pPr>
            <a:r>
              <a:rPr lang="en-US" altLang="zh-CN" b="0" smtClean="0">
                <a:latin typeface="宋体" pitchFamily="2" charset="-122"/>
              </a:rPr>
              <a:t>(2) </a:t>
            </a:r>
            <a:r>
              <a:rPr lang="zh-CN" altLang="en-US" b="0" smtClean="0">
                <a:latin typeface="宋体" pitchFamily="2" charset="-122"/>
              </a:rPr>
              <a:t>堆栈操作指令（</a:t>
            </a:r>
            <a:r>
              <a:rPr lang="en-US" altLang="zh-CN" b="0" smtClean="0">
                <a:latin typeface="宋体" pitchFamily="2" charset="-122"/>
              </a:rPr>
              <a:t>PUSH/POP</a:t>
            </a:r>
            <a:r>
              <a:rPr lang="zh-CN" altLang="en-US" b="0" smtClean="0">
                <a:latin typeface="宋体" pitchFamily="2" charset="-122"/>
              </a:rPr>
              <a:t>）</a:t>
            </a:r>
          </a:p>
        </p:txBody>
      </p:sp>
      <p:sp>
        <p:nvSpPr>
          <p:cNvPr id="449539" name="Rectangle 3"/>
          <p:cNvSpPr>
            <a:spLocks noGrp="1" noChangeArrowheads="1"/>
          </p:cNvSpPr>
          <p:nvPr>
            <p:ph type="body" sz="half" idx="1"/>
          </p:nvPr>
        </p:nvSpPr>
        <p:spPr>
          <a:xfrm>
            <a:off x="457200" y="1600200"/>
            <a:ext cx="4037013" cy="4525963"/>
          </a:xfrm>
        </p:spPr>
        <p:txBody>
          <a:bodyPr/>
          <a:lstStyle/>
          <a:p>
            <a:pPr eaLnBrk="1" hangingPunct="1">
              <a:defRPr/>
            </a:pPr>
            <a:r>
              <a:rPr lang="zh-CN" altLang="en-US" sz="2000" smtClean="0"/>
              <a:t>假如一个子程序开头这样保存</a:t>
            </a:r>
          </a:p>
          <a:p>
            <a:pPr eaLnBrk="1" hangingPunct="1">
              <a:buFontTx/>
              <a:buNone/>
              <a:defRPr/>
            </a:pPr>
            <a:r>
              <a:rPr lang="zh-CN" altLang="en-US" sz="2000" smtClean="0"/>
              <a:t>     寄存器的值</a:t>
            </a:r>
          </a:p>
          <a:p>
            <a:pPr eaLnBrk="1" hangingPunct="1">
              <a:defRPr/>
            </a:pPr>
            <a:r>
              <a:rPr lang="en-US" altLang="zh-CN" sz="2000" smtClean="0"/>
              <a:t>PUSH   AX</a:t>
            </a:r>
          </a:p>
          <a:p>
            <a:pPr eaLnBrk="1" hangingPunct="1">
              <a:defRPr/>
            </a:pPr>
            <a:r>
              <a:rPr lang="en-US" altLang="zh-CN" sz="2000" smtClean="0"/>
              <a:t>PUSH   BX</a:t>
            </a:r>
          </a:p>
          <a:p>
            <a:pPr eaLnBrk="1" hangingPunct="1">
              <a:defRPr/>
            </a:pPr>
            <a:r>
              <a:rPr lang="en-US" altLang="zh-CN" sz="2000" smtClean="0"/>
              <a:t>PUSH   DI</a:t>
            </a:r>
          </a:p>
          <a:p>
            <a:pPr eaLnBrk="1" hangingPunct="1">
              <a:defRPr/>
            </a:pPr>
            <a:r>
              <a:rPr lang="en-US" altLang="zh-CN" sz="2000" smtClean="0"/>
              <a:t>PUSH   SI</a:t>
            </a:r>
          </a:p>
          <a:p>
            <a:pPr eaLnBrk="1" hangingPunct="1">
              <a:defRPr/>
            </a:pPr>
            <a:endParaRPr lang="en-US" altLang="zh-CN" sz="2000" smtClean="0"/>
          </a:p>
          <a:p>
            <a:pPr eaLnBrk="1" hangingPunct="1">
              <a:defRPr/>
            </a:pPr>
            <a:endParaRPr lang="en-US" altLang="zh-CN" sz="2000" smtClean="0"/>
          </a:p>
          <a:p>
            <a:pPr eaLnBrk="1" hangingPunct="1">
              <a:defRPr/>
            </a:pPr>
            <a:endParaRPr lang="en-US" altLang="zh-CN" sz="2000" smtClean="0"/>
          </a:p>
          <a:p>
            <a:pPr eaLnBrk="1" hangingPunct="1">
              <a:defRPr/>
            </a:pPr>
            <a:endParaRPr lang="en-US" altLang="zh-CN" sz="2000" smtClean="0"/>
          </a:p>
          <a:p>
            <a:pPr eaLnBrk="1" hangingPunct="1">
              <a:defRPr/>
            </a:pPr>
            <a:endParaRPr lang="en-US" altLang="zh-CN" sz="2000" smtClean="0"/>
          </a:p>
        </p:txBody>
      </p:sp>
      <p:sp>
        <p:nvSpPr>
          <p:cNvPr id="449540" name="Rectangle 4"/>
          <p:cNvSpPr>
            <a:spLocks noGrp="1" noChangeArrowheads="1"/>
          </p:cNvSpPr>
          <p:nvPr>
            <p:ph type="body" sz="half" idx="2"/>
          </p:nvPr>
        </p:nvSpPr>
        <p:spPr>
          <a:xfrm>
            <a:off x="4649788" y="1600200"/>
            <a:ext cx="4037012" cy="4525963"/>
          </a:xfrm>
        </p:spPr>
        <p:txBody>
          <a:bodyPr/>
          <a:lstStyle/>
          <a:p>
            <a:pPr eaLnBrk="1" hangingPunct="1">
              <a:defRPr/>
            </a:pPr>
            <a:r>
              <a:rPr lang="zh-CN" altLang="en-US" sz="2000" smtClean="0"/>
              <a:t>则子程序返回前，应如下恢复寄存器的值</a:t>
            </a:r>
          </a:p>
          <a:p>
            <a:pPr eaLnBrk="1" hangingPunct="1">
              <a:defRPr/>
            </a:pPr>
            <a:r>
              <a:rPr lang="en-US" altLang="zh-CN" sz="2000" smtClean="0"/>
              <a:t>POP    SI</a:t>
            </a:r>
          </a:p>
          <a:p>
            <a:pPr eaLnBrk="1" hangingPunct="1">
              <a:defRPr/>
            </a:pPr>
            <a:r>
              <a:rPr lang="en-US" altLang="zh-CN" sz="2000" smtClean="0"/>
              <a:t>POP    DI</a:t>
            </a:r>
          </a:p>
          <a:p>
            <a:pPr eaLnBrk="1" hangingPunct="1">
              <a:defRPr/>
            </a:pPr>
            <a:r>
              <a:rPr lang="en-US" altLang="zh-CN" sz="2000" smtClean="0"/>
              <a:t>POP    BX</a:t>
            </a:r>
          </a:p>
          <a:p>
            <a:pPr eaLnBrk="1" hangingPunct="1">
              <a:defRPr/>
            </a:pPr>
            <a:r>
              <a:rPr lang="en-US" altLang="zh-CN" sz="2000" smtClean="0"/>
              <a:t>POP    AX</a:t>
            </a:r>
          </a:p>
        </p:txBody>
      </p:sp>
      <p:sp>
        <p:nvSpPr>
          <p:cNvPr id="2" name="灯片编号占位符 1"/>
          <p:cNvSpPr>
            <a:spLocks noGrp="1"/>
          </p:cNvSpPr>
          <p:nvPr>
            <p:ph type="sldNum" sz="quarter" idx="12"/>
          </p:nvPr>
        </p:nvSpPr>
        <p:spPr>
          <a:xfrm>
            <a:off x="8100392" y="6245225"/>
            <a:ext cx="474812" cy="476250"/>
          </a:xfrm>
        </p:spPr>
        <p:txBody>
          <a:bodyPr/>
          <a:lstStyle/>
          <a:p>
            <a:pPr>
              <a:defRPr/>
            </a:pPr>
            <a:fld id="{50E74E9D-AFBB-4B0B-9E80-AFD8FEF0558E}" type="slidenum">
              <a:rPr lang="en-US" altLang="zh-CN" smtClean="0"/>
              <a:pPr>
                <a:defRPr/>
              </a:pPr>
              <a:t>290</a:t>
            </a:fld>
            <a:endParaRPr lang="en-US" altLang="zh-CN"/>
          </a:p>
        </p:txBody>
      </p:sp>
    </p:spTree>
    <p:extLst>
      <p:ext uri="{BB962C8B-B14F-4D97-AF65-F5344CB8AC3E}">
        <p14:creationId xmlns:p14="http://schemas.microsoft.com/office/powerpoint/2010/main" val="1560969053"/>
      </p:ext>
    </p:extLst>
  </p:cSld>
  <p:clrMapOvr>
    <a:masterClrMapping/>
  </p:clrMapOvr>
  <p:transition>
    <p:fade thruBlk="1"/>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r>
              <a:rPr lang="en-US" altLang="zh-CN" sz="3600" smtClean="0">
                <a:latin typeface="Times New Roman" panose="02020603050405020304" pitchFamily="18" charset="0"/>
              </a:rPr>
              <a:t>2.1.4  8086</a:t>
            </a:r>
            <a:r>
              <a:rPr lang="zh-CN" altLang="en-US" sz="3600" smtClean="0">
                <a:latin typeface="Times New Roman" panose="02020603050405020304" pitchFamily="18" charset="0"/>
              </a:rPr>
              <a:t>的存储器编址和</a:t>
            </a:r>
            <a:r>
              <a:rPr lang="en-US" altLang="zh-CN" sz="3600" smtClean="0">
                <a:latin typeface="Times New Roman" panose="02020603050405020304" pitchFamily="18" charset="0"/>
              </a:rPr>
              <a:t>I/O</a:t>
            </a:r>
            <a:r>
              <a:rPr lang="zh-CN" altLang="en-US" sz="3600" smtClean="0">
                <a:latin typeface="Times New Roman" panose="02020603050405020304" pitchFamily="18" charset="0"/>
              </a:rPr>
              <a:t>编址</a:t>
            </a:r>
            <a:r>
              <a:rPr lang="zh-CN" altLang="en-US" sz="1600" b="0" smtClean="0">
                <a:latin typeface="Times New Roman" panose="02020603050405020304" pitchFamily="18" charset="0"/>
              </a:rPr>
              <a:t> </a:t>
            </a:r>
          </a:p>
        </p:txBody>
      </p:sp>
      <p:sp>
        <p:nvSpPr>
          <p:cNvPr id="239619" name="Rectangle 3"/>
          <p:cNvSpPr>
            <a:spLocks noGrp="1" noChangeArrowheads="1"/>
          </p:cNvSpPr>
          <p:nvPr>
            <p:ph type="body" idx="1"/>
          </p:nvPr>
        </p:nvSpPr>
        <p:spPr>
          <a:xfrm>
            <a:off x="468313" y="1609725"/>
            <a:ext cx="8001000" cy="4772025"/>
          </a:xfrm>
        </p:spPr>
        <p:txBody>
          <a:bodyPr/>
          <a:lstStyle/>
          <a:p>
            <a:pPr eaLnBrk="1" hangingPunct="1">
              <a:buFont typeface="Wingdings" panose="05000000000000000000" pitchFamily="2" charset="2"/>
              <a:buNone/>
            </a:pPr>
            <a:r>
              <a:rPr lang="en-US" altLang="zh-CN" sz="2400" b="1" smtClean="0">
                <a:solidFill>
                  <a:srgbClr val="800000"/>
                </a:solidFill>
                <a:latin typeface="Times New Roman" panose="02020603050405020304" pitchFamily="18" charset="0"/>
              </a:rPr>
              <a:t>1. 8086</a:t>
            </a:r>
            <a:r>
              <a:rPr lang="zh-CN" altLang="en-US" sz="2400" b="1" smtClean="0">
                <a:solidFill>
                  <a:srgbClr val="800000"/>
                </a:solidFill>
                <a:latin typeface="Times New Roman" panose="02020603050405020304" pitchFamily="18" charset="0"/>
              </a:rPr>
              <a:t>的存储器编址 </a:t>
            </a:r>
          </a:p>
          <a:p>
            <a:pPr eaLnBrk="1" hangingPunct="1">
              <a:spcBef>
                <a:spcPct val="25000"/>
              </a:spcBef>
              <a:buFont typeface="Wingdings" panose="05000000000000000000" pitchFamily="2" charset="2"/>
              <a:buNone/>
            </a:pPr>
            <a:r>
              <a:rPr lang="zh-CN" altLang="en-US" sz="2400" b="1" smtClean="0">
                <a:solidFill>
                  <a:srgbClr val="800000"/>
                </a:solidFill>
                <a:latin typeface="Times New Roman" panose="02020603050405020304" pitchFamily="18" charset="0"/>
              </a:rPr>
              <a:t>      </a:t>
            </a:r>
            <a:r>
              <a:rPr lang="en-US" altLang="zh-CN" smtClean="0">
                <a:latin typeface="Times New Roman" panose="02020603050405020304" pitchFamily="18" charset="0"/>
              </a:rPr>
              <a:t>8086</a:t>
            </a:r>
            <a:r>
              <a:rPr lang="zh-CN" altLang="en-US" smtClean="0">
                <a:latin typeface="Times New Roman" panose="02020603050405020304" pitchFamily="18" charset="0"/>
              </a:rPr>
              <a:t>有</a:t>
            </a:r>
            <a:r>
              <a:rPr lang="en-US" altLang="zh-CN" smtClean="0">
                <a:latin typeface="Times New Roman" panose="02020603050405020304" pitchFamily="18" charset="0"/>
              </a:rPr>
              <a:t>20</a:t>
            </a:r>
            <a:r>
              <a:rPr lang="zh-CN" altLang="en-US" smtClean="0">
                <a:latin typeface="Times New Roman" panose="02020603050405020304" pitchFamily="18" charset="0"/>
              </a:rPr>
              <a:t>根地址线，最多可寻址具有</a:t>
            </a:r>
            <a:r>
              <a:rPr lang="en-US" altLang="zh-CN" smtClean="0">
                <a:latin typeface="Times New Roman" panose="02020603050405020304" pitchFamily="18" charset="0"/>
              </a:rPr>
              <a:t>2</a:t>
            </a:r>
            <a:r>
              <a:rPr lang="en-US" altLang="zh-CN" baseline="30000" smtClean="0">
                <a:latin typeface="Times New Roman" panose="02020603050405020304" pitchFamily="18" charset="0"/>
              </a:rPr>
              <a:t>20</a:t>
            </a:r>
            <a:r>
              <a:rPr lang="en-US" altLang="zh-CN" smtClean="0">
                <a:latin typeface="Times New Roman" panose="02020603050405020304" pitchFamily="18" charset="0"/>
              </a:rPr>
              <a:t>=1M</a:t>
            </a:r>
            <a:r>
              <a:rPr lang="zh-CN" altLang="en-US" smtClean="0">
                <a:latin typeface="Times New Roman" panose="02020603050405020304" pitchFamily="18" charset="0"/>
              </a:rPr>
              <a:t>的存储器地址空间。</a:t>
            </a:r>
          </a:p>
          <a:p>
            <a:pPr eaLnBrk="1" hangingPunct="1">
              <a:spcBef>
                <a:spcPct val="25000"/>
              </a:spcBef>
              <a:buFont typeface="Wingdings" panose="05000000000000000000" pitchFamily="2" charset="2"/>
              <a:buNone/>
            </a:pPr>
            <a:r>
              <a:rPr kumimoji="1" lang="en-US" altLang="zh-CN" smtClean="0">
                <a:latin typeface="宋体" panose="02010600030101010101" pitchFamily="2" charset="-122"/>
              </a:rPr>
              <a:t>8086</a:t>
            </a:r>
            <a:r>
              <a:rPr kumimoji="1" lang="zh-CN" altLang="en-US" smtClean="0">
                <a:latin typeface="宋体" panose="02010600030101010101" pitchFamily="2" charset="-122"/>
              </a:rPr>
              <a:t>系统中的存储器是一个</a:t>
            </a:r>
            <a:r>
              <a:rPr kumimoji="1" lang="en-US" altLang="zh-CN" smtClean="0">
                <a:latin typeface="宋体" panose="02010600030101010101" pitchFamily="2" charset="-122"/>
              </a:rPr>
              <a:t>8</a:t>
            </a:r>
            <a:r>
              <a:rPr kumimoji="1" lang="zh-CN" altLang="en-US" smtClean="0">
                <a:latin typeface="宋体" panose="02010600030101010101" pitchFamily="2" charset="-122"/>
              </a:rPr>
              <a:t>位二进制的字节序列，系统为每个字节分</a:t>
            </a:r>
          </a:p>
          <a:p>
            <a:pPr eaLnBrk="1" hangingPunct="1">
              <a:spcBef>
                <a:spcPct val="25000"/>
              </a:spcBef>
              <a:buFont typeface="Wingdings" panose="05000000000000000000" pitchFamily="2" charset="2"/>
              <a:buNone/>
            </a:pPr>
            <a:r>
              <a:rPr kumimoji="1" lang="zh-CN" altLang="en-US" smtClean="0">
                <a:latin typeface="宋体" panose="02010600030101010101" pitchFamily="2" charset="-122"/>
              </a:rPr>
              <a:t>配一个</a:t>
            </a:r>
            <a:r>
              <a:rPr kumimoji="1" lang="en-US" altLang="zh-CN" smtClean="0">
                <a:latin typeface="宋体" panose="02010600030101010101" pitchFamily="2" charset="-122"/>
              </a:rPr>
              <a:t>20</a:t>
            </a:r>
            <a:r>
              <a:rPr kumimoji="1" lang="zh-CN" altLang="en-US" smtClean="0">
                <a:latin typeface="宋体" panose="02010600030101010101" pitchFamily="2" charset="-122"/>
              </a:rPr>
              <a:t>位的物理地址</a:t>
            </a:r>
            <a:r>
              <a:rPr kumimoji="1" lang="en-US" altLang="zh-CN" smtClean="0">
                <a:latin typeface="宋体" panose="02010600030101010101" pitchFamily="2" charset="-122"/>
              </a:rPr>
              <a:t>(</a:t>
            </a:r>
            <a:r>
              <a:rPr kumimoji="1" lang="zh-CN" altLang="en-US" smtClean="0">
                <a:latin typeface="宋体" panose="02010600030101010101" pitchFamily="2" charset="-122"/>
              </a:rPr>
              <a:t>地址范围从</a:t>
            </a:r>
            <a:r>
              <a:rPr kumimoji="1" lang="en-US" altLang="zh-CN" smtClean="0">
                <a:latin typeface="宋体" panose="02010600030101010101" pitchFamily="2" charset="-122"/>
              </a:rPr>
              <a:t>00000H</a:t>
            </a:r>
            <a:r>
              <a:rPr kumimoji="1" lang="zh-CN" altLang="en-US" smtClean="0">
                <a:latin typeface="宋体" panose="02010600030101010101" pitchFamily="2" charset="-122"/>
              </a:rPr>
              <a:t>～</a:t>
            </a:r>
            <a:r>
              <a:rPr kumimoji="1" lang="en-US" altLang="zh-CN" smtClean="0">
                <a:latin typeface="宋体" panose="02010600030101010101" pitchFamily="2" charset="-122"/>
              </a:rPr>
              <a:t>FFFFFH)</a:t>
            </a:r>
            <a:r>
              <a:rPr kumimoji="1" lang="zh-CN" altLang="en-US" smtClean="0">
                <a:latin typeface="宋体" panose="02010600030101010101" pitchFamily="2" charset="-122"/>
              </a:rPr>
              <a:t>。</a:t>
            </a:r>
          </a:p>
          <a:p>
            <a:pPr eaLnBrk="1" hangingPunct="1">
              <a:spcBef>
                <a:spcPct val="30000"/>
              </a:spcBef>
              <a:buClrTx/>
              <a:buFontTx/>
              <a:buNone/>
            </a:pPr>
            <a:r>
              <a:rPr kumimoji="1" lang="zh-CN" altLang="en-US" smtClean="0"/>
              <a:t>     存储器中，任何连续存放的两个字节都可以称为一个字。</a:t>
            </a:r>
            <a:r>
              <a:rPr kumimoji="1" lang="zh-CN" altLang="en-US" smtClean="0">
                <a:latin typeface="宋体" panose="02010600030101010101" pitchFamily="2" charset="-122"/>
              </a:rPr>
              <a:t>这个字</a:t>
            </a:r>
          </a:p>
          <a:p>
            <a:pPr eaLnBrk="1" hangingPunct="1">
              <a:spcBef>
                <a:spcPct val="30000"/>
              </a:spcBef>
              <a:buClrTx/>
              <a:buFontTx/>
              <a:buNone/>
            </a:pPr>
            <a:r>
              <a:rPr kumimoji="1" lang="zh-CN" altLang="en-US" smtClean="0">
                <a:latin typeface="宋体" panose="02010600030101010101" pitchFamily="2" charset="-122"/>
              </a:rPr>
              <a:t>中的每一个字节有一个地址，</a:t>
            </a:r>
            <a:r>
              <a:rPr kumimoji="1" lang="zh-CN" altLang="en-US" smtClean="0"/>
              <a:t>存入时按低位字节在低地址，高位字节</a:t>
            </a:r>
          </a:p>
          <a:p>
            <a:pPr eaLnBrk="1" hangingPunct="1">
              <a:spcBef>
                <a:spcPct val="30000"/>
              </a:spcBef>
              <a:buClrTx/>
              <a:buFontTx/>
              <a:buNone/>
            </a:pPr>
            <a:r>
              <a:rPr kumimoji="1" lang="zh-CN" altLang="en-US" smtClean="0"/>
              <a:t>在高地址的次序存放，字的地址以低位地址表示。</a:t>
            </a:r>
          </a:p>
          <a:p>
            <a:pPr eaLnBrk="1" hangingPunct="1">
              <a:spcBef>
                <a:spcPct val="50000"/>
              </a:spcBef>
              <a:buClrTx/>
              <a:buFontTx/>
              <a:buNone/>
            </a:pPr>
            <a:r>
              <a:rPr kumimoji="1" lang="zh-CN" altLang="en-US" smtClean="0"/>
              <a:t>     需要说明的是，存放时，其</a:t>
            </a:r>
            <a:r>
              <a:rPr kumimoji="1" lang="zh-CN" altLang="en-US" smtClean="0">
                <a:solidFill>
                  <a:srgbClr val="669900"/>
                </a:solidFill>
              </a:rPr>
              <a:t>低位字节</a:t>
            </a:r>
            <a:r>
              <a:rPr kumimoji="1" lang="zh-CN" altLang="en-US" smtClean="0"/>
              <a:t>可从奇数地址开始，这种方</a:t>
            </a:r>
          </a:p>
          <a:p>
            <a:pPr eaLnBrk="1" hangingPunct="1">
              <a:spcBef>
                <a:spcPct val="50000"/>
              </a:spcBef>
              <a:buClrTx/>
              <a:buFontTx/>
              <a:buNone/>
            </a:pPr>
            <a:r>
              <a:rPr kumimoji="1" lang="zh-CN" altLang="en-US" smtClean="0"/>
              <a:t>式称为非规则方式，奇数地址的字称为</a:t>
            </a:r>
            <a:r>
              <a:rPr kumimoji="1" lang="zh-CN" altLang="en-US" smtClean="0">
                <a:solidFill>
                  <a:srgbClr val="009900"/>
                </a:solidFill>
              </a:rPr>
              <a:t>非规则字</a:t>
            </a:r>
            <a:r>
              <a:rPr kumimoji="1" lang="zh-CN" altLang="en-US" smtClean="0"/>
              <a:t>。若</a:t>
            </a:r>
            <a:r>
              <a:rPr kumimoji="1" lang="zh-CN" altLang="en-US" smtClean="0">
                <a:solidFill>
                  <a:srgbClr val="669900"/>
                </a:solidFill>
              </a:rPr>
              <a:t>低位字节</a:t>
            </a:r>
            <a:r>
              <a:rPr kumimoji="1" lang="zh-CN" altLang="en-US" smtClean="0"/>
              <a:t>从偶数</a:t>
            </a:r>
          </a:p>
          <a:p>
            <a:pPr eaLnBrk="1" hangingPunct="1">
              <a:spcBef>
                <a:spcPct val="50000"/>
              </a:spcBef>
              <a:buClrTx/>
              <a:buFontTx/>
              <a:buNone/>
            </a:pPr>
            <a:r>
              <a:rPr kumimoji="1" lang="zh-CN" altLang="en-US" smtClean="0"/>
              <a:t>地址开始，这种方式称为规则方式</a:t>
            </a:r>
            <a:r>
              <a:rPr kumimoji="1" lang="en-US" altLang="zh-CN" smtClean="0"/>
              <a:t>,</a:t>
            </a:r>
            <a:r>
              <a:rPr kumimoji="1" lang="zh-CN" altLang="en-US" smtClean="0"/>
              <a:t>将偶数地址的字称为</a:t>
            </a:r>
            <a:r>
              <a:rPr kumimoji="1" lang="zh-CN" altLang="en-US" smtClean="0">
                <a:solidFill>
                  <a:srgbClr val="009900"/>
                </a:solidFill>
              </a:rPr>
              <a:t>规则字</a:t>
            </a:r>
            <a:r>
              <a:rPr kumimoji="1" lang="zh-CN" altLang="en-US" smtClean="0"/>
              <a:t>。 </a:t>
            </a:r>
          </a:p>
        </p:txBody>
      </p:sp>
      <p:sp>
        <p:nvSpPr>
          <p:cNvPr id="239620" name="Rectangle 4"/>
          <p:cNvSpPr>
            <a:spLocks noChangeArrowheads="1"/>
          </p:cNvSpPr>
          <p:nvPr/>
        </p:nvSpPr>
        <p:spPr bwMode="auto">
          <a:xfrm>
            <a:off x="3581400"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291</a:t>
            </a:fld>
            <a:endParaRPr lang="en-US" altLang="zh-CN"/>
          </a:p>
        </p:txBody>
      </p:sp>
    </p:spTree>
    <p:extLst>
      <p:ext uri="{BB962C8B-B14F-4D97-AF65-F5344CB8AC3E}">
        <p14:creationId xmlns:p14="http://schemas.microsoft.com/office/powerpoint/2010/main" val="2986371693"/>
      </p:ext>
    </p:extLst>
  </p:cSld>
  <p:clrMapOvr>
    <a:masterClrMapping/>
  </p:clrMapOv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eaLnBrk="1" hangingPunct="1"/>
            <a:r>
              <a:rPr lang="en-US" altLang="zh-CN" sz="3200" smtClean="0">
                <a:latin typeface="Times New Roman" panose="02020603050405020304" pitchFamily="18" charset="0"/>
              </a:rPr>
              <a:t>1. 8086</a:t>
            </a:r>
            <a:r>
              <a:rPr lang="zh-CN" altLang="en-US" sz="3200" smtClean="0">
                <a:latin typeface="Times New Roman" panose="02020603050405020304" pitchFamily="18" charset="0"/>
              </a:rPr>
              <a:t>的存储器编址</a:t>
            </a:r>
          </a:p>
        </p:txBody>
      </p:sp>
      <p:sp>
        <p:nvSpPr>
          <p:cNvPr id="240643" name="Rectangle 3"/>
          <p:cNvSpPr>
            <a:spLocks noGrp="1" noChangeArrowheads="1"/>
          </p:cNvSpPr>
          <p:nvPr>
            <p:ph type="body" idx="1"/>
          </p:nvPr>
        </p:nvSpPr>
        <p:spPr>
          <a:xfrm>
            <a:off x="533400" y="1752600"/>
            <a:ext cx="8077200" cy="4495800"/>
          </a:xfrm>
        </p:spPr>
        <p:txBody>
          <a:bodyPr/>
          <a:lstStyle/>
          <a:p>
            <a:pPr eaLnBrk="1" hangingPunct="1">
              <a:buFont typeface="Wingdings" panose="05000000000000000000" pitchFamily="2" charset="2"/>
              <a:buNone/>
            </a:pPr>
            <a:r>
              <a:rPr lang="zh-CN" altLang="en-US" b="1" smtClean="0">
                <a:solidFill>
                  <a:srgbClr val="800000"/>
                </a:solidFill>
                <a:latin typeface="Times New Roman" panose="02020603050405020304" pitchFamily="18" charset="0"/>
              </a:rPr>
              <a:t>（</a:t>
            </a:r>
            <a:r>
              <a:rPr lang="en-US" altLang="zh-CN" b="1" smtClean="0">
                <a:solidFill>
                  <a:srgbClr val="800000"/>
                </a:solidFill>
                <a:latin typeface="Times New Roman" panose="02020603050405020304" pitchFamily="18" charset="0"/>
              </a:rPr>
              <a:t>1</a:t>
            </a:r>
            <a:r>
              <a:rPr lang="zh-CN" altLang="en-US" b="1" smtClean="0">
                <a:solidFill>
                  <a:srgbClr val="800000"/>
                </a:solidFill>
                <a:latin typeface="Times New Roman" panose="02020603050405020304" pitchFamily="18" charset="0"/>
              </a:rPr>
              <a:t>）</a:t>
            </a:r>
            <a:r>
              <a:rPr kumimoji="1" lang="zh-CN" altLang="en-US" smtClean="0">
                <a:solidFill>
                  <a:srgbClr val="000000"/>
                </a:solidFill>
              </a:rPr>
              <a:t>存储器地址的分段 </a:t>
            </a:r>
          </a:p>
          <a:p>
            <a:pPr eaLnBrk="1" hangingPunct="1">
              <a:lnSpc>
                <a:spcPct val="120000"/>
              </a:lnSpc>
              <a:spcBef>
                <a:spcPct val="0"/>
              </a:spcBef>
              <a:buClrTx/>
              <a:buFontTx/>
              <a:buNone/>
            </a:pPr>
            <a:r>
              <a:rPr kumimoji="1" lang="zh-CN" altLang="en-US" b="1" smtClean="0">
                <a:latin typeface="Times New Roman" panose="02020603050405020304" pitchFamily="18" charset="0"/>
              </a:rPr>
              <a:t>       </a:t>
            </a:r>
            <a:r>
              <a:rPr kumimoji="1" lang="zh-CN" altLang="en-US" smtClean="0"/>
              <a:t> </a:t>
            </a:r>
            <a:r>
              <a:rPr kumimoji="1" lang="en-US" altLang="zh-CN" smtClean="0"/>
              <a:t>8086</a:t>
            </a:r>
            <a:r>
              <a:rPr kumimoji="1" lang="zh-CN" altLang="en-US" smtClean="0"/>
              <a:t>可寻址空间是</a:t>
            </a:r>
            <a:r>
              <a:rPr kumimoji="1" lang="en-US" altLang="zh-CN" smtClean="0"/>
              <a:t>lM</a:t>
            </a:r>
            <a:r>
              <a:rPr kumimoji="1" lang="zh-CN" altLang="en-US" smtClean="0"/>
              <a:t>字节，对整个空间寻址需要</a:t>
            </a:r>
            <a:r>
              <a:rPr kumimoji="1" lang="en-US" altLang="zh-CN" smtClean="0"/>
              <a:t>20</a:t>
            </a:r>
            <a:r>
              <a:rPr kumimoji="1" lang="zh-CN" altLang="en-US" smtClean="0"/>
              <a:t>位长的地址</a:t>
            </a:r>
          </a:p>
          <a:p>
            <a:pPr eaLnBrk="1" hangingPunct="1">
              <a:lnSpc>
                <a:spcPct val="120000"/>
              </a:lnSpc>
              <a:spcBef>
                <a:spcPct val="0"/>
              </a:spcBef>
              <a:buClrTx/>
              <a:buFontTx/>
              <a:buNone/>
            </a:pPr>
            <a:r>
              <a:rPr kumimoji="1" lang="zh-CN" altLang="en-US" smtClean="0"/>
              <a:t>码，</a:t>
            </a:r>
            <a:r>
              <a:rPr kumimoji="1" lang="en-US" altLang="zh-CN" smtClean="0"/>
              <a:t>8086CPU</a:t>
            </a:r>
            <a:r>
              <a:rPr kumimoji="1" lang="zh-CN" altLang="en-US" smtClean="0"/>
              <a:t>内所有寄存器都是</a:t>
            </a:r>
            <a:r>
              <a:rPr kumimoji="1" lang="en-US" altLang="zh-CN" smtClean="0"/>
              <a:t>16</a:t>
            </a:r>
            <a:r>
              <a:rPr kumimoji="1" lang="zh-CN" altLang="en-US" smtClean="0"/>
              <a:t>位的寄存器，而一个</a:t>
            </a:r>
            <a:r>
              <a:rPr kumimoji="1" lang="en-US" altLang="zh-CN" smtClean="0"/>
              <a:t>16</a:t>
            </a:r>
            <a:r>
              <a:rPr kumimoji="1" lang="zh-CN" altLang="en-US" smtClean="0"/>
              <a:t>位的寄存</a:t>
            </a:r>
          </a:p>
          <a:p>
            <a:pPr eaLnBrk="1" hangingPunct="1">
              <a:lnSpc>
                <a:spcPct val="120000"/>
              </a:lnSpc>
              <a:spcBef>
                <a:spcPct val="0"/>
              </a:spcBef>
              <a:buClrTx/>
              <a:buFontTx/>
              <a:buNone/>
            </a:pPr>
            <a:r>
              <a:rPr kumimoji="1" lang="zh-CN" altLang="en-US" smtClean="0"/>
              <a:t>器，就只能寻址</a:t>
            </a:r>
            <a:r>
              <a:rPr kumimoji="1" lang="en-US" altLang="zh-CN" smtClean="0"/>
              <a:t>64K</a:t>
            </a:r>
            <a:r>
              <a:rPr kumimoji="1" lang="zh-CN" altLang="en-US" smtClean="0"/>
              <a:t>字节。</a:t>
            </a:r>
          </a:p>
          <a:p>
            <a:pPr eaLnBrk="1" hangingPunct="1">
              <a:lnSpc>
                <a:spcPct val="120000"/>
              </a:lnSpc>
              <a:spcBef>
                <a:spcPct val="0"/>
              </a:spcBef>
              <a:buClrTx/>
              <a:buFontTx/>
              <a:buNone/>
            </a:pPr>
            <a:endParaRPr kumimoji="1" lang="zh-CN" altLang="en-US" smtClean="0"/>
          </a:p>
          <a:p>
            <a:pPr eaLnBrk="1" hangingPunct="1">
              <a:spcBef>
                <a:spcPct val="0"/>
              </a:spcBef>
              <a:buClrTx/>
              <a:buFontTx/>
              <a:buNone/>
            </a:pPr>
            <a:r>
              <a:rPr kumimoji="1" lang="zh-CN" altLang="en-US" smtClean="0"/>
              <a:t>      </a:t>
            </a:r>
            <a:r>
              <a:rPr kumimoji="1" lang="en-US" altLang="zh-CN" smtClean="0"/>
              <a:t>8086CPU</a:t>
            </a:r>
            <a:r>
              <a:rPr kumimoji="1" lang="zh-CN" altLang="en-US" smtClean="0"/>
              <a:t>把</a:t>
            </a:r>
            <a:r>
              <a:rPr kumimoji="1" lang="en-US" altLang="zh-CN" smtClean="0"/>
              <a:t>1M</a:t>
            </a:r>
            <a:r>
              <a:rPr kumimoji="1" lang="zh-CN" altLang="en-US" smtClean="0"/>
              <a:t>字节的存储器空间划分为任意的一些存储段，一个</a:t>
            </a:r>
          </a:p>
          <a:p>
            <a:pPr eaLnBrk="1" hangingPunct="1">
              <a:spcBef>
                <a:spcPct val="35000"/>
              </a:spcBef>
              <a:buClrTx/>
              <a:buFontTx/>
              <a:buNone/>
            </a:pPr>
            <a:r>
              <a:rPr kumimoji="1" lang="zh-CN" altLang="en-US" smtClean="0"/>
              <a:t>存储段是存储器中可独立寻址的一个逻辑单位，也称逻辑段，每个段</a:t>
            </a:r>
          </a:p>
          <a:p>
            <a:pPr eaLnBrk="1" hangingPunct="1">
              <a:spcBef>
                <a:spcPct val="35000"/>
              </a:spcBef>
              <a:buClrTx/>
              <a:buFontTx/>
              <a:buNone/>
            </a:pPr>
            <a:r>
              <a:rPr kumimoji="1" lang="zh-CN" altLang="en-US" smtClean="0"/>
              <a:t>的长度最多为</a:t>
            </a:r>
            <a:r>
              <a:rPr kumimoji="1" lang="en-US" altLang="zh-CN" smtClean="0"/>
              <a:t>64K</a:t>
            </a:r>
            <a:r>
              <a:rPr kumimoji="1" lang="zh-CN" altLang="en-US" smtClean="0"/>
              <a:t>字节。 </a:t>
            </a:r>
          </a:p>
          <a:p>
            <a:pPr eaLnBrk="1" hangingPunct="1">
              <a:spcBef>
                <a:spcPct val="50000"/>
              </a:spcBef>
              <a:buClrTx/>
              <a:buFontTx/>
              <a:buNone/>
            </a:pPr>
            <a:r>
              <a:rPr kumimoji="1" lang="zh-CN" altLang="en-US" b="1" smtClean="0">
                <a:latin typeface="Times New Roman" panose="02020603050405020304" pitchFamily="18" charset="0"/>
              </a:rPr>
              <a:t>        </a:t>
            </a:r>
            <a:r>
              <a:rPr kumimoji="1" lang="en-US" altLang="zh-CN" smtClean="0"/>
              <a:t>8086CPU</a:t>
            </a:r>
            <a:r>
              <a:rPr kumimoji="1" lang="zh-CN" altLang="en-US" smtClean="0"/>
              <a:t>中有四段寄存器：</a:t>
            </a:r>
            <a:r>
              <a:rPr kumimoji="1" lang="en-US" altLang="zh-CN" smtClean="0"/>
              <a:t>CS</a:t>
            </a:r>
            <a:r>
              <a:rPr kumimoji="1" lang="zh-CN" altLang="en-US" smtClean="0"/>
              <a:t>，</a:t>
            </a:r>
            <a:r>
              <a:rPr kumimoji="1" lang="en-US" altLang="zh-CN" smtClean="0"/>
              <a:t>DS</a:t>
            </a:r>
            <a:r>
              <a:rPr kumimoji="1" lang="zh-CN" altLang="en-US" smtClean="0"/>
              <a:t>，</a:t>
            </a:r>
            <a:r>
              <a:rPr kumimoji="1" lang="en-US" altLang="zh-CN" smtClean="0"/>
              <a:t>SS</a:t>
            </a:r>
            <a:r>
              <a:rPr kumimoji="1" lang="zh-CN" altLang="en-US" smtClean="0"/>
              <a:t>和</a:t>
            </a:r>
            <a:r>
              <a:rPr kumimoji="1" lang="en-US" altLang="zh-CN" smtClean="0"/>
              <a:t>ES</a:t>
            </a:r>
            <a:r>
              <a:rPr kumimoji="1" lang="zh-CN" altLang="en-US" smtClean="0"/>
              <a:t>，这四个段寄存器</a:t>
            </a:r>
          </a:p>
          <a:p>
            <a:pPr eaLnBrk="1" hangingPunct="1">
              <a:spcBef>
                <a:spcPct val="50000"/>
              </a:spcBef>
              <a:buClrTx/>
              <a:buFontTx/>
              <a:buNone/>
            </a:pPr>
            <a:r>
              <a:rPr kumimoji="1" lang="zh-CN" altLang="en-US" smtClean="0"/>
              <a:t>存放了</a:t>
            </a:r>
            <a:r>
              <a:rPr kumimoji="1" lang="en-US" altLang="zh-CN" smtClean="0"/>
              <a:t>CPU</a:t>
            </a:r>
            <a:r>
              <a:rPr kumimoji="1" lang="zh-CN" altLang="en-US" smtClean="0"/>
              <a:t>当前可以寻址的四个段的基址，也即可以从这四个段寄存</a:t>
            </a:r>
          </a:p>
          <a:p>
            <a:pPr eaLnBrk="1" hangingPunct="1">
              <a:spcBef>
                <a:spcPct val="50000"/>
              </a:spcBef>
              <a:buClrTx/>
              <a:buFontTx/>
              <a:buNone/>
            </a:pPr>
            <a:r>
              <a:rPr kumimoji="1" lang="zh-CN" altLang="en-US" smtClean="0"/>
              <a:t>器规定的逻辑段中存取指令代码和数据。</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292</a:t>
            </a:fld>
            <a:endParaRPr lang="en-US" altLang="zh-CN"/>
          </a:p>
        </p:txBody>
      </p:sp>
    </p:spTree>
    <p:extLst>
      <p:ext uri="{BB962C8B-B14F-4D97-AF65-F5344CB8AC3E}">
        <p14:creationId xmlns:p14="http://schemas.microsoft.com/office/powerpoint/2010/main" val="367595361"/>
      </p:ext>
    </p:extLst>
  </p:cSld>
  <p:clrMapOvr>
    <a:masterClrMapping/>
  </p:clrMapOv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endParaRPr lang="zh-CN" altLang="zh-CN" smtClean="0"/>
          </a:p>
        </p:txBody>
      </p:sp>
      <p:sp>
        <p:nvSpPr>
          <p:cNvPr id="241667" name="Rectangle 3"/>
          <p:cNvSpPr>
            <a:spLocks noGrp="1" noChangeArrowheads="1"/>
          </p:cNvSpPr>
          <p:nvPr>
            <p:ph type="body" idx="1"/>
          </p:nvPr>
        </p:nvSpPr>
        <p:spPr/>
        <p:txBody>
          <a:bodyPr/>
          <a:lstStyle/>
          <a:p>
            <a:pPr eaLnBrk="1" hangingPunct="1">
              <a:spcBef>
                <a:spcPct val="50000"/>
              </a:spcBef>
              <a:buClrTx/>
              <a:buFontTx/>
              <a:buNone/>
            </a:pPr>
            <a:r>
              <a:rPr kumimoji="1" lang="en-US" altLang="zh-CN" b="1" smtClean="0">
                <a:solidFill>
                  <a:srgbClr val="CC3300"/>
                </a:solidFill>
              </a:rPr>
              <a:t>(2)8086</a:t>
            </a:r>
            <a:r>
              <a:rPr kumimoji="1" lang="zh-CN" altLang="en-US" b="1" smtClean="0">
                <a:solidFill>
                  <a:srgbClr val="CC3300"/>
                </a:solidFill>
              </a:rPr>
              <a:t>存储器的逻辑地址和物理地址</a:t>
            </a:r>
          </a:p>
          <a:p>
            <a:pPr eaLnBrk="1" hangingPunct="1">
              <a:spcBef>
                <a:spcPct val="50000"/>
              </a:spcBef>
              <a:buClrTx/>
              <a:buFontTx/>
              <a:buNone/>
            </a:pPr>
            <a:r>
              <a:rPr kumimoji="1" lang="zh-CN" altLang="en-US" b="1" smtClean="0"/>
              <a:t>存储器中的每个存储单元都可以用两个形式的地址来表示：</a:t>
            </a:r>
          </a:p>
          <a:p>
            <a:pPr eaLnBrk="1" hangingPunct="1">
              <a:buFont typeface="Wingdings" panose="05000000000000000000" pitchFamily="2" charset="2"/>
              <a:buNone/>
            </a:pPr>
            <a:r>
              <a:rPr kumimoji="1" lang="zh-CN" altLang="en-US" b="1" smtClean="0">
                <a:solidFill>
                  <a:srgbClr val="CC3300"/>
                </a:solidFill>
              </a:rPr>
              <a:t>物理地址：存储器的绝对地址</a:t>
            </a:r>
            <a:r>
              <a:rPr kumimoji="1" lang="zh-CN" altLang="en-US" smtClean="0"/>
              <a:t>，从</a:t>
            </a:r>
            <a:r>
              <a:rPr kumimoji="1" lang="en-US" altLang="zh-CN" smtClean="0"/>
              <a:t>00000H</a:t>
            </a:r>
            <a:r>
              <a:rPr kumimoji="1" lang="zh-CN" altLang="en-US" smtClean="0"/>
              <a:t>～</a:t>
            </a:r>
            <a:r>
              <a:rPr kumimoji="1" lang="en-US" altLang="zh-CN" smtClean="0"/>
              <a:t>FFFFFH</a:t>
            </a:r>
            <a:r>
              <a:rPr kumimoji="1" lang="zh-CN" altLang="en-US" smtClean="0"/>
              <a:t>，是</a:t>
            </a:r>
            <a:r>
              <a:rPr kumimoji="1" lang="en-US" altLang="zh-CN" smtClean="0"/>
              <a:t>CPU</a:t>
            </a:r>
            <a:r>
              <a:rPr kumimoji="1" lang="zh-CN" altLang="en-US" smtClean="0"/>
              <a:t>访问存储器的实际寻址地址（也称为</a:t>
            </a:r>
            <a:r>
              <a:rPr kumimoji="1" lang="zh-CN" altLang="en-US" b="1" smtClean="0">
                <a:solidFill>
                  <a:srgbClr val="CC3300"/>
                </a:solidFill>
              </a:rPr>
              <a:t>绝对地址</a:t>
            </a:r>
            <a:r>
              <a:rPr kumimoji="1" lang="zh-CN" altLang="en-US" smtClean="0"/>
              <a:t>） </a:t>
            </a:r>
          </a:p>
          <a:p>
            <a:pPr eaLnBrk="1" hangingPunct="1">
              <a:buFont typeface="Wingdings" panose="05000000000000000000" pitchFamily="2" charset="2"/>
              <a:buNone/>
            </a:pPr>
            <a:r>
              <a:rPr kumimoji="1" lang="zh-CN" altLang="en-US" b="1" smtClean="0">
                <a:solidFill>
                  <a:srgbClr val="CC3300"/>
                </a:solidFill>
              </a:rPr>
              <a:t>逻辑地址：允许在程序中编排的地址</a:t>
            </a:r>
            <a:r>
              <a:rPr kumimoji="1" lang="zh-CN" altLang="en-US" smtClean="0">
                <a:solidFill>
                  <a:srgbClr val="000000"/>
                </a:solidFill>
              </a:rPr>
              <a:t>；</a:t>
            </a:r>
          </a:p>
          <a:p>
            <a:pPr eaLnBrk="1" hangingPunct="1">
              <a:buFont typeface="Wingdings" panose="05000000000000000000" pitchFamily="2" charset="2"/>
              <a:buNone/>
            </a:pPr>
            <a:r>
              <a:rPr kumimoji="1" lang="zh-CN" altLang="en-US" smtClean="0"/>
              <a:t>       任何一个存储单元逻辑地址都由段基址和偏移地址两部分构成，</a:t>
            </a:r>
          </a:p>
          <a:p>
            <a:pPr eaLnBrk="1" hangingPunct="1">
              <a:buFont typeface="Wingdings" panose="05000000000000000000" pitchFamily="2" charset="2"/>
              <a:buNone/>
            </a:pPr>
            <a:r>
              <a:rPr kumimoji="1" lang="zh-CN" altLang="en-US" smtClean="0"/>
              <a:t>都是</a:t>
            </a:r>
            <a:r>
              <a:rPr kumimoji="1" lang="en-US" altLang="zh-CN" smtClean="0"/>
              <a:t>16</a:t>
            </a:r>
            <a:r>
              <a:rPr kumimoji="1" lang="zh-CN" altLang="en-US" smtClean="0"/>
              <a:t>位二进制数。</a:t>
            </a:r>
          </a:p>
          <a:p>
            <a:pPr eaLnBrk="1" hangingPunct="1">
              <a:buFont typeface="Wingdings" panose="05000000000000000000" pitchFamily="2" charset="2"/>
              <a:buNone/>
            </a:pPr>
            <a:r>
              <a:rPr kumimoji="1" lang="zh-CN" altLang="en-US" b="1" smtClean="0">
                <a:solidFill>
                  <a:srgbClr val="CC3300"/>
                </a:solidFill>
              </a:rPr>
              <a:t>      段基址（段地址）</a:t>
            </a:r>
            <a:r>
              <a:rPr kumimoji="1" lang="en-US" altLang="zh-CN" smtClean="0">
                <a:solidFill>
                  <a:schemeClr val="tx2"/>
                </a:solidFill>
                <a:latin typeface="Arial" panose="020B0604020202020204" pitchFamily="34" charset="0"/>
              </a:rPr>
              <a:t>——</a:t>
            </a:r>
            <a:r>
              <a:rPr kumimoji="1" lang="zh-CN" altLang="en-US" smtClean="0">
                <a:solidFill>
                  <a:srgbClr val="000000"/>
                </a:solidFill>
              </a:rPr>
              <a:t>由</a:t>
            </a:r>
            <a:r>
              <a:rPr kumimoji="1" lang="en-US" altLang="zh-CN" smtClean="0">
                <a:solidFill>
                  <a:srgbClr val="000000"/>
                </a:solidFill>
              </a:rPr>
              <a:t>CS</a:t>
            </a:r>
            <a:r>
              <a:rPr kumimoji="1" lang="zh-CN" altLang="en-US" smtClean="0">
                <a:solidFill>
                  <a:srgbClr val="000000"/>
                </a:solidFill>
              </a:rPr>
              <a:t>，</a:t>
            </a:r>
            <a:r>
              <a:rPr kumimoji="1" lang="en-US" altLang="zh-CN" smtClean="0">
                <a:solidFill>
                  <a:srgbClr val="000000"/>
                </a:solidFill>
              </a:rPr>
              <a:t>DS</a:t>
            </a:r>
            <a:r>
              <a:rPr kumimoji="1" lang="zh-CN" altLang="en-US" smtClean="0">
                <a:solidFill>
                  <a:srgbClr val="000000"/>
                </a:solidFill>
              </a:rPr>
              <a:t>，</a:t>
            </a:r>
            <a:r>
              <a:rPr kumimoji="1" lang="en-US" altLang="zh-CN" smtClean="0">
                <a:solidFill>
                  <a:srgbClr val="000000"/>
                </a:solidFill>
              </a:rPr>
              <a:t>SS</a:t>
            </a:r>
            <a:r>
              <a:rPr kumimoji="1" lang="zh-CN" altLang="en-US" smtClean="0">
                <a:solidFill>
                  <a:srgbClr val="000000"/>
                </a:solidFill>
              </a:rPr>
              <a:t>，</a:t>
            </a:r>
            <a:r>
              <a:rPr kumimoji="1" lang="en-US" altLang="zh-CN" smtClean="0">
                <a:solidFill>
                  <a:srgbClr val="000000"/>
                </a:solidFill>
              </a:rPr>
              <a:t>ES</a:t>
            </a:r>
            <a:r>
              <a:rPr kumimoji="1" lang="zh-CN" altLang="en-US" smtClean="0">
                <a:solidFill>
                  <a:srgbClr val="000000"/>
                </a:solidFill>
              </a:rPr>
              <a:t>决定</a:t>
            </a:r>
          </a:p>
          <a:p>
            <a:pPr eaLnBrk="1" hangingPunct="1">
              <a:buFont typeface="Wingdings" panose="05000000000000000000" pitchFamily="2" charset="2"/>
              <a:buNone/>
            </a:pPr>
            <a:r>
              <a:rPr kumimoji="1" lang="zh-CN" altLang="en-US" smtClean="0">
                <a:solidFill>
                  <a:srgbClr val="000000"/>
                </a:solidFill>
              </a:rPr>
              <a:t>      </a:t>
            </a:r>
            <a:r>
              <a:rPr kumimoji="1" lang="zh-CN" altLang="en-US" b="1" smtClean="0">
                <a:solidFill>
                  <a:srgbClr val="CC3300"/>
                </a:solidFill>
              </a:rPr>
              <a:t>段内偏移量（段内有效地址</a:t>
            </a:r>
            <a:r>
              <a:rPr kumimoji="1" lang="en-US" altLang="zh-CN" b="1" smtClean="0">
                <a:solidFill>
                  <a:srgbClr val="CC3300"/>
                </a:solidFill>
              </a:rPr>
              <a:t>EA</a:t>
            </a:r>
            <a:r>
              <a:rPr kumimoji="1" lang="zh-CN" altLang="en-US" b="1" smtClean="0">
                <a:solidFill>
                  <a:srgbClr val="CC3300"/>
                </a:solidFill>
              </a:rPr>
              <a:t>）</a:t>
            </a:r>
            <a:r>
              <a:rPr kumimoji="1" lang="en-US" altLang="zh-CN" smtClean="0">
                <a:solidFill>
                  <a:schemeClr val="tx2"/>
                </a:solidFill>
                <a:latin typeface="Arial" panose="020B0604020202020204" pitchFamily="34" charset="0"/>
              </a:rPr>
              <a:t>——</a:t>
            </a:r>
            <a:r>
              <a:rPr kumimoji="1" lang="zh-CN" altLang="en-US" smtClean="0">
                <a:solidFill>
                  <a:srgbClr val="000000"/>
                </a:solidFill>
              </a:rPr>
              <a:t>（该单元相对于段基址的距离）</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293</a:t>
            </a:fld>
            <a:endParaRPr lang="en-US" altLang="zh-CN" dirty="0"/>
          </a:p>
        </p:txBody>
      </p:sp>
    </p:spTree>
    <p:extLst>
      <p:ext uri="{BB962C8B-B14F-4D97-AF65-F5344CB8AC3E}">
        <p14:creationId xmlns:p14="http://schemas.microsoft.com/office/powerpoint/2010/main" val="1082395769"/>
      </p:ext>
    </p:extLst>
  </p:cSld>
  <p:clrMapOvr>
    <a:masterClrMapping/>
  </p:clrMapOv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eaLnBrk="1" hangingPunct="1"/>
            <a:r>
              <a:rPr lang="en-US" altLang="zh-CN" smtClean="0">
                <a:solidFill>
                  <a:srgbClr val="CC3300"/>
                </a:solidFill>
              </a:rPr>
              <a:t>3).   20</a:t>
            </a:r>
            <a:r>
              <a:rPr lang="zh-CN" altLang="en-US" smtClean="0">
                <a:solidFill>
                  <a:srgbClr val="CC3300"/>
                </a:solidFill>
              </a:rPr>
              <a:t>位物理地址的形成</a:t>
            </a:r>
          </a:p>
        </p:txBody>
      </p:sp>
      <p:sp>
        <p:nvSpPr>
          <p:cNvPr id="242691" name="Rectangle 3"/>
          <p:cNvSpPr>
            <a:spLocks noGrp="1" noChangeArrowheads="1"/>
          </p:cNvSpPr>
          <p:nvPr>
            <p:ph type="body" idx="1"/>
          </p:nvPr>
        </p:nvSpPr>
        <p:spPr/>
        <p:txBody>
          <a:bodyPr/>
          <a:lstStyle/>
          <a:p>
            <a:pPr eaLnBrk="1" hangingPunct="1">
              <a:buFont typeface="Wingdings" panose="05000000000000000000" pitchFamily="2" charset="2"/>
              <a:buNone/>
            </a:pPr>
            <a:r>
              <a:rPr kumimoji="1" lang="en-US" altLang="zh-CN" smtClean="0"/>
              <a:t>16</a:t>
            </a:r>
            <a:r>
              <a:rPr kumimoji="1" lang="zh-CN" altLang="en-US" smtClean="0"/>
              <a:t>位的段基址左移</a:t>
            </a:r>
            <a:r>
              <a:rPr kumimoji="1" lang="en-US" altLang="zh-CN" smtClean="0"/>
              <a:t>4</a:t>
            </a:r>
            <a:r>
              <a:rPr kumimoji="1" lang="zh-CN" altLang="en-US" smtClean="0"/>
              <a:t>位</a:t>
            </a:r>
            <a:r>
              <a:rPr kumimoji="1" lang="en-US" altLang="zh-CN" smtClean="0"/>
              <a:t>(</a:t>
            </a:r>
            <a:r>
              <a:rPr kumimoji="1" lang="zh-CN" altLang="en-US" smtClean="0"/>
              <a:t>相当于在段基址最低位后添</a:t>
            </a:r>
            <a:r>
              <a:rPr kumimoji="1" lang="en-US" altLang="zh-CN" smtClean="0"/>
              <a:t>4</a:t>
            </a:r>
            <a:r>
              <a:rPr kumimoji="1" lang="zh-CN" altLang="en-US" smtClean="0"/>
              <a:t>个</a:t>
            </a:r>
            <a:r>
              <a:rPr kumimoji="1" lang="zh-CN" altLang="en-US" smtClean="0">
                <a:latin typeface="Arial" panose="020B0604020202020204" pitchFamily="34" charset="0"/>
              </a:rPr>
              <a:t>“</a:t>
            </a:r>
            <a:r>
              <a:rPr kumimoji="1" lang="en-US" altLang="zh-CN" smtClean="0"/>
              <a:t>0</a:t>
            </a:r>
            <a:r>
              <a:rPr kumimoji="1" lang="en-US" altLang="zh-CN" smtClean="0">
                <a:latin typeface="Arial" panose="020B0604020202020204" pitchFamily="34" charset="0"/>
              </a:rPr>
              <a:t>”</a:t>
            </a:r>
            <a:r>
              <a:rPr kumimoji="1" lang="en-US" altLang="zh-CN" smtClean="0"/>
              <a:t>)</a:t>
            </a:r>
            <a:r>
              <a:rPr kumimoji="1" lang="zh-CN" altLang="en-US" smtClean="0"/>
              <a:t>，然后与偏</a:t>
            </a:r>
          </a:p>
          <a:p>
            <a:pPr eaLnBrk="1" hangingPunct="1">
              <a:buFont typeface="Wingdings" panose="05000000000000000000" pitchFamily="2" charset="2"/>
              <a:buNone/>
            </a:pPr>
            <a:r>
              <a:rPr kumimoji="1" lang="zh-CN" altLang="en-US" smtClean="0"/>
              <a:t>移地址相加获得物理地址，这相当于完成如下的地址运算：</a:t>
            </a:r>
          </a:p>
          <a:p>
            <a:pPr eaLnBrk="1" hangingPunct="1">
              <a:buFont typeface="Wingdings" panose="05000000000000000000" pitchFamily="2" charset="2"/>
              <a:buNone/>
            </a:pPr>
            <a:r>
              <a:rPr kumimoji="1" lang="zh-CN" altLang="en-US" smtClean="0"/>
              <a:t>         物理地址＝段基址</a:t>
            </a:r>
            <a:r>
              <a:rPr kumimoji="1" lang="en-US" altLang="zh-CN" smtClean="0"/>
              <a:t>×16+</a:t>
            </a:r>
            <a:r>
              <a:rPr kumimoji="1" lang="zh-CN" altLang="en-US" smtClean="0"/>
              <a:t>偏移地址</a:t>
            </a:r>
          </a:p>
          <a:p>
            <a:pPr eaLnBrk="1" hangingPunct="1">
              <a:buFont typeface="Wingdings" panose="05000000000000000000" pitchFamily="2" charset="2"/>
              <a:buNone/>
            </a:pPr>
            <a:endParaRPr lang="en-US" altLang="zh-CN" smtClean="0"/>
          </a:p>
        </p:txBody>
      </p:sp>
      <p:grpSp>
        <p:nvGrpSpPr>
          <p:cNvPr id="2" name="Group 4"/>
          <p:cNvGrpSpPr>
            <a:grpSpLocks/>
          </p:cNvGrpSpPr>
          <p:nvPr/>
        </p:nvGrpSpPr>
        <p:grpSpPr bwMode="auto">
          <a:xfrm>
            <a:off x="611188" y="3213100"/>
            <a:ext cx="7848600" cy="2012950"/>
            <a:chOff x="432" y="2044"/>
            <a:chExt cx="4944" cy="1268"/>
          </a:xfrm>
        </p:grpSpPr>
        <p:sp>
          <p:nvSpPr>
            <p:cNvPr id="242693" name="Text Box 5"/>
            <p:cNvSpPr txBox="1">
              <a:spLocks noChangeArrowheads="1"/>
            </p:cNvSpPr>
            <p:nvPr/>
          </p:nvSpPr>
          <p:spPr bwMode="auto">
            <a:xfrm>
              <a:off x="432" y="2044"/>
              <a:ext cx="4944"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just" eaLnBrk="1" hangingPunct="1">
                <a:spcBef>
                  <a:spcPct val="0"/>
                </a:spcBef>
                <a:buClrTx/>
                <a:buFontTx/>
                <a:buNone/>
              </a:pPr>
              <a:r>
                <a:rPr kumimoji="1" lang="zh-CN" altLang="en-US" sz="2400">
                  <a:solidFill>
                    <a:schemeClr val="tx2"/>
                  </a:solidFill>
                  <a:latin typeface="Times New Roman" panose="02020603050405020304" pitchFamily="18" charset="0"/>
                </a:rPr>
                <a:t>段地址</a:t>
              </a:r>
              <a:r>
                <a:rPr kumimoji="1" lang="zh-CN" altLang="en-US" sz="2400">
                  <a:solidFill>
                    <a:schemeClr val="bg1"/>
                  </a:solidFill>
                  <a:latin typeface="Times New Roman" panose="02020603050405020304" pitchFamily="18" charset="0"/>
                </a:rPr>
                <a:t>		  	               </a:t>
              </a:r>
              <a:r>
                <a:rPr kumimoji="1" lang="en-US" altLang="zh-CN" sz="2400">
                  <a:solidFill>
                    <a:srgbClr val="FF0000"/>
                  </a:solidFill>
                  <a:latin typeface="Times New Roman" panose="02020603050405020304" pitchFamily="18" charset="0"/>
                </a:rPr>
                <a:t>0000</a:t>
              </a:r>
              <a:endParaRPr kumimoji="1" lang="en-US" altLang="zh-CN" sz="2400">
                <a:solidFill>
                  <a:schemeClr val="bg1"/>
                </a:solidFill>
                <a:latin typeface="Times New Roman" panose="02020603050405020304" pitchFamily="18" charset="0"/>
              </a:endParaRPr>
            </a:p>
            <a:p>
              <a:pPr algn="just" eaLnBrk="1" hangingPunct="1">
                <a:spcBef>
                  <a:spcPct val="0"/>
                </a:spcBef>
                <a:buClrTx/>
                <a:buFontTx/>
                <a:buNone/>
              </a:pPr>
              <a:endParaRPr kumimoji="1" lang="en-US" altLang="zh-CN" sz="2400">
                <a:solidFill>
                  <a:schemeClr val="bg1"/>
                </a:solidFill>
                <a:latin typeface="Times New Roman" panose="02020603050405020304" pitchFamily="18" charset="0"/>
              </a:endParaRPr>
            </a:p>
            <a:p>
              <a:pPr algn="just" eaLnBrk="1" hangingPunct="1">
                <a:spcBef>
                  <a:spcPct val="0"/>
                </a:spcBef>
                <a:buClrTx/>
                <a:buFontTx/>
                <a:buNone/>
              </a:pPr>
              <a:r>
                <a:rPr kumimoji="1" lang="zh-CN" altLang="en-US" sz="2400">
                  <a:solidFill>
                    <a:schemeClr val="tx2"/>
                  </a:solidFill>
                  <a:latin typeface="Times New Roman" panose="02020603050405020304" pitchFamily="18" charset="0"/>
                </a:rPr>
                <a:t>段内有效地址          </a:t>
              </a:r>
              <a:r>
                <a:rPr kumimoji="1" lang="en-US" altLang="zh-CN" sz="2400">
                  <a:solidFill>
                    <a:schemeClr val="tx2"/>
                  </a:solidFill>
                  <a:latin typeface="Times New Roman" panose="02020603050405020304" pitchFamily="18" charset="0"/>
                </a:rPr>
                <a:t>+    </a:t>
              </a:r>
              <a:r>
                <a:rPr kumimoji="1" lang="en-US" altLang="zh-CN" sz="2400">
                  <a:solidFill>
                    <a:srgbClr val="FF0000"/>
                  </a:solidFill>
                  <a:latin typeface="Times New Roman" panose="02020603050405020304" pitchFamily="18" charset="0"/>
                </a:rPr>
                <a:t>0000</a:t>
              </a:r>
              <a:endParaRPr kumimoji="1" lang="en-US" altLang="zh-CN" sz="2400">
                <a:solidFill>
                  <a:schemeClr val="bg1"/>
                </a:solidFill>
                <a:latin typeface="Times New Roman" panose="02020603050405020304" pitchFamily="18" charset="0"/>
              </a:endParaRPr>
            </a:p>
            <a:p>
              <a:pPr algn="just" eaLnBrk="1" hangingPunct="1">
                <a:spcBef>
                  <a:spcPct val="0"/>
                </a:spcBef>
                <a:buClrTx/>
                <a:buFontTx/>
                <a:buNone/>
              </a:pPr>
              <a:endParaRPr kumimoji="1" lang="en-US" altLang="zh-CN" sz="2400">
                <a:solidFill>
                  <a:schemeClr val="bg1"/>
                </a:solidFill>
                <a:latin typeface="Times New Roman" panose="02020603050405020304" pitchFamily="18" charset="0"/>
              </a:endParaRPr>
            </a:p>
            <a:p>
              <a:pPr algn="just" eaLnBrk="1" hangingPunct="1">
                <a:spcBef>
                  <a:spcPct val="0"/>
                </a:spcBef>
                <a:buClrTx/>
                <a:buFontTx/>
                <a:buNone/>
              </a:pPr>
              <a:r>
                <a:rPr kumimoji="1" lang="en-US" altLang="zh-CN" sz="2400">
                  <a:solidFill>
                    <a:schemeClr val="bg1"/>
                  </a:solidFill>
                  <a:latin typeface="Times New Roman" panose="02020603050405020304" pitchFamily="18" charset="0"/>
                </a:rPr>
                <a:t> </a:t>
              </a:r>
              <a:r>
                <a:rPr kumimoji="1" lang="zh-CN" altLang="en-US" sz="2400">
                  <a:solidFill>
                    <a:schemeClr val="tx2"/>
                  </a:solidFill>
                  <a:latin typeface="Times New Roman" panose="02020603050405020304" pitchFamily="18" charset="0"/>
                </a:rPr>
                <a:t>物理地址</a:t>
              </a:r>
              <a:r>
                <a:rPr kumimoji="1" lang="en-US" altLang="zh-CN" sz="2400">
                  <a:solidFill>
                    <a:schemeClr val="tx2"/>
                  </a:solidFill>
                  <a:latin typeface="Times New Roman" panose="02020603050405020304" pitchFamily="18" charset="0"/>
                </a:rPr>
                <a:t>(20bit)</a:t>
              </a:r>
              <a:endParaRPr kumimoji="1" lang="en-US" altLang="zh-CN" sz="2400">
                <a:solidFill>
                  <a:schemeClr val="bg1"/>
                </a:solidFill>
                <a:latin typeface="Times New Roman" panose="02020603050405020304" pitchFamily="18" charset="0"/>
              </a:endParaRPr>
            </a:p>
          </p:txBody>
        </p:sp>
        <p:sp>
          <p:nvSpPr>
            <p:cNvPr id="242694" name="Text Box 6"/>
            <p:cNvSpPr txBox="1">
              <a:spLocks noChangeArrowheads="1"/>
            </p:cNvSpPr>
            <p:nvPr/>
          </p:nvSpPr>
          <p:spPr bwMode="auto">
            <a:xfrm>
              <a:off x="2384" y="2064"/>
              <a:ext cx="1120" cy="260"/>
            </a:xfrm>
            <a:prstGeom prst="rect">
              <a:avLst/>
            </a:prstGeom>
            <a:solidFill>
              <a:srgbClr val="FFCC00"/>
            </a:solidFill>
            <a:ln w="9525">
              <a:solidFill>
                <a:srgbClr val="000000"/>
              </a:solidFill>
              <a:miter lim="800000"/>
              <a:headEnd/>
              <a:tailEnd/>
            </a:ln>
          </p:spPr>
          <p:txBody>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kumimoji="1" lang="en-US" altLang="zh-CN" sz="2400" b="1">
                  <a:latin typeface="Times New Roman" panose="02020603050405020304" pitchFamily="18" charset="0"/>
                </a:rPr>
                <a:t>16bit</a:t>
              </a:r>
              <a:endParaRPr kumimoji="1" lang="en-US" altLang="zh-CN" sz="2400">
                <a:latin typeface="Times New Roman" panose="02020603050405020304" pitchFamily="18" charset="0"/>
              </a:endParaRPr>
            </a:p>
          </p:txBody>
        </p:sp>
        <p:sp>
          <p:nvSpPr>
            <p:cNvPr id="242695" name="Text Box 7"/>
            <p:cNvSpPr txBox="1">
              <a:spLocks noChangeArrowheads="1"/>
            </p:cNvSpPr>
            <p:nvPr/>
          </p:nvSpPr>
          <p:spPr bwMode="auto">
            <a:xfrm>
              <a:off x="2832" y="2476"/>
              <a:ext cx="1181" cy="308"/>
            </a:xfrm>
            <a:prstGeom prst="rect">
              <a:avLst/>
            </a:prstGeom>
            <a:solidFill>
              <a:srgbClr val="FFCCFF"/>
            </a:solidFill>
            <a:ln w="9525">
              <a:solidFill>
                <a:srgbClr val="000000"/>
              </a:solidFill>
              <a:miter lim="800000"/>
              <a:headEnd/>
              <a:tailEnd/>
            </a:ln>
          </p:spPr>
          <p:txBody>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kumimoji="1" lang="en-US" altLang="zh-CN" sz="2400" b="1">
                  <a:latin typeface="Times New Roman" panose="02020603050405020304" pitchFamily="18" charset="0"/>
                </a:rPr>
                <a:t>16bit</a:t>
              </a:r>
            </a:p>
          </p:txBody>
        </p:sp>
        <p:sp>
          <p:nvSpPr>
            <p:cNvPr id="242696" name="Line 8"/>
            <p:cNvSpPr>
              <a:spLocks noChangeShapeType="1"/>
            </p:cNvSpPr>
            <p:nvPr/>
          </p:nvSpPr>
          <p:spPr bwMode="auto">
            <a:xfrm>
              <a:off x="2112" y="2928"/>
              <a:ext cx="216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697" name="Text Box 9"/>
            <p:cNvSpPr txBox="1">
              <a:spLocks noChangeArrowheads="1"/>
            </p:cNvSpPr>
            <p:nvPr/>
          </p:nvSpPr>
          <p:spPr bwMode="auto">
            <a:xfrm>
              <a:off x="2400" y="3004"/>
              <a:ext cx="1632" cy="308"/>
            </a:xfrm>
            <a:prstGeom prst="rect">
              <a:avLst/>
            </a:prstGeom>
            <a:solidFill>
              <a:srgbClr val="00CCFF"/>
            </a:solidFill>
            <a:ln w="9525">
              <a:solidFill>
                <a:srgbClr val="000000"/>
              </a:solidFill>
              <a:miter lim="800000"/>
              <a:headEnd/>
              <a:tailEnd/>
            </a:ln>
          </p:spPr>
          <p:txBody>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algn="ctr" eaLnBrk="1" hangingPunct="1">
                <a:spcBef>
                  <a:spcPct val="0"/>
                </a:spcBef>
                <a:buClrTx/>
                <a:buFontTx/>
                <a:buNone/>
              </a:pPr>
              <a:r>
                <a:rPr kumimoji="1" lang="en-US" altLang="zh-CN" sz="2400" b="1">
                  <a:latin typeface="Times New Roman" panose="02020603050405020304" pitchFamily="18" charset="0"/>
                </a:rPr>
                <a:t>20bit</a:t>
              </a:r>
            </a:p>
          </p:txBody>
        </p:sp>
      </p:grpSp>
      <p:sp>
        <p:nvSpPr>
          <p:cNvPr id="3" name="灯片编号占位符 2"/>
          <p:cNvSpPr>
            <a:spLocks noGrp="1"/>
          </p:cNvSpPr>
          <p:nvPr>
            <p:ph type="sldNum" sz="quarter" idx="12"/>
          </p:nvPr>
        </p:nvSpPr>
        <p:spPr/>
        <p:txBody>
          <a:bodyPr/>
          <a:lstStyle/>
          <a:p>
            <a:pPr>
              <a:defRPr/>
            </a:pPr>
            <a:fld id="{BC120BD5-977A-42A5-BBAD-59A61BB20C95}" type="slidenum">
              <a:rPr lang="en-US" altLang="zh-CN" smtClean="0"/>
              <a:pPr>
                <a:defRPr/>
              </a:pPr>
              <a:t>294</a:t>
            </a:fld>
            <a:endParaRPr lang="en-US" altLang="zh-CN" dirty="0"/>
          </a:p>
        </p:txBody>
      </p:sp>
    </p:spTree>
    <p:extLst>
      <p:ext uri="{BB962C8B-B14F-4D97-AF65-F5344CB8AC3E}">
        <p14:creationId xmlns:p14="http://schemas.microsoft.com/office/powerpoint/2010/main" val="865547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r>
              <a:rPr lang="en-US" altLang="zh-CN" smtClean="0">
                <a:solidFill>
                  <a:schemeClr val="accent2"/>
                </a:solidFill>
              </a:rPr>
              <a:t>4).   </a:t>
            </a:r>
            <a:r>
              <a:rPr lang="zh-CN" altLang="en-US" smtClean="0">
                <a:solidFill>
                  <a:schemeClr val="accent2"/>
                </a:solidFill>
              </a:rPr>
              <a:t>逻辑地址的来源</a:t>
            </a:r>
          </a:p>
        </p:txBody>
      </p:sp>
      <p:sp>
        <p:nvSpPr>
          <p:cNvPr id="243715"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2400" smtClean="0">
                <a:latin typeface="Times New Roman" panose="02020603050405020304" pitchFamily="18" charset="0"/>
                <a:cs typeface="Times New Roman" panose="02020603050405020304" pitchFamily="18" charset="0"/>
              </a:rPr>
              <a:t>CS</a:t>
            </a:r>
            <a:r>
              <a:rPr lang="zh-CN" altLang="en-US" sz="2400" smtClean="0">
                <a:latin typeface="Times New Roman" panose="02020603050405020304" pitchFamily="18" charset="0"/>
              </a:rPr>
              <a:t>、</a:t>
            </a:r>
            <a:r>
              <a:rPr lang="en-US" altLang="zh-CN" sz="2400" smtClean="0">
                <a:latin typeface="Times New Roman" panose="02020603050405020304" pitchFamily="18" charset="0"/>
                <a:cs typeface="Times New Roman" panose="02020603050405020304" pitchFamily="18" charset="0"/>
              </a:rPr>
              <a:t>DS</a:t>
            </a:r>
            <a:r>
              <a:rPr lang="zh-CN" altLang="en-US" sz="2400" smtClean="0">
                <a:latin typeface="Times New Roman" panose="02020603050405020304" pitchFamily="18" charset="0"/>
              </a:rPr>
              <a:t>、</a:t>
            </a:r>
            <a:r>
              <a:rPr lang="en-US" altLang="zh-CN" sz="2400" smtClean="0">
                <a:latin typeface="Times New Roman" panose="02020603050405020304" pitchFamily="18" charset="0"/>
                <a:cs typeface="Times New Roman" panose="02020603050405020304" pitchFamily="18" charset="0"/>
              </a:rPr>
              <a:t>SS</a:t>
            </a:r>
            <a:r>
              <a:rPr lang="zh-CN" altLang="en-US" sz="2400" smtClean="0">
                <a:latin typeface="Times New Roman" panose="02020603050405020304" pitchFamily="18" charset="0"/>
              </a:rPr>
              <a:t>和其他寄存器组合指向存储单元的示意图</a:t>
            </a:r>
            <a:r>
              <a:rPr lang="zh-CN" altLang="en-US" sz="2400" smtClean="0"/>
              <a:t> ：</a:t>
            </a:r>
          </a:p>
          <a:p>
            <a:pPr eaLnBrk="1" hangingPunct="1">
              <a:buFont typeface="Wingdings" panose="05000000000000000000" pitchFamily="2" charset="2"/>
              <a:buNone/>
            </a:pPr>
            <a:endParaRPr lang="en-US" altLang="zh-CN" smtClean="0"/>
          </a:p>
        </p:txBody>
      </p:sp>
      <p:sp>
        <p:nvSpPr>
          <p:cNvPr id="243716" name="Rectangle 4"/>
          <p:cNvSpPr>
            <a:spLocks noChangeArrowheads="1"/>
          </p:cNvSpPr>
          <p:nvPr/>
        </p:nvSpPr>
        <p:spPr bwMode="auto">
          <a:xfrm>
            <a:off x="3295650" y="2671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2000">
                <a:solidFill>
                  <a:schemeClr val="tx1"/>
                </a:solidFill>
                <a:latin typeface="Batang" pitchFamily="18" charset="-127"/>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Batang" pitchFamily="18" charset="-127"/>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Batang" pitchFamily="18" charset="-127"/>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Batang" pitchFamily="18" charset="-127"/>
                <a:ea typeface="宋体" panose="02010600030101010101" pitchFamily="2" charset="-122"/>
              </a:defRPr>
            </a:lvl9pPr>
          </a:lstStyle>
          <a:p>
            <a:pPr eaLnBrk="1" hangingPunct="1">
              <a:spcBef>
                <a:spcPct val="0"/>
              </a:spcBef>
              <a:buClrTx/>
              <a:buFontTx/>
              <a:buNone/>
            </a:pPr>
            <a:endParaRPr lang="zh-CN" altLang="en-US"/>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295</a:t>
            </a:fld>
            <a:endParaRPr lang="en-US" altLang="zh-CN"/>
          </a:p>
        </p:txBody>
      </p:sp>
    </p:spTree>
    <p:extLst>
      <p:ext uri="{BB962C8B-B14F-4D97-AF65-F5344CB8AC3E}">
        <p14:creationId xmlns:p14="http://schemas.microsoft.com/office/powerpoint/2010/main" val="2160374491"/>
      </p:ext>
    </p:extLst>
  </p:cSld>
  <p:clrMapOvr>
    <a:masterClrMapping/>
  </p:clrMapOv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738" name="Rectangle 2"/>
          <p:cNvSpPr>
            <a:spLocks noChangeArrowheads="1"/>
          </p:cNvSpPr>
          <p:nvPr/>
        </p:nvSpPr>
        <p:spPr bwMode="auto">
          <a:xfrm>
            <a:off x="5867400" y="228600"/>
            <a:ext cx="2514600" cy="6019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39" name="Line 3"/>
          <p:cNvSpPr>
            <a:spLocks noChangeShapeType="1"/>
          </p:cNvSpPr>
          <p:nvPr/>
        </p:nvSpPr>
        <p:spPr bwMode="auto">
          <a:xfrm>
            <a:off x="5867400" y="1676400"/>
            <a:ext cx="251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0" name="Line 4"/>
          <p:cNvSpPr>
            <a:spLocks noChangeShapeType="1"/>
          </p:cNvSpPr>
          <p:nvPr/>
        </p:nvSpPr>
        <p:spPr bwMode="auto">
          <a:xfrm>
            <a:off x="5867400" y="2819400"/>
            <a:ext cx="251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1" name="Line 5"/>
          <p:cNvSpPr>
            <a:spLocks noChangeShapeType="1"/>
          </p:cNvSpPr>
          <p:nvPr/>
        </p:nvSpPr>
        <p:spPr bwMode="auto">
          <a:xfrm>
            <a:off x="5867400" y="4038600"/>
            <a:ext cx="251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2" name="Line 6"/>
          <p:cNvSpPr>
            <a:spLocks noChangeShapeType="1"/>
          </p:cNvSpPr>
          <p:nvPr/>
        </p:nvSpPr>
        <p:spPr bwMode="auto">
          <a:xfrm>
            <a:off x="5867400" y="4953000"/>
            <a:ext cx="251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3" name="Rectangle 7"/>
          <p:cNvSpPr>
            <a:spLocks noChangeArrowheads="1"/>
          </p:cNvSpPr>
          <p:nvPr/>
        </p:nvSpPr>
        <p:spPr bwMode="auto">
          <a:xfrm>
            <a:off x="5867400" y="228600"/>
            <a:ext cx="2514600" cy="14478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44" name="Rectangle 8"/>
          <p:cNvSpPr>
            <a:spLocks noChangeArrowheads="1"/>
          </p:cNvSpPr>
          <p:nvPr/>
        </p:nvSpPr>
        <p:spPr bwMode="auto">
          <a:xfrm>
            <a:off x="5867400" y="2819400"/>
            <a:ext cx="2514600" cy="12192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45" name="Rectangle 9"/>
          <p:cNvSpPr>
            <a:spLocks noChangeArrowheads="1"/>
          </p:cNvSpPr>
          <p:nvPr/>
        </p:nvSpPr>
        <p:spPr bwMode="auto">
          <a:xfrm>
            <a:off x="5867400" y="4953000"/>
            <a:ext cx="2514600" cy="1219200"/>
          </a:xfrm>
          <a:prstGeom prst="rect">
            <a:avLst/>
          </a:prstGeom>
          <a:solidFill>
            <a:srgbClr val="99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46" name="Rectangle 10"/>
          <p:cNvSpPr>
            <a:spLocks noChangeArrowheads="1"/>
          </p:cNvSpPr>
          <p:nvPr/>
        </p:nvSpPr>
        <p:spPr bwMode="auto">
          <a:xfrm>
            <a:off x="1447800" y="228600"/>
            <a:ext cx="3048000" cy="381000"/>
          </a:xfrm>
          <a:prstGeom prst="rect">
            <a:avLst/>
          </a:prstGeom>
          <a:solidFill>
            <a:srgbClr val="FF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47" name="Line 11"/>
          <p:cNvSpPr>
            <a:spLocks noChangeShapeType="1"/>
          </p:cNvSpPr>
          <p:nvPr/>
        </p:nvSpPr>
        <p:spPr bwMode="auto">
          <a:xfrm>
            <a:off x="3581400" y="228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8" name="Text Box 12"/>
          <p:cNvSpPr txBox="1">
            <a:spLocks noChangeArrowheads="1"/>
          </p:cNvSpPr>
          <p:nvPr/>
        </p:nvSpPr>
        <p:spPr bwMode="auto">
          <a:xfrm>
            <a:off x="1524000" y="2286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CS                     0000</a:t>
            </a:r>
          </a:p>
        </p:txBody>
      </p:sp>
      <p:sp>
        <p:nvSpPr>
          <p:cNvPr id="244749" name="Line 13"/>
          <p:cNvSpPr>
            <a:spLocks noChangeShapeType="1"/>
          </p:cNvSpPr>
          <p:nvPr/>
        </p:nvSpPr>
        <p:spPr bwMode="auto">
          <a:xfrm>
            <a:off x="4495800" y="228600"/>
            <a:ext cx="1371600" cy="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50" name="Rectangle 14"/>
          <p:cNvSpPr>
            <a:spLocks noChangeArrowheads="1"/>
          </p:cNvSpPr>
          <p:nvPr/>
        </p:nvSpPr>
        <p:spPr bwMode="auto">
          <a:xfrm>
            <a:off x="2362200" y="838200"/>
            <a:ext cx="21336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51" name="Text Box 15"/>
          <p:cNvSpPr txBox="1">
            <a:spLocks noChangeArrowheads="1"/>
          </p:cNvSpPr>
          <p:nvPr/>
        </p:nvSpPr>
        <p:spPr bwMode="auto">
          <a:xfrm>
            <a:off x="2514600" y="8382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IP</a:t>
            </a:r>
          </a:p>
        </p:txBody>
      </p:sp>
      <p:sp>
        <p:nvSpPr>
          <p:cNvPr id="244752" name="Line 16"/>
          <p:cNvSpPr>
            <a:spLocks noChangeShapeType="1"/>
          </p:cNvSpPr>
          <p:nvPr/>
        </p:nvSpPr>
        <p:spPr bwMode="auto">
          <a:xfrm>
            <a:off x="4495800" y="990600"/>
            <a:ext cx="137160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53" name="Text Box 17"/>
          <p:cNvSpPr txBox="1">
            <a:spLocks noChangeArrowheads="1"/>
          </p:cNvSpPr>
          <p:nvPr/>
        </p:nvSpPr>
        <p:spPr bwMode="auto">
          <a:xfrm>
            <a:off x="6324600" y="4572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代码段</a:t>
            </a:r>
          </a:p>
        </p:txBody>
      </p:sp>
      <p:sp>
        <p:nvSpPr>
          <p:cNvPr id="244754" name="Rectangle 18"/>
          <p:cNvSpPr>
            <a:spLocks noChangeArrowheads="1"/>
          </p:cNvSpPr>
          <p:nvPr/>
        </p:nvSpPr>
        <p:spPr bwMode="auto">
          <a:xfrm>
            <a:off x="1447800" y="2819400"/>
            <a:ext cx="30480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55" name="Line 19"/>
          <p:cNvSpPr>
            <a:spLocks noChangeShapeType="1"/>
          </p:cNvSpPr>
          <p:nvPr/>
        </p:nvSpPr>
        <p:spPr bwMode="auto">
          <a:xfrm>
            <a:off x="3581400" y="2819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56" name="Text Box 20"/>
          <p:cNvSpPr txBox="1">
            <a:spLocks noChangeArrowheads="1"/>
          </p:cNvSpPr>
          <p:nvPr/>
        </p:nvSpPr>
        <p:spPr bwMode="auto">
          <a:xfrm>
            <a:off x="1524000" y="28194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DS</a:t>
            </a:r>
            <a:r>
              <a:rPr kumimoji="1" lang="zh-CN" altLang="en-US" sz="2000" b="1">
                <a:latin typeface="Times New Roman" panose="02020603050405020304" pitchFamily="18" charset="0"/>
              </a:rPr>
              <a:t>或</a:t>
            </a:r>
            <a:r>
              <a:rPr kumimoji="1" lang="en-US" altLang="zh-CN" sz="2000" b="1">
                <a:latin typeface="Times New Roman" panose="02020603050405020304" pitchFamily="18" charset="0"/>
              </a:rPr>
              <a:t>ES             0000</a:t>
            </a:r>
          </a:p>
        </p:txBody>
      </p:sp>
      <p:sp>
        <p:nvSpPr>
          <p:cNvPr id="244757" name="Line 21"/>
          <p:cNvSpPr>
            <a:spLocks noChangeShapeType="1"/>
          </p:cNvSpPr>
          <p:nvPr/>
        </p:nvSpPr>
        <p:spPr bwMode="auto">
          <a:xfrm>
            <a:off x="4495800" y="2819400"/>
            <a:ext cx="1371600" cy="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58" name="Rectangle 22"/>
          <p:cNvSpPr>
            <a:spLocks noChangeArrowheads="1"/>
          </p:cNvSpPr>
          <p:nvPr/>
        </p:nvSpPr>
        <p:spPr bwMode="auto">
          <a:xfrm>
            <a:off x="2362200" y="3429000"/>
            <a:ext cx="21336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59" name="Text Box 23"/>
          <p:cNvSpPr txBox="1">
            <a:spLocks noChangeArrowheads="1"/>
          </p:cNvSpPr>
          <p:nvPr/>
        </p:nvSpPr>
        <p:spPr bwMode="auto">
          <a:xfrm>
            <a:off x="2514600" y="34290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SI</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DI</a:t>
            </a:r>
            <a:r>
              <a:rPr kumimoji="1" lang="zh-CN" altLang="en-US" sz="2000" b="1">
                <a:latin typeface="Times New Roman" panose="02020603050405020304" pitchFamily="18" charset="0"/>
              </a:rPr>
              <a:t>或</a:t>
            </a:r>
            <a:r>
              <a:rPr kumimoji="1" lang="en-US" altLang="zh-CN" sz="2000" b="1">
                <a:latin typeface="Times New Roman" panose="02020603050405020304" pitchFamily="18" charset="0"/>
              </a:rPr>
              <a:t>BX</a:t>
            </a:r>
          </a:p>
        </p:txBody>
      </p:sp>
      <p:sp>
        <p:nvSpPr>
          <p:cNvPr id="244760" name="Line 24"/>
          <p:cNvSpPr>
            <a:spLocks noChangeShapeType="1"/>
          </p:cNvSpPr>
          <p:nvPr/>
        </p:nvSpPr>
        <p:spPr bwMode="auto">
          <a:xfrm>
            <a:off x="4495800" y="3581400"/>
            <a:ext cx="137160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61" name="Rectangle 25"/>
          <p:cNvSpPr>
            <a:spLocks noChangeArrowheads="1"/>
          </p:cNvSpPr>
          <p:nvPr/>
        </p:nvSpPr>
        <p:spPr bwMode="auto">
          <a:xfrm>
            <a:off x="1447800" y="4953000"/>
            <a:ext cx="3048000" cy="381000"/>
          </a:xfrm>
          <a:prstGeom prst="rect">
            <a:avLst/>
          </a:prstGeom>
          <a:solidFill>
            <a:srgbClr val="99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62" name="Line 26"/>
          <p:cNvSpPr>
            <a:spLocks noChangeShapeType="1"/>
          </p:cNvSpPr>
          <p:nvPr/>
        </p:nvSpPr>
        <p:spPr bwMode="auto">
          <a:xfrm>
            <a:off x="3581400" y="49530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63" name="Text Box 27"/>
          <p:cNvSpPr txBox="1">
            <a:spLocks noChangeArrowheads="1"/>
          </p:cNvSpPr>
          <p:nvPr/>
        </p:nvSpPr>
        <p:spPr bwMode="auto">
          <a:xfrm>
            <a:off x="1524000" y="49530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SS                     0000</a:t>
            </a:r>
          </a:p>
        </p:txBody>
      </p:sp>
      <p:sp>
        <p:nvSpPr>
          <p:cNvPr id="244764" name="Line 28"/>
          <p:cNvSpPr>
            <a:spLocks noChangeShapeType="1"/>
          </p:cNvSpPr>
          <p:nvPr/>
        </p:nvSpPr>
        <p:spPr bwMode="auto">
          <a:xfrm>
            <a:off x="4495800" y="4953000"/>
            <a:ext cx="1371600" cy="0"/>
          </a:xfrm>
          <a:prstGeom prst="line">
            <a:avLst/>
          </a:prstGeom>
          <a:noFill/>
          <a:ln w="9525">
            <a:solidFill>
              <a:srgbClr val="99FF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65" name="Rectangle 29"/>
          <p:cNvSpPr>
            <a:spLocks noChangeArrowheads="1"/>
          </p:cNvSpPr>
          <p:nvPr/>
        </p:nvSpPr>
        <p:spPr bwMode="auto">
          <a:xfrm>
            <a:off x="2362200" y="5562600"/>
            <a:ext cx="21336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0"/>
              </a:spcBef>
              <a:buFontTx/>
              <a:buNone/>
            </a:pPr>
            <a:endParaRPr lang="zh-CN" altLang="en-US" sz="2000"/>
          </a:p>
        </p:txBody>
      </p:sp>
      <p:sp>
        <p:nvSpPr>
          <p:cNvPr id="244766" name="Text Box 30"/>
          <p:cNvSpPr txBox="1">
            <a:spLocks noChangeArrowheads="1"/>
          </p:cNvSpPr>
          <p:nvPr/>
        </p:nvSpPr>
        <p:spPr bwMode="auto">
          <a:xfrm>
            <a:off x="2514600" y="55626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         SP</a:t>
            </a:r>
            <a:r>
              <a:rPr kumimoji="1" lang="zh-CN" altLang="en-US" sz="2000" b="1">
                <a:latin typeface="Times New Roman" panose="02020603050405020304" pitchFamily="18" charset="0"/>
              </a:rPr>
              <a:t>或</a:t>
            </a:r>
            <a:r>
              <a:rPr kumimoji="1" lang="en-US" altLang="zh-CN" sz="2000" b="1">
                <a:latin typeface="Times New Roman" panose="02020603050405020304" pitchFamily="18" charset="0"/>
              </a:rPr>
              <a:t>BP</a:t>
            </a:r>
          </a:p>
        </p:txBody>
      </p:sp>
      <p:sp>
        <p:nvSpPr>
          <p:cNvPr id="244767" name="Line 31"/>
          <p:cNvSpPr>
            <a:spLocks noChangeShapeType="1"/>
          </p:cNvSpPr>
          <p:nvPr/>
        </p:nvSpPr>
        <p:spPr bwMode="auto">
          <a:xfrm>
            <a:off x="4495800" y="5715000"/>
            <a:ext cx="137160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68" name="Text Box 32"/>
          <p:cNvSpPr txBox="1">
            <a:spLocks noChangeArrowheads="1"/>
          </p:cNvSpPr>
          <p:nvPr/>
        </p:nvSpPr>
        <p:spPr bwMode="auto">
          <a:xfrm>
            <a:off x="6324600" y="2833688"/>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数据段</a:t>
            </a:r>
          </a:p>
        </p:txBody>
      </p:sp>
      <p:sp>
        <p:nvSpPr>
          <p:cNvPr id="244769" name="Text Box 33"/>
          <p:cNvSpPr txBox="1">
            <a:spLocks noChangeArrowheads="1"/>
          </p:cNvSpPr>
          <p:nvPr/>
        </p:nvSpPr>
        <p:spPr bwMode="auto">
          <a:xfrm>
            <a:off x="6324600" y="5119688"/>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堆栈段</a:t>
            </a:r>
          </a:p>
        </p:txBody>
      </p:sp>
      <p:sp>
        <p:nvSpPr>
          <p:cNvPr id="244770" name="Text Box 34"/>
          <p:cNvSpPr txBox="1">
            <a:spLocks noChangeArrowheads="1"/>
          </p:cNvSpPr>
          <p:nvPr/>
        </p:nvSpPr>
        <p:spPr bwMode="auto">
          <a:xfrm>
            <a:off x="6324600" y="617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800" b="1">
                <a:solidFill>
                  <a:schemeClr val="bg1"/>
                </a:solidFill>
                <a:latin typeface="Times New Roman" panose="02020603050405020304" pitchFamily="18" charset="0"/>
              </a:rPr>
              <a:t>存储器</a:t>
            </a:r>
            <a:endParaRPr kumimoji="1" lang="zh-CN" altLang="en-US" sz="2000" b="1">
              <a:latin typeface="Times New Roman" panose="02020603050405020304" pitchFamily="18" charset="0"/>
            </a:endParaRPr>
          </a:p>
        </p:txBody>
      </p:sp>
      <p:sp>
        <p:nvSpPr>
          <p:cNvPr id="244771" name="Text Box 35"/>
          <p:cNvSpPr txBox="1">
            <a:spLocks noChangeArrowheads="1"/>
          </p:cNvSpPr>
          <p:nvPr/>
        </p:nvSpPr>
        <p:spPr bwMode="auto">
          <a:xfrm>
            <a:off x="838200" y="6248400"/>
            <a:ext cx="480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Batang" pitchFamily="18" charset="-127"/>
                <a:ea typeface="宋体" panose="02010600030101010101" pitchFamily="2" charset="-122"/>
              </a:defRPr>
            </a:lvl1pPr>
            <a:lvl2pPr marL="742950" indent="-285750">
              <a:spcBef>
                <a:spcPct val="20000"/>
              </a:spcBef>
              <a:buChar char="–"/>
              <a:defRPr sz="2800">
                <a:solidFill>
                  <a:schemeClr val="tx1"/>
                </a:solidFill>
                <a:latin typeface="Batang" pitchFamily="18" charset="-127"/>
                <a:ea typeface="宋体" panose="02010600030101010101" pitchFamily="2" charset="-122"/>
              </a:defRPr>
            </a:lvl2pPr>
            <a:lvl3pPr marL="1143000" indent="-228600">
              <a:spcBef>
                <a:spcPct val="20000"/>
              </a:spcBef>
              <a:buChar char="•"/>
              <a:defRPr sz="2400">
                <a:solidFill>
                  <a:schemeClr val="tx1"/>
                </a:solidFill>
                <a:latin typeface="Batang" pitchFamily="18" charset="-127"/>
                <a:ea typeface="宋体" panose="02010600030101010101" pitchFamily="2" charset="-122"/>
              </a:defRPr>
            </a:lvl3pPr>
            <a:lvl4pPr marL="1600200" indent="-228600">
              <a:spcBef>
                <a:spcPct val="20000"/>
              </a:spcBef>
              <a:buChar char="–"/>
              <a:defRPr sz="2000">
                <a:solidFill>
                  <a:schemeClr val="tx1"/>
                </a:solidFill>
                <a:latin typeface="Batang" pitchFamily="18" charset="-127"/>
                <a:ea typeface="宋体" panose="02010600030101010101" pitchFamily="2" charset="-122"/>
              </a:defRPr>
            </a:lvl4pPr>
            <a:lvl5pPr marL="2057400" indent="-228600">
              <a:spcBef>
                <a:spcPct val="20000"/>
              </a:spcBef>
              <a:buChar char="»"/>
              <a:defRPr sz="2000">
                <a:solidFill>
                  <a:schemeClr val="tx1"/>
                </a:solidFill>
                <a:latin typeface="Batang" pitchFamily="18" charset="-127"/>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Batang" pitchFamily="18" charset="-127"/>
                <a:ea typeface="宋体" panose="02010600030101010101" pitchFamily="2" charset="-122"/>
              </a:defRPr>
            </a:lvl9pPr>
          </a:lstStyle>
          <a:p>
            <a:pPr eaLnBrk="1" hangingPunct="1">
              <a:spcBef>
                <a:spcPct val="50000"/>
              </a:spcBef>
              <a:buFontTx/>
              <a:buNone/>
            </a:pPr>
            <a:r>
              <a:rPr kumimoji="1" lang="zh-CN" altLang="en-US" sz="2000" b="1">
                <a:solidFill>
                  <a:srgbClr val="FF0000"/>
                </a:solidFill>
                <a:latin typeface="Times New Roman" panose="02020603050405020304" pitchFamily="18" charset="0"/>
              </a:rPr>
              <a:t>段寄存器和偏移地址寄存器组合关系</a:t>
            </a:r>
          </a:p>
        </p:txBody>
      </p:sp>
      <p:sp>
        <p:nvSpPr>
          <p:cNvPr id="2" name="灯片编号占位符 1"/>
          <p:cNvSpPr>
            <a:spLocks noGrp="1"/>
          </p:cNvSpPr>
          <p:nvPr>
            <p:ph type="sldNum" sz="quarter" idx="4294967295"/>
          </p:nvPr>
        </p:nvSpPr>
        <p:spPr>
          <a:xfrm>
            <a:off x="8100392" y="6245225"/>
            <a:ext cx="474812" cy="476250"/>
          </a:xfrm>
        </p:spPr>
        <p:txBody>
          <a:bodyPr/>
          <a:lstStyle/>
          <a:p>
            <a:pPr>
              <a:defRPr/>
            </a:pPr>
            <a:fld id="{ED8CF920-1246-4542-A090-D3E7AC2FBACB}" type="slidenum">
              <a:rPr lang="en-US" altLang="zh-CN" smtClean="0"/>
              <a:pPr>
                <a:defRPr/>
              </a:pPr>
              <a:t>296</a:t>
            </a:fld>
            <a:endParaRPr lang="en-US" altLang="zh-CN"/>
          </a:p>
        </p:txBody>
      </p:sp>
    </p:spTree>
    <p:extLst>
      <p:ext uri="{BB962C8B-B14F-4D97-AF65-F5344CB8AC3E}">
        <p14:creationId xmlns:p14="http://schemas.microsoft.com/office/powerpoint/2010/main" val="898095534"/>
      </p:ext>
    </p:extLst>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eaLnBrk="1" hangingPunct="1"/>
            <a:r>
              <a:rPr lang="zh-CN" altLang="en-US" smtClean="0">
                <a:solidFill>
                  <a:srgbClr val="669900"/>
                </a:solidFill>
              </a:rPr>
              <a:t>对</a:t>
            </a:r>
            <a:r>
              <a:rPr lang="en-US" altLang="zh-CN" sz="2400" smtClean="0">
                <a:solidFill>
                  <a:srgbClr val="669900"/>
                </a:solidFill>
              </a:rPr>
              <a:t>8086</a:t>
            </a:r>
            <a:r>
              <a:rPr lang="zh-CN" altLang="en-US" sz="2400" smtClean="0">
                <a:solidFill>
                  <a:srgbClr val="669900"/>
                </a:solidFill>
              </a:rPr>
              <a:t>的存储器编址，有几点需要指出：</a:t>
            </a:r>
          </a:p>
        </p:txBody>
      </p:sp>
      <p:sp>
        <p:nvSpPr>
          <p:cNvPr id="245763" name="Rectangle 3"/>
          <p:cNvSpPr>
            <a:spLocks noGrp="1" noChangeArrowheads="1"/>
          </p:cNvSpPr>
          <p:nvPr>
            <p:ph type="body" idx="1"/>
          </p:nvPr>
        </p:nvSpPr>
        <p:spPr>
          <a:xfrm>
            <a:off x="566738" y="1752600"/>
            <a:ext cx="8108950" cy="4845050"/>
          </a:xfrm>
        </p:spPr>
        <p:txBody>
          <a:bodyPr/>
          <a:lstStyle/>
          <a:p>
            <a:pPr eaLnBrk="1" hangingPunct="1">
              <a:buFont typeface="Wingdings" panose="05000000000000000000" pitchFamily="2" charset="2"/>
              <a:buNone/>
            </a:pPr>
            <a:r>
              <a:rPr lang="en-US" altLang="zh-CN" smtClean="0"/>
              <a:t>①</a:t>
            </a:r>
            <a:r>
              <a:rPr lang="zh-CN" altLang="en-US" smtClean="0"/>
              <a:t>每个存储单元的物理地址都是将段地址乘以</a:t>
            </a:r>
            <a:r>
              <a:rPr lang="en-US" altLang="zh-CN" smtClean="0"/>
              <a:t>16,</a:t>
            </a:r>
            <a:r>
              <a:rPr lang="zh-CN" altLang="en-US" smtClean="0"/>
              <a:t>再加上偏移量计算得</a:t>
            </a:r>
          </a:p>
          <a:p>
            <a:pPr eaLnBrk="1" hangingPunct="1">
              <a:buFont typeface="Wingdings" panose="05000000000000000000" pitchFamily="2" charset="2"/>
              <a:buNone/>
            </a:pPr>
            <a:r>
              <a:rPr lang="zh-CN" altLang="en-US" smtClean="0"/>
              <a:t>到的，这样，同一个物理地址可以由不同的段地址和偏移量组合得</a:t>
            </a:r>
          </a:p>
          <a:p>
            <a:pPr eaLnBrk="1" hangingPunct="1">
              <a:buFont typeface="Wingdings" panose="05000000000000000000" pitchFamily="2" charset="2"/>
              <a:buNone/>
            </a:pPr>
            <a:r>
              <a:rPr lang="zh-CN" altLang="en-US" smtClean="0"/>
              <a:t>到。</a:t>
            </a:r>
          </a:p>
          <a:p>
            <a:pPr eaLnBrk="1" hangingPunct="1">
              <a:buFont typeface="Wingdings" panose="05000000000000000000" pitchFamily="2" charset="2"/>
              <a:buNone/>
            </a:pPr>
            <a:r>
              <a:rPr lang="zh-CN" altLang="en-US" smtClean="0"/>
              <a:t>②尽管代码段、数据段、堆栈段及附加段都可为</a:t>
            </a:r>
            <a:r>
              <a:rPr lang="en-US" altLang="zh-CN" smtClean="0"/>
              <a:t>64KB</a:t>
            </a:r>
            <a:r>
              <a:rPr lang="zh-CN" altLang="en-US" smtClean="0"/>
              <a:t>，</a:t>
            </a:r>
            <a:r>
              <a:rPr kumimoji="1" lang="zh-CN" altLang="en-US" smtClean="0">
                <a:solidFill>
                  <a:srgbClr val="000000"/>
                </a:solidFill>
              </a:rPr>
              <a:t>允许各逻辑段</a:t>
            </a:r>
          </a:p>
          <a:p>
            <a:pPr eaLnBrk="1" hangingPunct="1">
              <a:buFont typeface="Wingdings" panose="05000000000000000000" pitchFamily="2" charset="2"/>
              <a:buNone/>
            </a:pPr>
            <a:r>
              <a:rPr kumimoji="1" lang="zh-CN" altLang="en-US" smtClean="0">
                <a:solidFill>
                  <a:srgbClr val="000000"/>
                </a:solidFill>
              </a:rPr>
              <a:t>在整个存储空间浮动，段与段之间可以是连续的，也可以是分开的或</a:t>
            </a:r>
            <a:endParaRPr lang="zh-CN" altLang="en-US" smtClean="0"/>
          </a:p>
          <a:p>
            <a:pPr eaLnBrk="1" hangingPunct="1">
              <a:buFont typeface="Wingdings" panose="05000000000000000000" pitchFamily="2" charset="2"/>
              <a:buNone/>
            </a:pPr>
            <a:r>
              <a:rPr lang="zh-CN" altLang="en-US" smtClean="0"/>
              <a:t>段之间可以有互相覆盖的地方。</a:t>
            </a:r>
            <a:r>
              <a:rPr lang="en-US" altLang="zh-CN" baseline="-25000" smtClean="0"/>
              <a:t>【</a:t>
            </a:r>
            <a:r>
              <a:rPr lang="zh-CN" altLang="en-US" baseline="-25000" smtClean="0"/>
              <a:t>注见书</a:t>
            </a:r>
            <a:r>
              <a:rPr lang="en-US" altLang="zh-CN" baseline="-25000" smtClean="0"/>
              <a:t>P45</a:t>
            </a:r>
            <a:r>
              <a:rPr lang="zh-CN" altLang="en-US" baseline="-25000" smtClean="0"/>
              <a:t>图</a:t>
            </a:r>
            <a:r>
              <a:rPr lang="en-US" altLang="zh-CN" baseline="-25000" smtClean="0"/>
              <a:t>2.24】</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297</a:t>
            </a:fld>
            <a:endParaRPr lang="en-US" altLang="zh-CN"/>
          </a:p>
        </p:txBody>
      </p:sp>
    </p:spTree>
    <p:extLst>
      <p:ext uri="{BB962C8B-B14F-4D97-AF65-F5344CB8AC3E}">
        <p14:creationId xmlns:p14="http://schemas.microsoft.com/office/powerpoint/2010/main" val="2503605540"/>
      </p:ext>
    </p:extLst>
  </p:cSld>
  <p:clrMapOvr>
    <a:masterClrMapping/>
  </p:clrMapOvr>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6786" name="Group 4"/>
          <p:cNvGrpSpPr>
            <a:grpSpLocks/>
          </p:cNvGrpSpPr>
          <p:nvPr/>
        </p:nvGrpSpPr>
        <p:grpSpPr bwMode="auto">
          <a:xfrm>
            <a:off x="381000" y="609600"/>
            <a:ext cx="5867400" cy="5121275"/>
            <a:chOff x="0" y="960"/>
            <a:chExt cx="3696" cy="3226"/>
          </a:xfrm>
        </p:grpSpPr>
        <p:sp>
          <p:nvSpPr>
            <p:cNvPr id="246787" name="Rectangle 5"/>
            <p:cNvSpPr>
              <a:spLocks noChangeArrowheads="1"/>
            </p:cNvSpPr>
            <p:nvPr/>
          </p:nvSpPr>
          <p:spPr bwMode="auto">
            <a:xfrm>
              <a:off x="1008" y="1440"/>
              <a:ext cx="96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88" name="Rectangle 6"/>
            <p:cNvSpPr>
              <a:spLocks noChangeArrowheads="1"/>
            </p:cNvSpPr>
            <p:nvPr/>
          </p:nvSpPr>
          <p:spPr bwMode="auto">
            <a:xfrm>
              <a:off x="1008" y="1824"/>
              <a:ext cx="960" cy="768"/>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89" name="Rectangle 7"/>
            <p:cNvSpPr>
              <a:spLocks noChangeArrowheads="1"/>
            </p:cNvSpPr>
            <p:nvPr/>
          </p:nvSpPr>
          <p:spPr bwMode="auto">
            <a:xfrm>
              <a:off x="1008" y="2352"/>
              <a:ext cx="960" cy="480"/>
            </a:xfrm>
            <a:prstGeom prst="rect">
              <a:avLst/>
            </a:prstGeom>
            <a:solidFill>
              <a:srgbClr val="FF00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90" name="Rectangle 8"/>
            <p:cNvSpPr>
              <a:spLocks noChangeArrowheads="1"/>
            </p:cNvSpPr>
            <p:nvPr/>
          </p:nvSpPr>
          <p:spPr bwMode="auto">
            <a:xfrm>
              <a:off x="1008" y="3312"/>
              <a:ext cx="96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91" name="Rectangle 9"/>
            <p:cNvSpPr>
              <a:spLocks noChangeArrowheads="1"/>
            </p:cNvSpPr>
            <p:nvPr/>
          </p:nvSpPr>
          <p:spPr bwMode="auto">
            <a:xfrm>
              <a:off x="1008" y="1056"/>
              <a:ext cx="96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92" name="Rectangle 10"/>
            <p:cNvSpPr>
              <a:spLocks noChangeArrowheads="1"/>
            </p:cNvSpPr>
            <p:nvPr/>
          </p:nvSpPr>
          <p:spPr bwMode="auto">
            <a:xfrm>
              <a:off x="1008" y="2832"/>
              <a:ext cx="96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93" name="Rectangle 11"/>
            <p:cNvSpPr>
              <a:spLocks noChangeArrowheads="1"/>
            </p:cNvSpPr>
            <p:nvPr/>
          </p:nvSpPr>
          <p:spPr bwMode="auto">
            <a:xfrm>
              <a:off x="1008" y="3696"/>
              <a:ext cx="960"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794" name="Text Box 12"/>
            <p:cNvSpPr txBox="1">
              <a:spLocks noChangeArrowheads="1"/>
            </p:cNvSpPr>
            <p:nvPr/>
          </p:nvSpPr>
          <p:spPr bwMode="auto">
            <a:xfrm>
              <a:off x="336" y="96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000"/>
                <a:t>00000H</a:t>
              </a:r>
              <a:endParaRPr kumimoji="1" lang="en-US" altLang="zh-CN" sz="2400"/>
            </a:p>
          </p:txBody>
        </p:sp>
        <p:sp>
          <p:nvSpPr>
            <p:cNvPr id="246795" name="Text Box 13"/>
            <p:cNvSpPr txBox="1">
              <a:spLocks noChangeArrowheads="1"/>
            </p:cNvSpPr>
            <p:nvPr/>
          </p:nvSpPr>
          <p:spPr bwMode="auto">
            <a:xfrm>
              <a:off x="2448" y="2112"/>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2&lt;=64KB</a:t>
              </a:r>
              <a:endParaRPr kumimoji="1" lang="en-US" altLang="zh-CN" sz="2400"/>
            </a:p>
          </p:txBody>
        </p:sp>
        <p:sp>
          <p:nvSpPr>
            <p:cNvPr id="246796" name="Text Box 14"/>
            <p:cNvSpPr txBox="1">
              <a:spLocks noChangeArrowheads="1"/>
            </p:cNvSpPr>
            <p:nvPr/>
          </p:nvSpPr>
          <p:spPr bwMode="auto">
            <a:xfrm>
              <a:off x="0" y="134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1</a:t>
              </a:r>
              <a:r>
                <a:rPr kumimoji="1" lang="zh-CN" altLang="en-US" sz="2000"/>
                <a:t>起点</a:t>
              </a:r>
              <a:endParaRPr kumimoji="1" lang="zh-CN" altLang="en-US" sz="2400"/>
            </a:p>
          </p:txBody>
        </p:sp>
        <p:sp>
          <p:nvSpPr>
            <p:cNvPr id="246797" name="Text Box 15"/>
            <p:cNvSpPr txBox="1">
              <a:spLocks noChangeArrowheads="1"/>
            </p:cNvSpPr>
            <p:nvPr/>
          </p:nvSpPr>
          <p:spPr bwMode="auto">
            <a:xfrm>
              <a:off x="0" y="172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2</a:t>
              </a:r>
              <a:r>
                <a:rPr kumimoji="1" lang="zh-CN" altLang="en-US" sz="2000"/>
                <a:t>起点</a:t>
              </a:r>
              <a:endParaRPr kumimoji="1" lang="zh-CN" altLang="en-US" sz="2400"/>
            </a:p>
          </p:txBody>
        </p:sp>
        <p:sp>
          <p:nvSpPr>
            <p:cNvPr id="246798" name="Text Box 16"/>
            <p:cNvSpPr txBox="1">
              <a:spLocks noChangeArrowheads="1"/>
            </p:cNvSpPr>
            <p:nvPr/>
          </p:nvSpPr>
          <p:spPr bwMode="auto">
            <a:xfrm>
              <a:off x="0" y="2256"/>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3</a:t>
              </a:r>
              <a:r>
                <a:rPr kumimoji="1" lang="zh-CN" altLang="en-US" sz="2000"/>
                <a:t>起点</a:t>
              </a:r>
              <a:endParaRPr kumimoji="1" lang="zh-CN" altLang="en-US" sz="2400"/>
            </a:p>
          </p:txBody>
        </p:sp>
        <p:sp>
          <p:nvSpPr>
            <p:cNvPr id="246799" name="Text Box 17"/>
            <p:cNvSpPr txBox="1">
              <a:spLocks noChangeArrowheads="1"/>
            </p:cNvSpPr>
            <p:nvPr/>
          </p:nvSpPr>
          <p:spPr bwMode="auto">
            <a:xfrm>
              <a:off x="0" y="326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4</a:t>
              </a:r>
              <a:r>
                <a:rPr kumimoji="1" lang="zh-CN" altLang="en-US" sz="2000"/>
                <a:t>起点</a:t>
              </a:r>
              <a:endParaRPr kumimoji="1" lang="zh-CN" altLang="en-US" sz="2400"/>
            </a:p>
          </p:txBody>
        </p:sp>
        <p:sp>
          <p:nvSpPr>
            <p:cNvPr id="246800" name="Text Box 18"/>
            <p:cNvSpPr txBox="1">
              <a:spLocks noChangeArrowheads="1"/>
            </p:cNvSpPr>
            <p:nvPr/>
          </p:nvSpPr>
          <p:spPr bwMode="auto">
            <a:xfrm>
              <a:off x="288" y="3936"/>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en-US" altLang="zh-CN" sz="2000"/>
                <a:t>FFFFFH</a:t>
              </a:r>
              <a:endParaRPr kumimoji="1" lang="en-US" altLang="zh-CN" sz="2400"/>
            </a:p>
          </p:txBody>
        </p:sp>
        <p:sp>
          <p:nvSpPr>
            <p:cNvPr id="246801" name="AutoShape 19"/>
            <p:cNvSpPr>
              <a:spLocks/>
            </p:cNvSpPr>
            <p:nvPr/>
          </p:nvSpPr>
          <p:spPr bwMode="auto">
            <a:xfrm>
              <a:off x="2016" y="1440"/>
              <a:ext cx="144" cy="384"/>
            </a:xfrm>
            <a:prstGeom prst="righ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802" name="AutoShape 20"/>
            <p:cNvSpPr>
              <a:spLocks/>
            </p:cNvSpPr>
            <p:nvPr/>
          </p:nvSpPr>
          <p:spPr bwMode="auto">
            <a:xfrm>
              <a:off x="2256" y="1872"/>
              <a:ext cx="192" cy="720"/>
            </a:xfrm>
            <a:prstGeom prst="rightBrace">
              <a:avLst>
                <a:gd name="adj1" fmla="val 312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803" name="AutoShape 21"/>
            <p:cNvSpPr>
              <a:spLocks/>
            </p:cNvSpPr>
            <p:nvPr/>
          </p:nvSpPr>
          <p:spPr bwMode="auto">
            <a:xfrm>
              <a:off x="2064" y="2352"/>
              <a:ext cx="144" cy="480"/>
            </a:xfrm>
            <a:prstGeom prst="rightBrace">
              <a:avLst>
                <a:gd name="adj1" fmla="val 277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sp>
          <p:nvSpPr>
            <p:cNvPr id="246804" name="Text Box 22"/>
            <p:cNvSpPr txBox="1">
              <a:spLocks noChangeArrowheads="1"/>
            </p:cNvSpPr>
            <p:nvPr/>
          </p:nvSpPr>
          <p:spPr bwMode="auto">
            <a:xfrm>
              <a:off x="2160" y="148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1&lt;=64KB</a:t>
              </a:r>
              <a:endParaRPr kumimoji="1" lang="en-US" altLang="zh-CN" sz="2400"/>
            </a:p>
          </p:txBody>
        </p:sp>
        <p:sp>
          <p:nvSpPr>
            <p:cNvPr id="246805" name="Text Box 23"/>
            <p:cNvSpPr txBox="1">
              <a:spLocks noChangeArrowheads="1"/>
            </p:cNvSpPr>
            <p:nvPr/>
          </p:nvSpPr>
          <p:spPr bwMode="auto">
            <a:xfrm>
              <a:off x="2304" y="34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4&lt;=64KB</a:t>
              </a:r>
              <a:endParaRPr kumimoji="1" lang="en-US" altLang="zh-CN" sz="2400"/>
            </a:p>
          </p:txBody>
        </p:sp>
        <p:sp>
          <p:nvSpPr>
            <p:cNvPr id="246806" name="Text Box 24"/>
            <p:cNvSpPr txBox="1">
              <a:spLocks noChangeArrowheads="1"/>
            </p:cNvSpPr>
            <p:nvPr/>
          </p:nvSpPr>
          <p:spPr bwMode="auto">
            <a:xfrm>
              <a:off x="2400" y="254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000"/>
                <a:t>逻辑段</a:t>
              </a:r>
              <a:r>
                <a:rPr kumimoji="1" lang="en-US" altLang="zh-CN" sz="2000"/>
                <a:t>3&lt;=64KB</a:t>
              </a:r>
              <a:endParaRPr kumimoji="1" lang="en-US" altLang="zh-CN" sz="2400"/>
            </a:p>
          </p:txBody>
        </p:sp>
        <p:sp>
          <p:nvSpPr>
            <p:cNvPr id="246807" name="AutoShape 25"/>
            <p:cNvSpPr>
              <a:spLocks/>
            </p:cNvSpPr>
            <p:nvPr/>
          </p:nvSpPr>
          <p:spPr bwMode="auto">
            <a:xfrm>
              <a:off x="2064" y="3312"/>
              <a:ext cx="144" cy="384"/>
            </a:xfrm>
            <a:prstGeom prst="rightBrace">
              <a:avLst>
                <a:gd name="adj1" fmla="val 22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Batang" pitchFamily="18" charset="-127"/>
              </a:endParaRPr>
            </a:p>
          </p:txBody>
        </p:sp>
      </p:grpSp>
      <p:sp>
        <p:nvSpPr>
          <p:cNvPr id="2" name="灯片编号占位符 1"/>
          <p:cNvSpPr>
            <a:spLocks noGrp="1"/>
          </p:cNvSpPr>
          <p:nvPr>
            <p:ph type="sldNum" sz="quarter" idx="4294967295"/>
          </p:nvPr>
        </p:nvSpPr>
        <p:spPr>
          <a:xfrm>
            <a:off x="8100392" y="6245225"/>
            <a:ext cx="474812" cy="476250"/>
          </a:xfrm>
        </p:spPr>
        <p:txBody>
          <a:bodyPr/>
          <a:lstStyle/>
          <a:p>
            <a:pPr>
              <a:defRPr/>
            </a:pPr>
            <a:fld id="{1D1F3980-3798-4449-BF39-7F68632826AC}" type="slidenum">
              <a:rPr lang="en-US" altLang="zh-CN" smtClean="0"/>
              <a:pPr>
                <a:defRPr/>
              </a:pPr>
              <a:t>298</a:t>
            </a:fld>
            <a:endParaRPr lang="en-US" altLang="zh-CN"/>
          </a:p>
        </p:txBody>
      </p:sp>
    </p:spTree>
    <p:extLst>
      <p:ext uri="{BB962C8B-B14F-4D97-AF65-F5344CB8AC3E}">
        <p14:creationId xmlns:p14="http://schemas.microsoft.com/office/powerpoint/2010/main" val="3926033920"/>
      </p:ext>
    </p:extLst>
  </p:cSld>
  <p:clrMapOvr>
    <a:masterClrMapping/>
  </p:clrMapOv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pPr eaLnBrk="1" hangingPunct="1"/>
            <a:endParaRPr lang="zh-CN" altLang="zh-CN" smtClean="0"/>
          </a:p>
        </p:txBody>
      </p:sp>
      <p:sp>
        <p:nvSpPr>
          <p:cNvPr id="247811"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b="1" smtClean="0">
                <a:solidFill>
                  <a:srgbClr val="669900"/>
                </a:solidFill>
              </a:rPr>
              <a:t>在存储器中，有几个部分的用处是固定的：</a:t>
            </a:r>
          </a:p>
          <a:p>
            <a:pPr eaLnBrk="1" hangingPunct="1">
              <a:buFont typeface="Wingdings" panose="05000000000000000000" pitchFamily="2" charset="2"/>
              <a:buNone/>
            </a:pPr>
            <a:r>
              <a:rPr lang="zh-CN" altLang="en-US" smtClean="0"/>
              <a:t>①</a:t>
            </a:r>
            <a:r>
              <a:rPr lang="en-US" altLang="zh-CN" smtClean="0"/>
              <a:t>00000~003FF</a:t>
            </a:r>
            <a:r>
              <a:rPr lang="zh-CN" altLang="en-US" smtClean="0"/>
              <a:t>共</a:t>
            </a:r>
            <a:r>
              <a:rPr lang="en-US" altLang="zh-CN" smtClean="0"/>
              <a:t>1KB</a:t>
            </a:r>
            <a:r>
              <a:rPr lang="zh-CN" altLang="en-US" smtClean="0"/>
              <a:t>区域用来存放中断向量，这一区域称为中断</a:t>
            </a:r>
          </a:p>
          <a:p>
            <a:pPr eaLnBrk="1" hangingPunct="1">
              <a:buFont typeface="Wingdings" panose="05000000000000000000" pitchFamily="2" charset="2"/>
              <a:buNone/>
            </a:pPr>
            <a:r>
              <a:rPr lang="zh-CN" altLang="en-US" smtClean="0"/>
              <a:t>向量表。</a:t>
            </a:r>
          </a:p>
          <a:p>
            <a:pPr eaLnBrk="1" hangingPunct="1">
              <a:buFont typeface="Wingdings" panose="05000000000000000000" pitchFamily="2" charset="2"/>
              <a:buNone/>
            </a:pPr>
            <a:r>
              <a:rPr lang="zh-CN" altLang="en-US" smtClean="0"/>
              <a:t>      中断向量实际上就是中断处理子程序的入口地址。每个中断向量</a:t>
            </a:r>
          </a:p>
          <a:p>
            <a:pPr eaLnBrk="1" hangingPunct="1">
              <a:buFont typeface="Wingdings" panose="05000000000000000000" pitchFamily="2" charset="2"/>
              <a:buNone/>
            </a:pPr>
            <a:r>
              <a:rPr lang="zh-CN" altLang="en-US" smtClean="0"/>
              <a:t>占</a:t>
            </a:r>
            <a:r>
              <a:rPr lang="en-US" altLang="zh-CN" smtClean="0"/>
              <a:t>4</a:t>
            </a:r>
            <a:r>
              <a:rPr lang="zh-CN" altLang="en-US" smtClean="0"/>
              <a:t>个字节，前</a:t>
            </a:r>
            <a:r>
              <a:rPr lang="en-US" altLang="zh-CN" smtClean="0"/>
              <a:t>2</a:t>
            </a:r>
            <a:r>
              <a:rPr lang="zh-CN" altLang="en-US" smtClean="0"/>
              <a:t>个字节为中断处理子程序的偏移量，后</a:t>
            </a:r>
            <a:r>
              <a:rPr lang="en-US" altLang="zh-CN" smtClean="0"/>
              <a:t>2</a:t>
            </a:r>
            <a:r>
              <a:rPr lang="zh-CN" altLang="en-US" smtClean="0"/>
              <a:t>个字节为中</a:t>
            </a:r>
          </a:p>
          <a:p>
            <a:pPr eaLnBrk="1" hangingPunct="1">
              <a:buFont typeface="Wingdings" panose="05000000000000000000" pitchFamily="2" charset="2"/>
              <a:buNone/>
            </a:pPr>
            <a:r>
              <a:rPr lang="zh-CN" altLang="en-US" smtClean="0"/>
              <a:t>断处理子程序的段地址。</a:t>
            </a:r>
          </a:p>
          <a:p>
            <a:pPr eaLnBrk="1" hangingPunct="1">
              <a:buFont typeface="Wingdings" panose="05000000000000000000" pitchFamily="2" charset="2"/>
              <a:buNone/>
            </a:pPr>
            <a:endParaRPr lang="en-US" altLang="zh-CN" smtClean="0"/>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299</a:t>
            </a:fld>
            <a:endParaRPr lang="en-US" altLang="zh-CN"/>
          </a:p>
        </p:txBody>
      </p:sp>
    </p:spTree>
    <p:extLst>
      <p:ext uri="{BB962C8B-B14F-4D97-AF65-F5344CB8AC3E}">
        <p14:creationId xmlns:p14="http://schemas.microsoft.com/office/powerpoint/2010/main" val="758519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smtClean="0"/>
              <a:t>3</a:t>
            </a:fld>
            <a:endParaRPr lang="en-US" altLang="zh-CN"/>
          </a:p>
        </p:txBody>
      </p:sp>
      <p:pic>
        <p:nvPicPr>
          <p:cNvPr id="5" name="图片 4"/>
          <p:cNvPicPr>
            <a:picLocks noChangeAspect="1"/>
          </p:cNvPicPr>
          <p:nvPr/>
        </p:nvPicPr>
        <p:blipFill>
          <a:blip r:embed="rId2"/>
          <a:stretch>
            <a:fillRect/>
          </a:stretch>
        </p:blipFill>
        <p:spPr>
          <a:xfrm>
            <a:off x="525419" y="1168703"/>
            <a:ext cx="8347514" cy="4976724"/>
          </a:xfrm>
          <a:prstGeom prst="rect">
            <a:avLst/>
          </a:prstGeom>
        </p:spPr>
      </p:pic>
    </p:spTree>
    <p:extLst>
      <p:ext uri="{BB962C8B-B14F-4D97-AF65-F5344CB8AC3E}">
        <p14:creationId xmlns:p14="http://schemas.microsoft.com/office/powerpoint/2010/main" val="253260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5"/>
          <p:cNvSpPr>
            <a:spLocks noGrp="1"/>
          </p:cNvSpPr>
          <p:nvPr>
            <p:ph type="sldNum" sz="quarter" idx="12"/>
          </p:nvPr>
        </p:nvSpPr>
        <p:spPr>
          <a:noFill/>
        </p:spPr>
        <p:txBody>
          <a:bodyPr/>
          <a:lstStyle/>
          <a:p>
            <a:fld id="{935EBB0C-7ABF-4D6B-8F47-C225CA52AC14}" type="slidenum">
              <a:rPr lang="en-US" altLang="zh-CN" smtClean="0">
                <a:ea typeface="宋体" charset="-122"/>
              </a:rPr>
              <a:t>30</a:t>
            </a:fld>
            <a:endParaRPr lang="en-US" altLang="zh-CN" smtClean="0">
              <a:ea typeface="宋体" charset="-122"/>
            </a:endParaRPr>
          </a:p>
        </p:txBody>
      </p:sp>
      <p:sp>
        <p:nvSpPr>
          <p:cNvPr id="41986" name="Rectangle 2"/>
          <p:cNvSpPr>
            <a:spLocks noGrp="1" noChangeArrowheads="1"/>
          </p:cNvSpPr>
          <p:nvPr>
            <p:ph type="title"/>
          </p:nvPr>
        </p:nvSpPr>
        <p:spPr>
          <a:xfrm>
            <a:off x="1344613" y="212725"/>
            <a:ext cx="6910387" cy="698500"/>
          </a:xfrm>
        </p:spPr>
        <p:txBody>
          <a:bodyPr/>
          <a:lstStyle/>
          <a:p>
            <a:pPr algn="ctr" eaLnBrk="1" hangingPunct="1"/>
            <a:r>
              <a:rPr lang="zh-CN" altLang="en-US" sz="3600" b="1" i="0" smtClean="0">
                <a:solidFill>
                  <a:schemeClr val="tx1"/>
                </a:solidFill>
              </a:rPr>
              <a:t>微机特点、分类、应用</a:t>
            </a:r>
          </a:p>
        </p:txBody>
      </p:sp>
      <p:sp>
        <p:nvSpPr>
          <p:cNvPr id="41987" name="Rectangle 3"/>
          <p:cNvSpPr>
            <a:spLocks noGrp="1" noChangeArrowheads="1"/>
          </p:cNvSpPr>
          <p:nvPr>
            <p:ph type="body" idx="1"/>
          </p:nvPr>
        </p:nvSpPr>
        <p:spPr>
          <a:xfrm>
            <a:off x="188913" y="1171575"/>
            <a:ext cx="8659812" cy="4895850"/>
          </a:xfrm>
        </p:spPr>
        <p:txBody>
          <a:bodyPr lIns="92075" tIns="46038" rIns="92075" bIns="46038"/>
          <a:lstStyle/>
          <a:p>
            <a:pPr lvl="1" eaLnBrk="1" hangingPunct="1">
              <a:lnSpc>
                <a:spcPct val="90000"/>
              </a:lnSpc>
            </a:pPr>
            <a:r>
              <a:rPr lang="zh-CN" altLang="en-US" b="1" dirty="0" smtClean="0">
                <a:latin typeface="宋体" charset="-122"/>
              </a:rPr>
              <a:t>微型计算机特点：</a:t>
            </a:r>
          </a:p>
          <a:p>
            <a:pPr lvl="1" eaLnBrk="1" hangingPunct="1">
              <a:lnSpc>
                <a:spcPct val="90000"/>
              </a:lnSpc>
              <a:buFontTx/>
              <a:buNone/>
            </a:pPr>
            <a:r>
              <a:rPr lang="zh-CN" altLang="en-US" sz="2400" dirty="0" smtClean="0">
                <a:latin typeface="宋体" charset="-122"/>
              </a:rPr>
              <a:t>半导体集成电路技术发展的产物</a:t>
            </a:r>
          </a:p>
          <a:p>
            <a:pPr lvl="1" eaLnBrk="1" hangingPunct="1">
              <a:lnSpc>
                <a:spcPct val="90000"/>
              </a:lnSpc>
              <a:buFontTx/>
              <a:buNone/>
            </a:pPr>
            <a:r>
              <a:rPr lang="zh-CN" altLang="en-US" sz="2400" dirty="0" smtClean="0">
                <a:latin typeface="宋体" charset="-122"/>
              </a:rPr>
              <a:t>采用</a:t>
            </a:r>
            <a:r>
              <a:rPr lang="en-US" altLang="zh-CN" sz="2400" dirty="0" smtClean="0">
                <a:latin typeface="宋体" charset="-122"/>
              </a:rPr>
              <a:t>LSI</a:t>
            </a:r>
            <a:r>
              <a:rPr lang="zh-CN" altLang="en-US" sz="2400" dirty="0" smtClean="0">
                <a:latin typeface="宋体" charset="-122"/>
              </a:rPr>
              <a:t>（</a:t>
            </a:r>
            <a:r>
              <a:rPr lang="en-US" altLang="zh-CN" sz="2400" dirty="0" smtClean="0">
                <a:latin typeface="宋体" charset="-122"/>
              </a:rPr>
              <a:t>Large scale integration)</a:t>
            </a:r>
            <a:r>
              <a:rPr lang="zh-CN" altLang="en-US" sz="2400" dirty="0" smtClean="0">
                <a:latin typeface="宋体" charset="-122"/>
              </a:rPr>
              <a:t>和</a:t>
            </a:r>
          </a:p>
          <a:p>
            <a:pPr lvl="1" eaLnBrk="1" hangingPunct="1">
              <a:lnSpc>
                <a:spcPct val="90000"/>
              </a:lnSpc>
              <a:buFontTx/>
              <a:buNone/>
            </a:pPr>
            <a:r>
              <a:rPr lang="en-US" altLang="zh-CN" sz="2400" dirty="0" smtClean="0">
                <a:latin typeface="宋体" charset="-122"/>
              </a:rPr>
              <a:t>VLSI</a:t>
            </a:r>
            <a:r>
              <a:rPr lang="zh-CN" altLang="en-US" sz="2400" dirty="0" smtClean="0">
                <a:latin typeface="宋体" charset="-122"/>
              </a:rPr>
              <a:t>（</a:t>
            </a:r>
            <a:r>
              <a:rPr lang="en-US" altLang="zh-CN" sz="2400" dirty="0" smtClean="0">
                <a:latin typeface="宋体" charset="-122"/>
              </a:rPr>
              <a:t>very large </a:t>
            </a:r>
            <a:r>
              <a:rPr lang="en-US" altLang="zh-CN" sz="2400" dirty="0" smtClean="0">
                <a:solidFill>
                  <a:srgbClr val="FF0000"/>
                </a:solidFill>
                <a:latin typeface="宋体" charset="-122"/>
              </a:rPr>
              <a:t>scale integration)</a:t>
            </a:r>
          </a:p>
          <a:p>
            <a:pPr lvl="2" eaLnBrk="1" hangingPunct="1">
              <a:lnSpc>
                <a:spcPct val="90000"/>
              </a:lnSpc>
            </a:pPr>
            <a:r>
              <a:rPr lang="zh-CN" altLang="en-US" dirty="0" smtClean="0">
                <a:solidFill>
                  <a:srgbClr val="FF0000"/>
                </a:solidFill>
                <a:latin typeface="宋体" charset="-122"/>
              </a:rPr>
              <a:t>体积小、重量轻、价格低</a:t>
            </a:r>
          </a:p>
          <a:p>
            <a:pPr lvl="2" eaLnBrk="1" hangingPunct="1">
              <a:lnSpc>
                <a:spcPct val="90000"/>
              </a:lnSpc>
            </a:pPr>
            <a:r>
              <a:rPr lang="zh-CN" altLang="en-US" dirty="0" smtClean="0">
                <a:latin typeface="宋体" charset="-122"/>
              </a:rPr>
              <a:t>可靠性高、结构灵活</a:t>
            </a:r>
          </a:p>
          <a:p>
            <a:pPr lvl="2" eaLnBrk="1" hangingPunct="1">
              <a:lnSpc>
                <a:spcPct val="90000"/>
              </a:lnSpc>
            </a:pPr>
            <a:r>
              <a:rPr lang="zh-CN" altLang="en-US" dirty="0" smtClean="0">
                <a:latin typeface="宋体" charset="-122"/>
              </a:rPr>
              <a:t>应用领域广</a:t>
            </a:r>
          </a:p>
          <a:p>
            <a:pPr lvl="2" eaLnBrk="1" hangingPunct="1">
              <a:lnSpc>
                <a:spcPct val="90000"/>
              </a:lnSpc>
              <a:buFontTx/>
              <a:buNone/>
            </a:pPr>
            <a:r>
              <a:rPr lang="zh-CN" altLang="en-US" dirty="0" smtClean="0">
                <a:latin typeface="宋体" charset="-122"/>
              </a:rPr>
              <a:t>  科学计算、网络、过程控制、嵌入式系统</a:t>
            </a:r>
            <a:endParaRPr lang="zh-CN" altLang="en-US" sz="2000" dirty="0" smtClean="0">
              <a:latin typeface="宋体" charset="-122"/>
            </a:endParaRPr>
          </a:p>
          <a:p>
            <a:pPr lvl="1" eaLnBrk="1" hangingPunct="1">
              <a:lnSpc>
                <a:spcPct val="90000"/>
              </a:lnSpc>
            </a:pPr>
            <a:r>
              <a:rPr lang="zh-CN" altLang="en-US" b="1" dirty="0" smtClean="0">
                <a:latin typeface="宋体" charset="-122"/>
              </a:rPr>
              <a:t>微型计算机发展史</a:t>
            </a:r>
            <a:r>
              <a:rPr lang="zh-CN" altLang="en-US" sz="2400" dirty="0" smtClean="0">
                <a:latin typeface="宋体" charset="-122"/>
              </a:rPr>
              <a:t>： </a:t>
            </a:r>
            <a:endParaRPr lang="zh-CN" altLang="en-US" dirty="0" smtClean="0">
              <a:latin typeface="宋体" charset="-122"/>
            </a:endParaRPr>
          </a:p>
          <a:p>
            <a:pPr lvl="2" eaLnBrk="1" hangingPunct="1">
              <a:lnSpc>
                <a:spcPct val="90000"/>
              </a:lnSpc>
            </a:pPr>
            <a:r>
              <a:rPr lang="en-US" altLang="zh-CN" dirty="0" smtClean="0">
                <a:latin typeface="宋体" charset="-122"/>
              </a:rPr>
              <a:t>CPU-</a:t>
            </a:r>
            <a:r>
              <a:rPr lang="zh-CN" altLang="en-US" dirty="0" smtClean="0">
                <a:latin typeface="宋体" charset="-122"/>
              </a:rPr>
              <a:t>微处理器</a:t>
            </a:r>
            <a:r>
              <a:rPr lang="en-US" altLang="zh-CN" dirty="0" smtClean="0">
                <a:latin typeface="宋体" charset="-122"/>
              </a:rPr>
              <a:t>/</a:t>
            </a:r>
            <a:r>
              <a:rPr lang="zh-CN" altLang="en-US" dirty="0" smtClean="0">
                <a:latin typeface="宋体" charset="-122"/>
              </a:rPr>
              <a:t>中央处理器</a:t>
            </a:r>
            <a:r>
              <a:rPr lang="en-US" altLang="zh-CN" dirty="0" smtClean="0">
                <a:latin typeface="宋体" charset="-122"/>
              </a:rPr>
              <a:t>(</a:t>
            </a:r>
            <a:r>
              <a:rPr lang="zh-CN" altLang="zh-CN" dirty="0" smtClean="0">
                <a:latin typeface="宋体" charset="-122"/>
              </a:rPr>
              <a:t>微机系统的核心部件</a:t>
            </a:r>
            <a:r>
              <a:rPr lang="zh-CN" altLang="en-US" dirty="0" smtClean="0">
                <a:latin typeface="宋体" charset="-122"/>
              </a:rPr>
              <a:t>）</a:t>
            </a:r>
          </a:p>
          <a:p>
            <a:pPr lvl="2" eaLnBrk="1" hangingPunct="1">
              <a:lnSpc>
                <a:spcPct val="90000"/>
              </a:lnSpc>
            </a:pPr>
            <a:r>
              <a:rPr lang="zh-CN" altLang="en-US" dirty="0" smtClean="0">
                <a:latin typeface="宋体" charset="-122"/>
              </a:rPr>
              <a:t>微机发展史</a:t>
            </a:r>
            <a:r>
              <a:rPr lang="en-US" altLang="zh-CN" dirty="0" smtClean="0">
                <a:latin typeface="宋体" charset="-122"/>
              </a:rPr>
              <a:t>--CPU</a:t>
            </a:r>
            <a:r>
              <a:rPr lang="zh-CN" altLang="en-US" dirty="0" smtClean="0">
                <a:latin typeface="宋体" charset="-122"/>
              </a:rPr>
              <a:t>的发展史</a:t>
            </a:r>
          </a:p>
        </p:txBody>
      </p:sp>
    </p:spTree>
    <p:extLst>
      <p:ext uri="{BB962C8B-B14F-4D97-AF65-F5344CB8AC3E}">
        <p14:creationId xmlns:p14="http://schemas.microsoft.com/office/powerpoint/2010/main" val="3913489902"/>
      </p:ext>
    </p:extLst>
  </p:cSld>
  <p:clrMapOvr>
    <a:masterClrMapping/>
  </p:clrMapOv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endParaRPr lang="zh-CN" altLang="zh-CN" smtClean="0"/>
          </a:p>
        </p:txBody>
      </p:sp>
      <p:sp>
        <p:nvSpPr>
          <p:cNvPr id="248835"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t>因此</a:t>
            </a:r>
            <a:r>
              <a:rPr lang="en-US" altLang="zh-CN" smtClean="0"/>
              <a:t>1KB</a:t>
            </a:r>
            <a:r>
              <a:rPr lang="zh-CN" altLang="en-US" smtClean="0"/>
              <a:t>的中断向量表可以存放对应于</a:t>
            </a:r>
            <a:r>
              <a:rPr lang="en-US" altLang="zh-CN" smtClean="0"/>
              <a:t>256</a:t>
            </a:r>
            <a:r>
              <a:rPr lang="zh-CN" altLang="en-US" smtClean="0"/>
              <a:t>个中断处理程序的入口地</a:t>
            </a:r>
          </a:p>
          <a:p>
            <a:pPr eaLnBrk="1" hangingPunct="1">
              <a:buFont typeface="Wingdings" panose="05000000000000000000" pitchFamily="2" charset="2"/>
              <a:buNone/>
            </a:pPr>
            <a:r>
              <a:rPr lang="zh-CN" altLang="en-US" smtClean="0"/>
              <a:t>址。当然，对一个具体程序而言，一般并不需要多达</a:t>
            </a:r>
            <a:r>
              <a:rPr lang="en-US" altLang="zh-CN" smtClean="0"/>
              <a:t>256</a:t>
            </a:r>
            <a:r>
              <a:rPr lang="zh-CN" altLang="en-US" smtClean="0"/>
              <a:t>个中断处理</a:t>
            </a:r>
          </a:p>
          <a:p>
            <a:pPr eaLnBrk="1" hangingPunct="1">
              <a:buFont typeface="Wingdings" panose="05000000000000000000" pitchFamily="2" charset="2"/>
              <a:buNone/>
            </a:pPr>
            <a:r>
              <a:rPr lang="zh-CN" altLang="en-US" smtClean="0"/>
              <a:t>程序，因此，实际系统中的中断向量表的大部分区域是空白的。</a:t>
            </a:r>
          </a:p>
          <a:p>
            <a:pPr eaLnBrk="1" hangingPunct="1">
              <a:buFont typeface="Wingdings" panose="05000000000000000000" pitchFamily="2" charset="2"/>
              <a:buNone/>
            </a:pPr>
            <a:r>
              <a:rPr lang="zh-CN" altLang="en-US" smtClean="0"/>
              <a:t>②</a:t>
            </a:r>
            <a:r>
              <a:rPr lang="en-US" altLang="zh-CN" smtClean="0"/>
              <a:t>B0000~B0F9FH</a:t>
            </a:r>
            <a:r>
              <a:rPr lang="zh-CN" altLang="en-US" smtClean="0"/>
              <a:t>约</a:t>
            </a:r>
            <a:r>
              <a:rPr lang="en-US" altLang="zh-CN" smtClean="0"/>
              <a:t>4KB</a:t>
            </a:r>
            <a:r>
              <a:rPr lang="zh-CN" altLang="en-US" smtClean="0"/>
              <a:t>是单色显示器的显示缓冲区，存放单色显</a:t>
            </a:r>
          </a:p>
          <a:p>
            <a:pPr eaLnBrk="1" hangingPunct="1">
              <a:buFont typeface="Wingdings" panose="05000000000000000000" pitchFamily="2" charset="2"/>
              <a:buNone/>
            </a:pPr>
            <a:r>
              <a:rPr lang="zh-CN" altLang="en-US" smtClean="0"/>
              <a:t>示器当前屏幕显示字符所对应的</a:t>
            </a:r>
            <a:r>
              <a:rPr lang="en-US" altLang="zh-CN" smtClean="0"/>
              <a:t>ASCII</a:t>
            </a:r>
            <a:r>
              <a:rPr lang="zh-CN" altLang="en-US" smtClean="0"/>
              <a:t>码和属性。</a:t>
            </a:r>
          </a:p>
          <a:p>
            <a:pPr eaLnBrk="1" hangingPunct="1">
              <a:buFont typeface="Wingdings" panose="05000000000000000000" pitchFamily="2" charset="2"/>
              <a:buNone/>
            </a:pPr>
            <a:r>
              <a:rPr lang="zh-CN" altLang="en-US" smtClean="0"/>
              <a:t>③ </a:t>
            </a:r>
            <a:r>
              <a:rPr lang="en-US" altLang="zh-CN" smtClean="0"/>
              <a:t>B8000~BBF3FH</a:t>
            </a:r>
            <a:r>
              <a:rPr lang="zh-CN" altLang="en-US" smtClean="0"/>
              <a:t>约</a:t>
            </a:r>
            <a:r>
              <a:rPr lang="en-US" altLang="zh-CN" smtClean="0"/>
              <a:t>16KB</a:t>
            </a:r>
            <a:r>
              <a:rPr lang="zh-CN" altLang="en-US" smtClean="0"/>
              <a:t>是彩色显示器的显示缓冲区，存放彩色</a:t>
            </a:r>
          </a:p>
          <a:p>
            <a:pPr eaLnBrk="1" hangingPunct="1">
              <a:buFont typeface="Wingdings" panose="05000000000000000000" pitchFamily="2" charset="2"/>
              <a:buNone/>
            </a:pPr>
            <a:r>
              <a:rPr lang="zh-CN" altLang="en-US" smtClean="0"/>
              <a:t>显示器当前屏幕象素所对应的代码。</a:t>
            </a:r>
          </a:p>
          <a:p>
            <a:pPr eaLnBrk="1" hangingPunct="1">
              <a:buFont typeface="Wingdings" panose="05000000000000000000" pitchFamily="2" charset="2"/>
              <a:buNone/>
            </a:pPr>
            <a:r>
              <a:rPr lang="zh-CN" altLang="en-US" smtClean="0"/>
              <a:t>④从</a:t>
            </a:r>
            <a:r>
              <a:rPr lang="en-US" altLang="zh-CN" smtClean="0"/>
              <a:t>FFFF0H</a:t>
            </a:r>
            <a:r>
              <a:rPr lang="zh-CN" altLang="en-US" smtClean="0"/>
              <a:t>开始到存储器底部</a:t>
            </a:r>
            <a:r>
              <a:rPr lang="en-US" altLang="zh-CN" smtClean="0"/>
              <a:t>FFFFFH</a:t>
            </a:r>
            <a:r>
              <a:rPr lang="zh-CN" altLang="en-US" smtClean="0"/>
              <a:t>共</a:t>
            </a:r>
            <a:r>
              <a:rPr lang="en-US" altLang="zh-CN" smtClean="0"/>
              <a:t>16</a:t>
            </a:r>
            <a:r>
              <a:rPr lang="zh-CN" altLang="en-US" smtClean="0"/>
              <a:t>个单元，一般用来存放</a:t>
            </a:r>
          </a:p>
          <a:p>
            <a:pPr eaLnBrk="1" hangingPunct="1">
              <a:buFont typeface="Wingdings" panose="05000000000000000000" pitchFamily="2" charset="2"/>
              <a:buNone/>
            </a:pPr>
            <a:r>
              <a:rPr lang="zh-CN" altLang="en-US" smtClean="0"/>
              <a:t>一条无条件转移指令，转到系统的初始化程序。这是因为系统加电或</a:t>
            </a:r>
          </a:p>
          <a:p>
            <a:pPr eaLnBrk="1" hangingPunct="1">
              <a:buFont typeface="Wingdings" panose="05000000000000000000" pitchFamily="2" charset="2"/>
              <a:buNone/>
            </a:pPr>
            <a:r>
              <a:rPr lang="zh-CN" altLang="en-US" smtClean="0"/>
              <a:t>复位时，会自动转到</a:t>
            </a:r>
            <a:r>
              <a:rPr lang="en-US" altLang="zh-CN" smtClean="0"/>
              <a:t>FFFF0H</a:t>
            </a:r>
            <a:r>
              <a:rPr lang="zh-CN" altLang="en-US" smtClean="0"/>
              <a:t>执行。</a:t>
            </a:r>
          </a:p>
        </p:txBody>
      </p:sp>
      <p:sp>
        <p:nvSpPr>
          <p:cNvPr id="2" name="灯片编号占位符 1"/>
          <p:cNvSpPr>
            <a:spLocks noGrp="1"/>
          </p:cNvSpPr>
          <p:nvPr>
            <p:ph type="sldNum" sz="quarter" idx="12"/>
          </p:nvPr>
        </p:nvSpPr>
        <p:spPr/>
        <p:txBody>
          <a:bodyPr/>
          <a:lstStyle/>
          <a:p>
            <a:pPr>
              <a:defRPr/>
            </a:pPr>
            <a:fld id="{AA7DB6B8-5B37-4353-950C-70ADFD33004C}" type="slidenum">
              <a:rPr lang="en-US" altLang="zh-CN" smtClean="0"/>
              <a:pPr>
                <a:defRPr/>
              </a:pPr>
              <a:t>300</a:t>
            </a:fld>
            <a:endParaRPr lang="en-US" altLang="zh-CN"/>
          </a:p>
        </p:txBody>
      </p:sp>
    </p:spTree>
    <p:extLst>
      <p:ext uri="{BB962C8B-B14F-4D97-AF65-F5344CB8AC3E}">
        <p14:creationId xmlns:p14="http://schemas.microsoft.com/office/powerpoint/2010/main" val="2392791764"/>
      </p:ext>
    </p:extLst>
  </p:cSld>
  <p:clrMapOvr>
    <a:masterClrMapping/>
  </p:clrMapOv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pPr eaLnBrk="1" hangingPunct="1"/>
            <a:r>
              <a:rPr lang="en-US" altLang="zh-CN" smtClean="0"/>
              <a:t>2.  8086</a:t>
            </a:r>
            <a:r>
              <a:rPr lang="zh-CN" altLang="en-US" smtClean="0"/>
              <a:t>的</a:t>
            </a:r>
            <a:r>
              <a:rPr lang="en-US" altLang="zh-CN" smtClean="0"/>
              <a:t>I/0</a:t>
            </a:r>
            <a:r>
              <a:rPr lang="zh-CN" altLang="en-US" smtClean="0"/>
              <a:t>编址</a:t>
            </a:r>
          </a:p>
        </p:txBody>
      </p:sp>
      <p:sp>
        <p:nvSpPr>
          <p:cNvPr id="249859" name="Rectangle 3"/>
          <p:cNvSpPr>
            <a:spLocks noGrp="1" noChangeArrowheads="1"/>
          </p:cNvSpPr>
          <p:nvPr>
            <p:ph type="body" idx="1"/>
          </p:nvPr>
        </p:nvSpPr>
        <p:spPr>
          <a:xfrm>
            <a:off x="566738" y="1752600"/>
            <a:ext cx="8253412" cy="4556125"/>
          </a:xfrm>
        </p:spPr>
        <p:txBody>
          <a:bodyPr/>
          <a:lstStyle/>
          <a:p>
            <a:pPr eaLnBrk="1" hangingPunct="1">
              <a:buFont typeface="Wingdings" panose="05000000000000000000" pitchFamily="2" charset="2"/>
              <a:buNone/>
            </a:pPr>
            <a:r>
              <a:rPr lang="en-US" altLang="zh-CN" sz="1800" smtClean="0"/>
              <a:t>    8086</a:t>
            </a:r>
            <a:r>
              <a:rPr lang="zh-CN" altLang="en-US" sz="1800" smtClean="0"/>
              <a:t>系统和外设之间都是通过</a:t>
            </a:r>
            <a:r>
              <a:rPr lang="en-US" altLang="zh-CN" sz="1800" smtClean="0"/>
              <a:t>I/O</a:t>
            </a:r>
            <a:r>
              <a:rPr lang="zh-CN" altLang="en-US" sz="1800" smtClean="0"/>
              <a:t>芯片来联系的。每个</a:t>
            </a:r>
            <a:r>
              <a:rPr lang="en-US" altLang="zh-CN" sz="1800" smtClean="0"/>
              <a:t>I/0</a:t>
            </a:r>
            <a:r>
              <a:rPr lang="zh-CN" altLang="en-US" sz="1800" smtClean="0"/>
              <a:t>芯片都有一个</a:t>
            </a:r>
          </a:p>
          <a:p>
            <a:pPr eaLnBrk="1" hangingPunct="1">
              <a:buFont typeface="Wingdings" panose="05000000000000000000" pitchFamily="2" charset="2"/>
              <a:buNone/>
            </a:pPr>
            <a:r>
              <a:rPr lang="zh-CN" altLang="en-US" sz="1800" smtClean="0"/>
              <a:t>或几个端口，一个端口往往对应芯片内部的一个寄存器或一组寄存器。</a:t>
            </a:r>
          </a:p>
          <a:p>
            <a:pPr eaLnBrk="1" hangingPunct="1">
              <a:buFont typeface="Wingdings" panose="05000000000000000000" pitchFamily="2" charset="2"/>
              <a:buNone/>
            </a:pPr>
            <a:r>
              <a:rPr lang="zh-CN" altLang="en-US" sz="1800" smtClean="0"/>
              <a:t>    微型机系统为每个端口分配一个地址，此地址叫端口号。</a:t>
            </a:r>
            <a:r>
              <a:rPr kumimoji="1" lang="zh-CN" altLang="en-US" sz="1800" smtClean="0"/>
              <a:t>各个端口号不</a:t>
            </a:r>
          </a:p>
          <a:p>
            <a:pPr eaLnBrk="1" hangingPunct="1">
              <a:buFont typeface="Wingdings" panose="05000000000000000000" pitchFamily="2" charset="2"/>
              <a:buNone/>
            </a:pPr>
            <a:r>
              <a:rPr kumimoji="1" lang="zh-CN" altLang="en-US" sz="1800" smtClean="0"/>
              <a:t>能重复。</a:t>
            </a:r>
            <a:endParaRPr lang="zh-CN" altLang="en-US" sz="1800" smtClean="0"/>
          </a:p>
          <a:p>
            <a:pPr eaLnBrk="1" hangingPunct="1">
              <a:buFont typeface="Wingdings" panose="05000000000000000000" pitchFamily="2" charset="2"/>
              <a:buNone/>
            </a:pPr>
            <a:r>
              <a:rPr kumimoji="1" lang="en-US" altLang="zh-CN" sz="1800" b="1" smtClean="0">
                <a:solidFill>
                  <a:srgbClr val="FF6600"/>
                </a:solidFill>
              </a:rPr>
              <a:t>1</a:t>
            </a:r>
            <a:r>
              <a:rPr kumimoji="1" lang="zh-CN" altLang="en-US" sz="1800" b="1" smtClean="0">
                <a:solidFill>
                  <a:srgbClr val="FF6600"/>
                </a:solidFill>
              </a:rPr>
              <a:t>）单独编址</a:t>
            </a:r>
            <a:r>
              <a:rPr kumimoji="1" lang="zh-CN" altLang="en-US" sz="1800" b="1" smtClean="0"/>
              <a:t>  </a:t>
            </a:r>
          </a:p>
          <a:p>
            <a:pPr eaLnBrk="1" hangingPunct="1">
              <a:buFont typeface="Wingdings" panose="05000000000000000000" pitchFamily="2" charset="2"/>
              <a:buNone/>
            </a:pPr>
            <a:r>
              <a:rPr kumimoji="1" lang="zh-CN" altLang="en-US" sz="1800" smtClean="0"/>
              <a:t>     系统要为</a:t>
            </a:r>
            <a:r>
              <a:rPr kumimoji="1" lang="en-US" altLang="zh-CN" sz="1800" smtClean="0"/>
              <a:t>I/O</a:t>
            </a:r>
            <a:r>
              <a:rPr kumimoji="1" lang="zh-CN" altLang="en-US" sz="1800" smtClean="0"/>
              <a:t>芯片的每个端口分配一个地址，是单独编址的。</a:t>
            </a:r>
          </a:p>
          <a:p>
            <a:pPr eaLnBrk="1" hangingPunct="1">
              <a:buFont typeface="Wingdings" panose="05000000000000000000" pitchFamily="2" charset="2"/>
              <a:buNone/>
            </a:pPr>
            <a:r>
              <a:rPr lang="zh-CN" altLang="en-US" smtClean="0"/>
              <a:t>①</a:t>
            </a:r>
            <a:r>
              <a:rPr kumimoji="1" lang="zh-CN" altLang="en-US" smtClean="0"/>
              <a:t>寻址范围</a:t>
            </a:r>
            <a:r>
              <a:rPr kumimoji="1" lang="zh-CN" altLang="en-US" smtClean="0">
                <a:solidFill>
                  <a:srgbClr val="FF6600"/>
                </a:solidFill>
              </a:rPr>
              <a:t>     </a:t>
            </a:r>
          </a:p>
          <a:p>
            <a:pPr eaLnBrk="1" hangingPunct="1">
              <a:buFont typeface="Wingdings" panose="05000000000000000000" pitchFamily="2" charset="2"/>
              <a:buNone/>
            </a:pPr>
            <a:r>
              <a:rPr kumimoji="1" lang="zh-CN" altLang="en-US" smtClean="0">
                <a:solidFill>
                  <a:srgbClr val="FF6600"/>
                </a:solidFill>
              </a:rPr>
              <a:t>    </a:t>
            </a:r>
            <a:r>
              <a:rPr kumimoji="1" lang="en-US" altLang="zh-CN" smtClean="0"/>
              <a:t>8086CPU</a:t>
            </a:r>
            <a:r>
              <a:rPr kumimoji="1" lang="zh-CN" altLang="en-US" smtClean="0"/>
              <a:t>设计了</a:t>
            </a:r>
            <a:r>
              <a:rPr kumimoji="1" lang="en-US" altLang="zh-CN" smtClean="0"/>
              <a:t>65536</a:t>
            </a:r>
            <a:r>
              <a:rPr kumimoji="1" lang="zh-CN" altLang="en-US" smtClean="0"/>
              <a:t>个</a:t>
            </a:r>
            <a:r>
              <a:rPr kumimoji="1" lang="en-US" altLang="zh-CN" smtClean="0"/>
              <a:t>8</a:t>
            </a:r>
            <a:r>
              <a:rPr kumimoji="1" lang="zh-CN" altLang="en-US" smtClean="0"/>
              <a:t>位的</a:t>
            </a:r>
            <a:r>
              <a:rPr kumimoji="1" lang="en-US" altLang="zh-CN" smtClean="0"/>
              <a:t>I/O</a:t>
            </a:r>
            <a:r>
              <a:rPr kumimoji="1" lang="zh-CN" altLang="en-US" smtClean="0"/>
              <a:t>端口，即寻址范围是</a:t>
            </a:r>
            <a:r>
              <a:rPr kumimoji="1" lang="en-US" altLang="zh-CN" smtClean="0"/>
              <a:t>0</a:t>
            </a:r>
            <a:r>
              <a:rPr kumimoji="1" lang="zh-CN" altLang="en-US" smtClean="0"/>
              <a:t>～</a:t>
            </a:r>
            <a:r>
              <a:rPr kumimoji="1" lang="en-US" altLang="zh-CN" smtClean="0"/>
              <a:t>64K-1</a:t>
            </a:r>
            <a:r>
              <a:rPr kumimoji="1" lang="zh-CN" altLang="en-US" smtClean="0"/>
              <a:t>。</a:t>
            </a:r>
          </a:p>
          <a:p>
            <a:pPr eaLnBrk="1" hangingPunct="1">
              <a:buFont typeface="Wingdings" panose="05000000000000000000" pitchFamily="2" charset="2"/>
              <a:buNone/>
            </a:pPr>
            <a:r>
              <a:rPr kumimoji="1" lang="zh-CN" altLang="en-US" smtClean="0"/>
              <a:t>两个编号相邻的</a:t>
            </a:r>
            <a:r>
              <a:rPr kumimoji="1" lang="en-US" altLang="zh-CN" smtClean="0"/>
              <a:t>8</a:t>
            </a:r>
            <a:r>
              <a:rPr kumimoji="1" lang="zh-CN" altLang="en-US" smtClean="0"/>
              <a:t>位端口可以组合成一个</a:t>
            </a:r>
            <a:r>
              <a:rPr kumimoji="1" lang="en-US" altLang="zh-CN" smtClean="0"/>
              <a:t>16</a:t>
            </a:r>
            <a:r>
              <a:rPr kumimoji="1" lang="zh-CN" altLang="en-US" smtClean="0"/>
              <a:t>位端口。</a:t>
            </a:r>
            <a:r>
              <a:rPr kumimoji="1" lang="zh-CN" altLang="en-US" smtClean="0">
                <a:latin typeface="Arial" panose="020B0604020202020204" pitchFamily="34" charset="0"/>
              </a:rPr>
              <a:t> </a:t>
            </a:r>
            <a:endParaRPr kumimoji="1" lang="zh-CN" altLang="en-US" smtClean="0"/>
          </a:p>
          <a:p>
            <a:pPr eaLnBrk="1" hangingPunct="1">
              <a:buFont typeface="Wingdings" panose="05000000000000000000" pitchFamily="2" charset="2"/>
              <a:buNone/>
            </a:pPr>
            <a:r>
              <a:rPr lang="zh-CN" altLang="en-US" smtClean="0"/>
              <a:t>②</a:t>
            </a:r>
            <a:r>
              <a:rPr kumimoji="1" lang="zh-CN" altLang="en-US" b="1" smtClean="0"/>
              <a:t>访问指令</a:t>
            </a:r>
            <a:r>
              <a:rPr kumimoji="1" lang="zh-CN" altLang="en-US" smtClean="0">
                <a:solidFill>
                  <a:srgbClr val="FF6600"/>
                </a:solidFill>
              </a:rPr>
              <a:t>   </a:t>
            </a:r>
          </a:p>
          <a:p>
            <a:pPr eaLnBrk="1" hangingPunct="1">
              <a:buFont typeface="Wingdings" panose="05000000000000000000" pitchFamily="2" charset="2"/>
              <a:buNone/>
            </a:pPr>
            <a:r>
              <a:rPr kumimoji="1" lang="zh-CN" altLang="en-US" smtClean="0">
                <a:solidFill>
                  <a:srgbClr val="FF6600"/>
                </a:solidFill>
              </a:rPr>
              <a:t>     </a:t>
            </a:r>
            <a:r>
              <a:rPr kumimoji="1" lang="zh-CN" altLang="en-US" smtClean="0"/>
              <a:t>专门的访问指令（</a:t>
            </a:r>
            <a:r>
              <a:rPr kumimoji="1" lang="en-US" altLang="zh-CN" smtClean="0"/>
              <a:t>IN, OUT</a:t>
            </a:r>
            <a:r>
              <a:rPr kumimoji="1" lang="zh-CN" altLang="en-US" smtClean="0"/>
              <a:t>），</a:t>
            </a:r>
          </a:p>
          <a:p>
            <a:pPr eaLnBrk="1" hangingPunct="1">
              <a:buFont typeface="Wingdings" panose="05000000000000000000" pitchFamily="2" charset="2"/>
              <a:buNone/>
            </a:pPr>
            <a:r>
              <a:rPr kumimoji="1" lang="zh-CN" altLang="en-US" smtClean="0"/>
              <a:t>   </a:t>
            </a:r>
            <a:r>
              <a:rPr kumimoji="1" lang="en-US" altLang="zh-CN" smtClean="0"/>
              <a:t>/RD</a:t>
            </a:r>
            <a:r>
              <a:rPr kumimoji="1" lang="zh-CN" altLang="en-US" smtClean="0"/>
              <a:t>信号或</a:t>
            </a:r>
            <a:r>
              <a:rPr kumimoji="1" lang="en-US" altLang="zh-CN" smtClean="0"/>
              <a:t>/WR</a:t>
            </a:r>
            <a:r>
              <a:rPr kumimoji="1" lang="zh-CN" altLang="en-US" smtClean="0"/>
              <a:t>信号与</a:t>
            </a:r>
            <a:r>
              <a:rPr kumimoji="1" lang="en-US" altLang="zh-CN" smtClean="0"/>
              <a:t>M//IO</a:t>
            </a:r>
            <a:r>
              <a:rPr kumimoji="1" lang="zh-CN" altLang="en-US" smtClean="0"/>
              <a:t>信号同时为低电平。 </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301</a:t>
            </a:fld>
            <a:endParaRPr lang="en-US" altLang="zh-CN" dirty="0"/>
          </a:p>
        </p:txBody>
      </p:sp>
    </p:spTree>
    <p:extLst>
      <p:ext uri="{BB962C8B-B14F-4D97-AF65-F5344CB8AC3E}">
        <p14:creationId xmlns:p14="http://schemas.microsoft.com/office/powerpoint/2010/main" val="63420601"/>
      </p:ext>
    </p:extLst>
  </p:cSld>
  <p:clrMapOvr>
    <a:masterClrMapping/>
  </p:clrMapOvr>
  <p:transition spd="slow"/>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r>
              <a:rPr lang="en-US" altLang="zh-CN" smtClean="0"/>
              <a:t>2.  8086</a:t>
            </a:r>
            <a:r>
              <a:rPr lang="zh-CN" altLang="en-US" smtClean="0"/>
              <a:t>的</a:t>
            </a:r>
            <a:r>
              <a:rPr lang="en-US" altLang="zh-CN" smtClean="0"/>
              <a:t>I/0</a:t>
            </a:r>
            <a:r>
              <a:rPr lang="zh-CN" altLang="en-US" smtClean="0"/>
              <a:t>编址</a:t>
            </a:r>
          </a:p>
        </p:txBody>
      </p:sp>
      <p:sp>
        <p:nvSpPr>
          <p:cNvPr id="250883" name="Rectangle 3"/>
          <p:cNvSpPr>
            <a:spLocks noGrp="1" noChangeArrowheads="1"/>
          </p:cNvSpPr>
          <p:nvPr>
            <p:ph type="body" idx="1"/>
          </p:nvPr>
        </p:nvSpPr>
        <p:spPr/>
        <p:txBody>
          <a:bodyPr/>
          <a:lstStyle/>
          <a:p>
            <a:pPr eaLnBrk="1" hangingPunct="1">
              <a:buFont typeface="Wingdings" panose="05000000000000000000" pitchFamily="2" charset="2"/>
              <a:buNone/>
            </a:pPr>
            <a:r>
              <a:rPr kumimoji="1" lang="en-US" altLang="zh-CN" sz="2400" b="1" smtClean="0">
                <a:solidFill>
                  <a:srgbClr val="FF6600"/>
                </a:solidFill>
              </a:rPr>
              <a:t>2</a:t>
            </a:r>
            <a:r>
              <a:rPr kumimoji="1" lang="zh-CN" altLang="en-US" sz="2400" b="1" smtClean="0">
                <a:solidFill>
                  <a:srgbClr val="FF6600"/>
                </a:solidFill>
              </a:rPr>
              <a:t>）统一编址</a:t>
            </a:r>
          </a:p>
          <a:p>
            <a:pPr eaLnBrk="1" hangingPunct="1">
              <a:buFont typeface="Wingdings" panose="05000000000000000000" pitchFamily="2" charset="2"/>
              <a:buNone/>
            </a:pPr>
            <a:r>
              <a:rPr kumimoji="1" lang="zh-CN" altLang="en-US" sz="2400" smtClean="0"/>
              <a:t>     通过硬件将</a:t>
            </a:r>
            <a:r>
              <a:rPr kumimoji="1" lang="en-US" altLang="zh-CN" sz="2400" smtClean="0"/>
              <a:t>I/0</a:t>
            </a:r>
            <a:r>
              <a:rPr kumimoji="1" lang="zh-CN" altLang="en-US" sz="2400" smtClean="0"/>
              <a:t>端口和存储器统一编址，可以利用对</a:t>
            </a:r>
          </a:p>
          <a:p>
            <a:pPr eaLnBrk="1" hangingPunct="1">
              <a:buFont typeface="Wingdings" panose="05000000000000000000" pitchFamily="2" charset="2"/>
              <a:buNone/>
            </a:pPr>
            <a:r>
              <a:rPr kumimoji="1" lang="zh-CN" altLang="en-US" sz="2400" smtClean="0"/>
              <a:t>存储器的访问指令来实现对</a:t>
            </a:r>
            <a:r>
              <a:rPr kumimoji="1" lang="en-US" altLang="zh-CN" sz="2400" smtClean="0"/>
              <a:t>I/0</a:t>
            </a:r>
            <a:r>
              <a:rPr kumimoji="1" lang="zh-CN" altLang="en-US" sz="2400" smtClean="0"/>
              <a:t>端口的读写。</a:t>
            </a:r>
          </a:p>
          <a:p>
            <a:pPr eaLnBrk="1" hangingPunct="1">
              <a:buFont typeface="Wingdings" panose="05000000000000000000" pitchFamily="2" charset="2"/>
              <a:buNone/>
            </a:pPr>
            <a:r>
              <a:rPr kumimoji="1" lang="zh-CN" altLang="en-US" sz="2400" smtClean="0"/>
              <a:t>      </a:t>
            </a:r>
            <a:r>
              <a:rPr kumimoji="1" lang="en-US" altLang="zh-CN" sz="2400" smtClean="0"/>
              <a:t>/RD</a:t>
            </a:r>
            <a:r>
              <a:rPr kumimoji="1" lang="zh-CN" altLang="en-US" sz="2400" smtClean="0"/>
              <a:t>信号或</a:t>
            </a:r>
            <a:r>
              <a:rPr kumimoji="1" lang="en-US" altLang="zh-CN" sz="2400" smtClean="0"/>
              <a:t>/WR</a:t>
            </a:r>
            <a:r>
              <a:rPr kumimoji="1" lang="zh-CN" altLang="en-US" sz="2400" smtClean="0"/>
              <a:t>信号有效，同时</a:t>
            </a:r>
            <a:r>
              <a:rPr kumimoji="1" lang="en-US" altLang="zh-CN" sz="2400" smtClean="0"/>
              <a:t>M//IO</a:t>
            </a:r>
            <a:r>
              <a:rPr kumimoji="1" lang="zh-CN" altLang="en-US" sz="2400" smtClean="0"/>
              <a:t>信号为高电平。 </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302</a:t>
            </a:fld>
            <a:endParaRPr lang="en-US" altLang="zh-CN" dirty="0"/>
          </a:p>
        </p:txBody>
      </p:sp>
    </p:spTree>
    <p:extLst>
      <p:ext uri="{BB962C8B-B14F-4D97-AF65-F5344CB8AC3E}">
        <p14:creationId xmlns:p14="http://schemas.microsoft.com/office/powerpoint/2010/main" val="3825921561"/>
      </p:ext>
    </p:extLst>
  </p:cSld>
  <p:clrMapOvr>
    <a:masterClrMapping/>
  </p:clrMapOvr>
  <p:transition spd="slow"/>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pPr eaLnBrk="1" hangingPunct="1"/>
            <a:r>
              <a:rPr lang="zh-CN" altLang="en-US" smtClean="0"/>
              <a:t>作业：</a:t>
            </a:r>
          </a:p>
        </p:txBody>
      </p:sp>
      <p:sp>
        <p:nvSpPr>
          <p:cNvPr id="251907" name="Rectangle 3"/>
          <p:cNvSpPr>
            <a:spLocks noGrp="1" noChangeArrowheads="1"/>
          </p:cNvSpPr>
          <p:nvPr>
            <p:ph type="body" idx="1"/>
          </p:nvPr>
        </p:nvSpPr>
        <p:spPr>
          <a:xfrm>
            <a:off x="539750" y="1773238"/>
            <a:ext cx="7966075" cy="4556125"/>
          </a:xfrm>
        </p:spPr>
        <p:txBody>
          <a:bodyPr/>
          <a:lstStyle/>
          <a:p>
            <a:pPr algn="just" eaLnBrk="1" hangingPunct="1">
              <a:buFont typeface="Wingdings" panose="05000000000000000000" pitchFamily="2" charset="2"/>
              <a:buAutoNum type="arabicPeriod"/>
            </a:pPr>
            <a:r>
              <a:rPr lang="zh-CN" altLang="en-US" smtClean="0">
                <a:solidFill>
                  <a:srgbClr val="000000"/>
                </a:solidFill>
                <a:latin typeface="Times New Roman" panose="02020603050405020304" pitchFamily="18" charset="0"/>
                <a:cs typeface="Times New Roman" panose="02020603050405020304" pitchFamily="18" charset="0"/>
              </a:rPr>
              <a:t>什么是逻辑地址？什么是物理地址？如何由逻辑地址求物理地址？</a:t>
            </a:r>
            <a:r>
              <a:rPr lang="zh-CN" altLang="en-US" b="1" smtClean="0">
                <a:solidFill>
                  <a:srgbClr val="FF9900"/>
                </a:solidFill>
                <a:latin typeface="Times New Roman" panose="02020603050405020304" pitchFamily="18" charset="0"/>
                <a:cs typeface="Times New Roman" panose="02020603050405020304" pitchFamily="18" charset="0"/>
              </a:rPr>
              <a:t>（有的同学，逻辑地址定义不清</a:t>
            </a:r>
            <a:r>
              <a:rPr lang="en-US" altLang="zh-CN" b="1" smtClean="0">
                <a:solidFill>
                  <a:srgbClr val="FF9900"/>
                </a:solidFill>
                <a:latin typeface="Times New Roman" panose="02020603050405020304" pitchFamily="18" charset="0"/>
                <a:cs typeface="Times New Roman" panose="02020603050405020304" pitchFamily="18" charset="0"/>
              </a:rPr>
              <a:t>,</a:t>
            </a:r>
            <a:r>
              <a:rPr lang="zh-CN" altLang="en-US" b="1" smtClean="0">
                <a:solidFill>
                  <a:srgbClr val="FF9900"/>
                </a:solidFill>
                <a:latin typeface="Times New Roman" panose="02020603050405020304" pitchFamily="18" charset="0"/>
                <a:cs typeface="Times New Roman" panose="02020603050405020304" pitchFamily="18" charset="0"/>
              </a:rPr>
              <a:t>有的同学回答保护模式，逻辑地址由选择器和偏移地址两部分组成）</a:t>
            </a:r>
          </a:p>
          <a:p>
            <a:pPr algn="just" eaLnBrk="1" hangingPunct="1">
              <a:buFont typeface="Wingdings" panose="05000000000000000000" pitchFamily="2" charset="2"/>
              <a:buAutoNum type="arabicPeriod"/>
            </a:pPr>
            <a:r>
              <a:rPr lang="zh-CN" altLang="en-US" smtClean="0">
                <a:solidFill>
                  <a:srgbClr val="000000"/>
                </a:solidFill>
                <a:latin typeface="Times New Roman" panose="02020603050405020304" pitchFamily="18" charset="0"/>
                <a:cs typeface="Times New Roman" panose="02020603050405020304" pitchFamily="18" charset="0"/>
              </a:rPr>
              <a:t>已知一个数据的有效地址为</a:t>
            </a:r>
            <a:r>
              <a:rPr lang="en-US" altLang="zh-CN" smtClean="0">
                <a:solidFill>
                  <a:srgbClr val="000000"/>
                </a:solidFill>
                <a:latin typeface="Times New Roman" panose="02020603050405020304" pitchFamily="18" charset="0"/>
                <a:cs typeface="Times New Roman" panose="02020603050405020304" pitchFamily="18" charset="0"/>
              </a:rPr>
              <a:t>2359H</a:t>
            </a:r>
            <a:r>
              <a:rPr lang="zh-CN" altLang="en-US" smtClean="0">
                <a:solidFill>
                  <a:srgbClr val="000000"/>
                </a:solidFill>
                <a:latin typeface="Times New Roman" panose="02020603050405020304" pitchFamily="18" charset="0"/>
                <a:cs typeface="Times New Roman" panose="02020603050405020304" pitchFamily="18" charset="0"/>
              </a:rPr>
              <a:t>，且（</a:t>
            </a:r>
            <a:r>
              <a:rPr lang="en-US" altLang="zh-CN" smtClean="0">
                <a:solidFill>
                  <a:srgbClr val="000000"/>
                </a:solidFill>
                <a:latin typeface="Times New Roman" panose="02020603050405020304" pitchFamily="18" charset="0"/>
                <a:cs typeface="Times New Roman" panose="02020603050405020304" pitchFamily="18" charset="0"/>
              </a:rPr>
              <a:t>DS</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490BH</a:t>
            </a:r>
            <a:r>
              <a:rPr lang="zh-CN" altLang="en-US" smtClean="0">
                <a:solidFill>
                  <a:srgbClr val="000000"/>
                </a:solidFill>
                <a:latin typeface="Times New Roman" panose="02020603050405020304" pitchFamily="18" charset="0"/>
                <a:cs typeface="Times New Roman" panose="02020603050405020304" pitchFamily="18" charset="0"/>
              </a:rPr>
              <a:t>，该数据的物理地址是多少？</a:t>
            </a:r>
          </a:p>
          <a:p>
            <a:pPr algn="just" eaLnBrk="1" hangingPunct="1">
              <a:buFont typeface="Wingdings" panose="05000000000000000000" pitchFamily="2" charset="2"/>
              <a:buAutoNum type="arabicPeriod"/>
            </a:pPr>
            <a:r>
              <a:rPr lang="zh-CN" altLang="en-US" smtClean="0">
                <a:solidFill>
                  <a:srgbClr val="000000"/>
                </a:solidFill>
                <a:latin typeface="Times New Roman" panose="02020603050405020304" pitchFamily="18" charset="0"/>
                <a:cs typeface="Times New Roman" panose="02020603050405020304" pitchFamily="18" charset="0"/>
              </a:rPr>
              <a:t>状态标志和控制标志有何不同？程序中是怎样利用这两类标志的？</a:t>
            </a:r>
            <a:r>
              <a:rPr lang="en-US" altLang="zh-CN" smtClean="0">
                <a:solidFill>
                  <a:srgbClr val="000000"/>
                </a:solidFill>
                <a:latin typeface="Times New Roman" panose="02020603050405020304" pitchFamily="18" charset="0"/>
                <a:cs typeface="Times New Roman" panose="02020603050405020304" pitchFamily="18" charset="0"/>
              </a:rPr>
              <a:t>8086</a:t>
            </a:r>
            <a:r>
              <a:rPr lang="zh-CN" altLang="en-US" smtClean="0">
                <a:solidFill>
                  <a:srgbClr val="000000"/>
                </a:solidFill>
                <a:latin typeface="Times New Roman" panose="02020603050405020304" pitchFamily="18" charset="0"/>
                <a:cs typeface="Times New Roman" panose="02020603050405020304" pitchFamily="18" charset="0"/>
              </a:rPr>
              <a:t>的状态标志和控制标志分别有哪些？</a:t>
            </a:r>
            <a:r>
              <a:rPr lang="zh-CN" altLang="en-US" smtClean="0">
                <a:solidFill>
                  <a:srgbClr val="FF9900"/>
                </a:solidFill>
                <a:latin typeface="Times New Roman" panose="02020603050405020304" pitchFamily="18" charset="0"/>
                <a:cs typeface="Times New Roman" panose="02020603050405020304" pitchFamily="18" charset="0"/>
              </a:rPr>
              <a:t>（有的同学作业不认真，把标志符号写错）</a:t>
            </a:r>
          </a:p>
          <a:p>
            <a:pPr algn="just" eaLnBrk="1" hangingPunct="1">
              <a:buFont typeface="Wingdings" panose="05000000000000000000" pitchFamily="2" charset="2"/>
              <a:buAutoNum type="arabicPeriod"/>
            </a:pPr>
            <a:r>
              <a:rPr lang="zh-CN" altLang="en-US" smtClean="0">
                <a:solidFill>
                  <a:srgbClr val="000000"/>
                </a:solidFill>
                <a:latin typeface="Times New Roman" panose="02020603050405020304" pitchFamily="18" charset="0"/>
                <a:cs typeface="Times New Roman" panose="02020603050405020304" pitchFamily="18" charset="0"/>
              </a:rPr>
              <a:t>微处理器内部结构由哪几部分组成？试述各部分主要功能？</a:t>
            </a:r>
            <a:r>
              <a:rPr lang="zh-CN" altLang="en-US" b="1" smtClean="0">
                <a:solidFill>
                  <a:srgbClr val="CC3300"/>
                </a:solidFill>
                <a:latin typeface="Times New Roman" panose="02020603050405020304" pitchFamily="18" charset="0"/>
                <a:cs typeface="Times New Roman" panose="02020603050405020304" pitchFamily="18" charset="0"/>
              </a:rPr>
              <a:t>（许多同学从组成原理角度写，而不是从编程结构来写）</a:t>
            </a:r>
          </a:p>
          <a:p>
            <a:pPr algn="just" eaLnBrk="1" hangingPunct="1">
              <a:buFont typeface="Wingdings" panose="05000000000000000000" pitchFamily="2" charset="2"/>
              <a:buAutoNum type="arabicPeriod"/>
            </a:pPr>
            <a:r>
              <a:rPr lang="en-US" altLang="zh-CN" smtClean="0">
                <a:solidFill>
                  <a:srgbClr val="000000"/>
                </a:solidFill>
                <a:latin typeface="Times New Roman" panose="02020603050405020304" pitchFamily="18" charset="0"/>
                <a:cs typeface="Times New Roman" panose="02020603050405020304" pitchFamily="18" charset="0"/>
              </a:rPr>
              <a:t>5D90H</a:t>
            </a:r>
            <a:r>
              <a:rPr lang="zh-CN" altLang="en-US" smtClean="0">
                <a:solidFill>
                  <a:srgbClr val="000000"/>
                </a:solidFill>
                <a:latin typeface="Times New Roman" panose="02020603050405020304" pitchFamily="18" charset="0"/>
                <a:cs typeface="Times New Roman" panose="02020603050405020304" pitchFamily="18" charset="0"/>
              </a:rPr>
              <a:t>减去</a:t>
            </a:r>
            <a:r>
              <a:rPr lang="en-US" altLang="zh-CN" smtClean="0">
                <a:solidFill>
                  <a:srgbClr val="000000"/>
                </a:solidFill>
                <a:latin typeface="Times New Roman" panose="02020603050405020304" pitchFamily="18" charset="0"/>
                <a:cs typeface="Times New Roman" panose="02020603050405020304" pitchFamily="18" charset="0"/>
              </a:rPr>
              <a:t>4AE0H</a:t>
            </a:r>
            <a:r>
              <a:rPr lang="zh-CN" altLang="en-US" smtClean="0">
                <a:solidFill>
                  <a:srgbClr val="000000"/>
                </a:solidFill>
                <a:latin typeface="Times New Roman" panose="02020603050405020304" pitchFamily="18" charset="0"/>
                <a:cs typeface="Times New Roman" panose="02020603050405020304" pitchFamily="18" charset="0"/>
              </a:rPr>
              <a:t>，试给出标志寄存器中</a:t>
            </a:r>
            <a:r>
              <a:rPr lang="en-US" altLang="zh-CN" smtClean="0">
                <a:solidFill>
                  <a:srgbClr val="000000"/>
                </a:solidFill>
                <a:latin typeface="Times New Roman" panose="02020603050405020304" pitchFamily="18" charset="0"/>
                <a:cs typeface="Times New Roman" panose="02020603050405020304" pitchFamily="18" charset="0"/>
              </a:rPr>
              <a:t>AF</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SF</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ZF</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CF</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OF</a:t>
            </a:r>
            <a:r>
              <a:rPr lang="zh-CN" altLang="en-US" smtClean="0">
                <a:solidFill>
                  <a:srgbClr val="000000"/>
                </a:solidFill>
                <a:latin typeface="Times New Roman" panose="02020603050405020304" pitchFamily="18" charset="0"/>
                <a:cs typeface="Times New Roman" panose="02020603050405020304" pitchFamily="18" charset="0"/>
              </a:rPr>
              <a:t>、</a:t>
            </a:r>
            <a:r>
              <a:rPr lang="en-US" altLang="zh-CN" smtClean="0">
                <a:solidFill>
                  <a:srgbClr val="000000"/>
                </a:solidFill>
                <a:latin typeface="Times New Roman" panose="02020603050405020304" pitchFamily="18" charset="0"/>
                <a:cs typeface="Times New Roman" panose="02020603050405020304" pitchFamily="18" charset="0"/>
              </a:rPr>
              <a:t>PF</a:t>
            </a:r>
            <a:r>
              <a:rPr lang="zh-CN" altLang="en-US" smtClean="0">
                <a:solidFill>
                  <a:srgbClr val="000000"/>
                </a:solidFill>
                <a:latin typeface="Times New Roman" panose="02020603050405020304" pitchFamily="18" charset="0"/>
                <a:cs typeface="Times New Roman" panose="02020603050405020304" pitchFamily="18" charset="0"/>
              </a:rPr>
              <a:t>的值。</a:t>
            </a:r>
            <a:r>
              <a:rPr lang="zh-CN" altLang="en-US" b="1" smtClean="0">
                <a:solidFill>
                  <a:srgbClr val="CC3300"/>
                </a:solidFill>
                <a:latin typeface="Times New Roman" panose="02020603050405020304" pitchFamily="18" charset="0"/>
                <a:cs typeface="Times New Roman" panose="02020603050405020304" pitchFamily="18" charset="0"/>
              </a:rPr>
              <a:t>（用加法做和用减法做结果不一样）</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303</a:t>
            </a:fld>
            <a:endParaRPr lang="en-US" altLang="zh-CN" dirty="0"/>
          </a:p>
        </p:txBody>
      </p:sp>
    </p:spTree>
    <p:extLst>
      <p:ext uri="{BB962C8B-B14F-4D97-AF65-F5344CB8AC3E}">
        <p14:creationId xmlns:p14="http://schemas.microsoft.com/office/powerpoint/2010/main" val="2729739715"/>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eaLnBrk="1" hangingPunct="1"/>
            <a:endParaRPr lang="zh-CN" altLang="zh-CN" sz="2400" b="0" smtClean="0"/>
          </a:p>
        </p:txBody>
      </p:sp>
      <p:sp>
        <p:nvSpPr>
          <p:cNvPr id="252931" name="Rectangle 3"/>
          <p:cNvSpPr>
            <a:spLocks noGrp="1" noChangeArrowheads="1"/>
          </p:cNvSpPr>
          <p:nvPr>
            <p:ph type="body" idx="1"/>
          </p:nvPr>
        </p:nvSpPr>
        <p:spPr/>
        <p:txBody>
          <a:bodyPr/>
          <a:lstStyle/>
          <a:p>
            <a:pPr eaLnBrk="1" hangingPunct="1">
              <a:buFont typeface="Wingdings" panose="05000000000000000000" pitchFamily="2" charset="2"/>
              <a:buAutoNum type="arabicPeriod" startAt="6"/>
            </a:pPr>
            <a:r>
              <a:rPr lang="zh-CN" altLang="en-US" sz="2400" smtClean="0">
                <a:solidFill>
                  <a:srgbClr val="000000"/>
                </a:solidFill>
                <a:latin typeface="Times New Roman" panose="02020603050405020304" pitchFamily="18" charset="0"/>
                <a:cs typeface="Times New Roman" panose="02020603050405020304" pitchFamily="18" charset="0"/>
              </a:rPr>
              <a:t>仿照书上图，画出</a:t>
            </a:r>
            <a:r>
              <a:rPr lang="en-US" altLang="zh-CN" sz="2400" smtClean="0">
                <a:solidFill>
                  <a:srgbClr val="000000"/>
                </a:solidFill>
                <a:latin typeface="Times New Roman" panose="02020603050405020304" pitchFamily="18" charset="0"/>
                <a:cs typeface="Times New Roman" panose="02020603050405020304" pitchFamily="18" charset="0"/>
              </a:rPr>
              <a:t>8088</a:t>
            </a:r>
            <a:r>
              <a:rPr lang="zh-CN" altLang="en-US" sz="2400" smtClean="0">
                <a:solidFill>
                  <a:srgbClr val="000000"/>
                </a:solidFill>
                <a:latin typeface="Times New Roman" panose="02020603050405020304" pitchFamily="18" charset="0"/>
                <a:cs typeface="Times New Roman" panose="02020603050405020304" pitchFamily="18" charset="0"/>
              </a:rPr>
              <a:t>最小方式系统结构图。</a:t>
            </a:r>
          </a:p>
          <a:p>
            <a:pPr algn="just" eaLnBrk="1" hangingPunct="1">
              <a:buFont typeface="Wingdings" panose="05000000000000000000" pitchFamily="2" charset="2"/>
              <a:buAutoNum type="arabicPeriod" startAt="6"/>
            </a:pPr>
            <a:r>
              <a:rPr lang="zh-CN" altLang="en-US" sz="2400" smtClean="0">
                <a:solidFill>
                  <a:srgbClr val="000000"/>
                </a:solidFill>
                <a:latin typeface="Times New Roman" panose="02020603050405020304" pitchFamily="18" charset="0"/>
                <a:cs typeface="Times New Roman" panose="02020603050405020304" pitchFamily="18" charset="0"/>
              </a:rPr>
              <a:t>在一个</a:t>
            </a:r>
            <a:r>
              <a:rPr lang="en-US" altLang="zh-CN" sz="2400" smtClean="0">
                <a:solidFill>
                  <a:srgbClr val="000000"/>
                </a:solidFill>
                <a:latin typeface="Times New Roman" panose="02020603050405020304" pitchFamily="18" charset="0"/>
                <a:cs typeface="Times New Roman" panose="02020603050405020304" pitchFamily="18" charset="0"/>
              </a:rPr>
              <a:t>8086CPU</a:t>
            </a:r>
            <a:r>
              <a:rPr lang="zh-CN" altLang="en-US" sz="2400" smtClean="0">
                <a:solidFill>
                  <a:srgbClr val="000000"/>
                </a:solidFill>
                <a:latin typeface="Times New Roman" panose="02020603050405020304" pitchFamily="18" charset="0"/>
                <a:cs typeface="Times New Roman" panose="02020603050405020304" pitchFamily="18" charset="0"/>
              </a:rPr>
              <a:t>和单片</a:t>
            </a:r>
            <a:r>
              <a:rPr lang="en-US" altLang="zh-CN" sz="2400" smtClean="0">
                <a:solidFill>
                  <a:srgbClr val="000000"/>
                </a:solidFill>
                <a:latin typeface="Times New Roman" panose="02020603050405020304" pitchFamily="18" charset="0"/>
                <a:cs typeface="Times New Roman" panose="02020603050405020304" pitchFamily="18" charset="0"/>
              </a:rPr>
              <a:t>8259A</a:t>
            </a:r>
            <a:r>
              <a:rPr lang="zh-CN" altLang="en-US" sz="2400" smtClean="0">
                <a:solidFill>
                  <a:srgbClr val="000000"/>
                </a:solidFill>
                <a:latin typeface="Times New Roman" panose="02020603050405020304" pitchFamily="18" charset="0"/>
                <a:cs typeface="Times New Roman" panose="02020603050405020304" pitchFamily="18" charset="0"/>
              </a:rPr>
              <a:t>组成的系统中，试说明：</a:t>
            </a:r>
          </a:p>
          <a:p>
            <a:pPr algn="just" eaLnBrk="1" hangingPunct="1">
              <a:buFont typeface="Wingdings" panose="05000000000000000000" pitchFamily="2" charset="2"/>
              <a:buNone/>
            </a:pPr>
            <a:r>
              <a:rPr lang="en-US" altLang="zh-CN" sz="2400" smtClean="0">
                <a:solidFill>
                  <a:srgbClr val="000000"/>
                </a:solidFill>
                <a:latin typeface="Times New Roman" panose="02020603050405020304" pitchFamily="18" charset="0"/>
                <a:cs typeface="Times New Roman" panose="02020603050405020304" pitchFamily="18" charset="0"/>
              </a:rPr>
              <a:t>(1)8086CPU</a:t>
            </a:r>
            <a:r>
              <a:rPr lang="zh-CN" altLang="en-US" sz="2400" smtClean="0">
                <a:solidFill>
                  <a:srgbClr val="000000"/>
                </a:solidFill>
                <a:latin typeface="Times New Roman" panose="02020603050405020304" pitchFamily="18" charset="0"/>
                <a:cs typeface="Times New Roman" panose="02020603050405020304" pitchFamily="18" charset="0"/>
              </a:rPr>
              <a:t>在响应可屏蔽中断的条件是什么</a:t>
            </a:r>
          </a:p>
          <a:p>
            <a:pPr algn="just" eaLnBrk="1" hangingPunct="1">
              <a:buFont typeface="Wingdings" panose="05000000000000000000" pitchFamily="2" charset="2"/>
              <a:buNone/>
            </a:pPr>
            <a:r>
              <a:rPr lang="en-US" altLang="zh-CN" sz="2400" smtClean="0">
                <a:solidFill>
                  <a:srgbClr val="000000"/>
                </a:solidFill>
                <a:latin typeface="Times New Roman" panose="02020603050405020304" pitchFamily="18" charset="0"/>
                <a:cs typeface="Times New Roman" panose="02020603050405020304" pitchFamily="18" charset="0"/>
              </a:rPr>
              <a:t>(2)8086CPU</a:t>
            </a:r>
            <a:r>
              <a:rPr lang="zh-CN" altLang="en-US" sz="2400" smtClean="0">
                <a:solidFill>
                  <a:srgbClr val="000000"/>
                </a:solidFill>
                <a:latin typeface="Times New Roman" panose="02020603050405020304" pitchFamily="18" charset="0"/>
                <a:cs typeface="Times New Roman" panose="02020603050405020304" pitchFamily="18" charset="0"/>
              </a:rPr>
              <a:t>在响应中断过程中，连续执行两个</a:t>
            </a:r>
            <a:r>
              <a:rPr lang="en-US" altLang="zh-CN" sz="2400" smtClean="0">
                <a:solidFill>
                  <a:srgbClr val="000000"/>
                </a:solidFill>
                <a:latin typeface="Times New Roman" panose="02020603050405020304" pitchFamily="18" charset="0"/>
                <a:cs typeface="Times New Roman" panose="02020603050405020304" pitchFamily="18" charset="0"/>
              </a:rPr>
              <a:t>INTA</a:t>
            </a:r>
            <a:r>
              <a:rPr lang="zh-CN" altLang="en-US" sz="2400" smtClean="0">
                <a:solidFill>
                  <a:srgbClr val="000000"/>
                </a:solidFill>
                <a:latin typeface="Times New Roman" panose="02020603050405020304" pitchFamily="18" charset="0"/>
                <a:cs typeface="Times New Roman" panose="02020603050405020304" pitchFamily="18" charset="0"/>
              </a:rPr>
              <a:t>周期，其作用是？</a:t>
            </a:r>
          </a:p>
          <a:p>
            <a:pPr algn="just" eaLnBrk="1" hangingPunct="1">
              <a:buFont typeface="Wingdings" panose="05000000000000000000" pitchFamily="2" charset="2"/>
              <a:buNone/>
            </a:pPr>
            <a:r>
              <a:rPr lang="en-US" altLang="zh-CN" sz="2400" smtClean="0">
                <a:solidFill>
                  <a:srgbClr val="000000"/>
                </a:solidFill>
                <a:latin typeface="Times New Roman" panose="02020603050405020304" pitchFamily="18" charset="0"/>
                <a:cs typeface="Times New Roman" panose="02020603050405020304" pitchFamily="18" charset="0"/>
              </a:rPr>
              <a:t>(3)</a:t>
            </a:r>
            <a:r>
              <a:rPr lang="zh-CN" altLang="en-US" sz="2400" smtClean="0">
                <a:solidFill>
                  <a:srgbClr val="000000"/>
                </a:solidFill>
                <a:latin typeface="Times New Roman" panose="02020603050405020304" pitchFamily="18" charset="0"/>
                <a:cs typeface="Times New Roman" panose="02020603050405020304" pitchFamily="18" charset="0"/>
              </a:rPr>
              <a:t>假如</a:t>
            </a:r>
            <a:r>
              <a:rPr lang="en-US" altLang="zh-CN" sz="2400" smtClean="0">
                <a:solidFill>
                  <a:srgbClr val="000000"/>
                </a:solidFill>
                <a:latin typeface="Times New Roman" panose="02020603050405020304" pitchFamily="18" charset="0"/>
                <a:cs typeface="Times New Roman" panose="02020603050405020304" pitchFamily="18" charset="0"/>
              </a:rPr>
              <a:t>8259A</a:t>
            </a:r>
            <a:r>
              <a:rPr lang="zh-CN" altLang="en-US" sz="2400" smtClean="0">
                <a:solidFill>
                  <a:srgbClr val="000000"/>
                </a:solidFill>
                <a:latin typeface="Times New Roman" panose="02020603050405020304" pitchFamily="18" charset="0"/>
                <a:cs typeface="Times New Roman" panose="02020603050405020304" pitchFamily="18" charset="0"/>
              </a:rPr>
              <a:t>已被编程，</a:t>
            </a:r>
            <a:r>
              <a:rPr lang="en-US" altLang="zh-CN" sz="2400" smtClean="0">
                <a:solidFill>
                  <a:srgbClr val="000000"/>
                </a:solidFill>
                <a:latin typeface="Times New Roman" panose="02020603050405020304" pitchFamily="18" charset="0"/>
                <a:cs typeface="Times New Roman" panose="02020603050405020304" pitchFamily="18" charset="0"/>
              </a:rPr>
              <a:t>ICW2=0AH</a:t>
            </a:r>
            <a:r>
              <a:rPr lang="zh-CN" altLang="en-US" sz="2400" smtClean="0">
                <a:solidFill>
                  <a:srgbClr val="000000"/>
                </a:solidFill>
                <a:latin typeface="Times New Roman" panose="02020603050405020304" pitchFamily="18" charset="0"/>
                <a:cs typeface="Times New Roman" panose="02020603050405020304" pitchFamily="18" charset="0"/>
              </a:rPr>
              <a:t>，若连接在</a:t>
            </a:r>
            <a:r>
              <a:rPr lang="en-US" altLang="zh-CN" sz="2400" smtClean="0">
                <a:solidFill>
                  <a:srgbClr val="000000"/>
                </a:solidFill>
                <a:latin typeface="Times New Roman" panose="02020603050405020304" pitchFamily="18" charset="0"/>
                <a:cs typeface="Times New Roman" panose="02020603050405020304" pitchFamily="18" charset="0"/>
              </a:rPr>
              <a:t>8259A</a:t>
            </a:r>
            <a:r>
              <a:rPr lang="zh-CN" altLang="en-US" sz="2400" smtClean="0">
                <a:solidFill>
                  <a:srgbClr val="000000"/>
                </a:solidFill>
                <a:latin typeface="Times New Roman" panose="02020603050405020304" pitchFamily="18" charset="0"/>
                <a:cs typeface="Times New Roman" panose="02020603050405020304" pitchFamily="18" charset="0"/>
              </a:rPr>
              <a:t>的</a:t>
            </a:r>
            <a:r>
              <a:rPr lang="en-US" altLang="zh-CN" sz="2400" smtClean="0">
                <a:solidFill>
                  <a:srgbClr val="000000"/>
                </a:solidFill>
                <a:latin typeface="Times New Roman" panose="02020603050405020304" pitchFamily="18" charset="0"/>
                <a:cs typeface="Times New Roman" panose="02020603050405020304" pitchFamily="18" charset="0"/>
              </a:rPr>
              <a:t>IR3</a:t>
            </a:r>
            <a:r>
              <a:rPr lang="zh-CN" altLang="en-US" sz="2400" smtClean="0">
                <a:solidFill>
                  <a:srgbClr val="000000"/>
                </a:solidFill>
                <a:latin typeface="Times New Roman" panose="02020603050405020304" pitchFamily="18" charset="0"/>
                <a:cs typeface="Times New Roman" panose="02020603050405020304" pitchFamily="18" charset="0"/>
              </a:rPr>
              <a:t>端的外设提出中断申请，它的中断向量的存放地址是什么？</a:t>
            </a:r>
          </a:p>
          <a:p>
            <a:pPr eaLnBrk="1" hangingPunct="1">
              <a:buFont typeface="Wingdings" panose="05000000000000000000" pitchFamily="2" charset="2"/>
              <a:buNone/>
            </a:pPr>
            <a:endParaRPr lang="en-US" altLang="zh-CN" sz="2400" smtClean="0">
              <a:solidFill>
                <a:srgbClr val="000000"/>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304</a:t>
            </a:fld>
            <a:endParaRPr lang="en-US" altLang="zh-CN" dirty="0"/>
          </a:p>
        </p:txBody>
      </p:sp>
    </p:spTree>
    <p:extLst>
      <p:ext uri="{BB962C8B-B14F-4D97-AF65-F5344CB8AC3E}">
        <p14:creationId xmlns:p14="http://schemas.microsoft.com/office/powerpoint/2010/main" val="3422877817"/>
      </p:ext>
    </p:extLst>
  </p:cSld>
  <p:clrMapOvr>
    <a:masterClrMapping/>
  </p:clrMapOvr>
  <p:transition spd="slow"/>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endParaRPr lang="zh-CN" altLang="zh-CN" smtClean="0"/>
          </a:p>
        </p:txBody>
      </p:sp>
      <p:sp>
        <p:nvSpPr>
          <p:cNvPr id="253955" name="Rectangle 3"/>
          <p:cNvSpPr>
            <a:spLocks noGrp="1" noChangeArrowheads="1"/>
          </p:cNvSpPr>
          <p:nvPr>
            <p:ph type="body" idx="1"/>
          </p:nvPr>
        </p:nvSpPr>
        <p:spPr>
          <a:xfrm>
            <a:off x="539750" y="1773238"/>
            <a:ext cx="8037513" cy="4484687"/>
          </a:xfrm>
        </p:spPr>
        <p:txBody>
          <a:bodyPr/>
          <a:lstStyle/>
          <a:p>
            <a:pPr algn="just" eaLnBrk="1" hangingPunct="1">
              <a:lnSpc>
                <a:spcPct val="90000"/>
              </a:lnSpc>
              <a:buFont typeface="Wingdings" panose="05000000000000000000" pitchFamily="2" charset="2"/>
              <a:buAutoNum type="arabicPeriod"/>
            </a:pPr>
            <a:r>
              <a:rPr lang="en-US" altLang="zh-CN" sz="2400" smtClean="0">
                <a:solidFill>
                  <a:srgbClr val="000000"/>
                </a:solidFill>
                <a:latin typeface="Times New Roman" panose="02020603050405020304" pitchFamily="18" charset="0"/>
                <a:cs typeface="Times New Roman" panose="02020603050405020304" pitchFamily="18" charset="0"/>
              </a:rPr>
              <a:t>5D90H</a:t>
            </a:r>
            <a:r>
              <a:rPr lang="zh-CN" altLang="en-US" sz="2400" smtClean="0">
                <a:solidFill>
                  <a:srgbClr val="000000"/>
                </a:solidFill>
                <a:latin typeface="Times New Roman" panose="02020603050405020304" pitchFamily="18" charset="0"/>
                <a:cs typeface="Times New Roman" panose="02020603050405020304" pitchFamily="18" charset="0"/>
              </a:rPr>
              <a:t>减去</a:t>
            </a:r>
            <a:r>
              <a:rPr lang="en-US" altLang="zh-CN" sz="2400" smtClean="0">
                <a:solidFill>
                  <a:srgbClr val="000000"/>
                </a:solidFill>
                <a:latin typeface="Times New Roman" panose="02020603050405020304" pitchFamily="18" charset="0"/>
                <a:cs typeface="Times New Roman" panose="02020603050405020304" pitchFamily="18" charset="0"/>
              </a:rPr>
              <a:t>4AE0H</a:t>
            </a:r>
            <a:r>
              <a:rPr lang="zh-CN" altLang="en-US" sz="2400" smtClean="0">
                <a:solidFill>
                  <a:srgbClr val="000000"/>
                </a:solidFill>
                <a:latin typeface="Times New Roman" panose="02020603050405020304" pitchFamily="18" charset="0"/>
                <a:cs typeface="Times New Roman" panose="02020603050405020304" pitchFamily="18" charset="0"/>
              </a:rPr>
              <a:t>，试给出标志寄存器中</a:t>
            </a:r>
            <a:r>
              <a:rPr lang="en-US" altLang="zh-CN" sz="2400" smtClean="0">
                <a:solidFill>
                  <a:srgbClr val="000000"/>
                </a:solidFill>
                <a:latin typeface="Times New Roman" panose="02020603050405020304" pitchFamily="18" charset="0"/>
                <a:cs typeface="Times New Roman" panose="02020603050405020304" pitchFamily="18" charset="0"/>
              </a:rPr>
              <a:t>AF</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SF</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ZF</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CF</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OF</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PF</a:t>
            </a:r>
            <a:r>
              <a:rPr lang="zh-CN" altLang="en-US" sz="2400" smtClean="0">
                <a:solidFill>
                  <a:srgbClr val="000000"/>
                </a:solidFill>
                <a:latin typeface="Times New Roman" panose="02020603050405020304" pitchFamily="18" charset="0"/>
                <a:cs typeface="Times New Roman" panose="02020603050405020304" pitchFamily="18" charset="0"/>
              </a:rPr>
              <a:t>的值。</a:t>
            </a:r>
          </a:p>
          <a:p>
            <a:pPr eaLnBrk="1" hangingPunct="1">
              <a:lnSpc>
                <a:spcPct val="90000"/>
              </a:lnSpc>
              <a:buFont typeface="Wingdings" panose="05000000000000000000" pitchFamily="2" charset="2"/>
              <a:buNone/>
            </a:pPr>
            <a:r>
              <a:rPr lang="zh-CN" altLang="en-US" smtClean="0"/>
              <a:t>  </a:t>
            </a:r>
            <a:r>
              <a:rPr lang="en-US" altLang="zh-CN" b="1" smtClean="0">
                <a:solidFill>
                  <a:srgbClr val="009900"/>
                </a:solidFill>
              </a:rPr>
              <a:t>5D90H=0101  1101  1001  0000</a:t>
            </a:r>
          </a:p>
          <a:p>
            <a:pPr eaLnBrk="1" hangingPunct="1">
              <a:lnSpc>
                <a:spcPct val="90000"/>
              </a:lnSpc>
              <a:buFont typeface="Wingdings" panose="05000000000000000000" pitchFamily="2" charset="2"/>
              <a:buNone/>
            </a:pPr>
            <a:r>
              <a:rPr lang="en-US" altLang="zh-CN" smtClean="0"/>
              <a:t>  4AE0H=0100  1010  1110  0000</a:t>
            </a:r>
          </a:p>
          <a:p>
            <a:pPr eaLnBrk="1" hangingPunct="1">
              <a:lnSpc>
                <a:spcPct val="90000"/>
              </a:lnSpc>
              <a:buFont typeface="Wingdings" panose="05000000000000000000" pitchFamily="2" charset="2"/>
              <a:buNone/>
            </a:pPr>
            <a:r>
              <a:rPr lang="en-US" altLang="zh-CN" smtClean="0"/>
              <a:t>-</a:t>
            </a:r>
            <a:r>
              <a:rPr lang="en-US" altLang="zh-CN" b="1" smtClean="0">
                <a:solidFill>
                  <a:srgbClr val="009900"/>
                </a:solidFill>
              </a:rPr>
              <a:t>4AE0H=1011  0101   0010  0000</a:t>
            </a:r>
          </a:p>
          <a:p>
            <a:pPr eaLnBrk="1" hangingPunct="1">
              <a:lnSpc>
                <a:spcPct val="90000"/>
              </a:lnSpc>
              <a:buFont typeface="Wingdings" panose="05000000000000000000" pitchFamily="2" charset="2"/>
              <a:buNone/>
            </a:pPr>
            <a:r>
              <a:rPr lang="zh-CN" altLang="en-US" smtClean="0"/>
              <a:t>和：     </a:t>
            </a:r>
            <a:r>
              <a:rPr lang="en-US" altLang="zh-CN" b="1" smtClean="0">
                <a:solidFill>
                  <a:srgbClr val="FF6600"/>
                </a:solidFill>
              </a:rPr>
              <a:t>1 0001   0010  1011  0000</a:t>
            </a:r>
          </a:p>
          <a:p>
            <a:pPr eaLnBrk="1" hangingPunct="1">
              <a:lnSpc>
                <a:spcPct val="90000"/>
              </a:lnSpc>
              <a:buFont typeface="Wingdings" panose="05000000000000000000" pitchFamily="2" charset="2"/>
              <a:buNone/>
            </a:pPr>
            <a:r>
              <a:rPr lang="en-US" altLang="zh-CN" b="1" smtClean="0">
                <a:solidFill>
                  <a:srgbClr val="009900"/>
                </a:solidFill>
              </a:rPr>
              <a:t>SF=0   CF=1   AF=0  ZF=0  PF=0  OF=0</a:t>
            </a:r>
          </a:p>
          <a:p>
            <a:pPr eaLnBrk="1" hangingPunct="1">
              <a:lnSpc>
                <a:spcPct val="90000"/>
              </a:lnSpc>
              <a:buFont typeface="Wingdings" panose="05000000000000000000" pitchFamily="2" charset="2"/>
              <a:buNone/>
            </a:pPr>
            <a:r>
              <a:rPr lang="zh-CN" altLang="en-US" b="1" smtClean="0">
                <a:solidFill>
                  <a:srgbClr val="FF6600"/>
                </a:solidFill>
              </a:rPr>
              <a:t>差：       </a:t>
            </a:r>
            <a:r>
              <a:rPr lang="en-US" altLang="zh-CN" b="1" smtClean="0">
                <a:solidFill>
                  <a:srgbClr val="FF6600"/>
                </a:solidFill>
              </a:rPr>
              <a:t>0001   0010   1011  0000  </a:t>
            </a:r>
          </a:p>
          <a:p>
            <a:pPr eaLnBrk="1" hangingPunct="1">
              <a:lnSpc>
                <a:spcPct val="90000"/>
              </a:lnSpc>
              <a:buFont typeface="Wingdings" panose="05000000000000000000" pitchFamily="2" charset="2"/>
              <a:buNone/>
            </a:pPr>
            <a:r>
              <a:rPr lang="en-US" altLang="zh-CN" b="1" smtClean="0">
                <a:solidFill>
                  <a:srgbClr val="FF6600"/>
                </a:solidFill>
              </a:rPr>
              <a:t>SF=0   </a:t>
            </a:r>
            <a:r>
              <a:rPr lang="en-US" altLang="zh-CN" b="1" smtClean="0">
                <a:solidFill>
                  <a:srgbClr val="009900"/>
                </a:solidFill>
              </a:rPr>
              <a:t>CF=0  AF=0  ZF=0  PF=0  OF=0</a:t>
            </a:r>
            <a:endParaRPr lang="en-US" altLang="zh-CN" b="1" smtClean="0">
              <a:solidFill>
                <a:srgbClr val="FF6600"/>
              </a:solidFill>
            </a:endParaRPr>
          </a:p>
          <a:p>
            <a:pPr algn="just" eaLnBrk="1" hangingPunct="1">
              <a:lnSpc>
                <a:spcPct val="90000"/>
              </a:lnSpc>
              <a:buFont typeface="Wingdings" panose="05000000000000000000" pitchFamily="2" charset="2"/>
              <a:buAutoNum type="arabicPeriod"/>
            </a:pPr>
            <a:r>
              <a:rPr lang="zh-CN" altLang="en-US" sz="2400" smtClean="0">
                <a:solidFill>
                  <a:srgbClr val="000000"/>
                </a:solidFill>
                <a:latin typeface="Times New Roman" panose="02020603050405020304" pitchFamily="18" charset="0"/>
                <a:cs typeface="Times New Roman" panose="02020603050405020304" pitchFamily="18" charset="0"/>
              </a:rPr>
              <a:t>已知一个数据的有效地址为</a:t>
            </a:r>
            <a:r>
              <a:rPr lang="en-US" altLang="zh-CN" sz="2400" smtClean="0">
                <a:solidFill>
                  <a:srgbClr val="000000"/>
                </a:solidFill>
                <a:latin typeface="Times New Roman" panose="02020603050405020304" pitchFamily="18" charset="0"/>
                <a:cs typeface="Times New Roman" panose="02020603050405020304" pitchFamily="18" charset="0"/>
              </a:rPr>
              <a:t>2359H</a:t>
            </a:r>
            <a:r>
              <a:rPr lang="zh-CN" altLang="en-US" sz="2400" smtClean="0">
                <a:solidFill>
                  <a:srgbClr val="000000"/>
                </a:solidFill>
                <a:latin typeface="Times New Roman" panose="02020603050405020304" pitchFamily="18" charset="0"/>
                <a:cs typeface="Times New Roman" panose="02020603050405020304" pitchFamily="18" charset="0"/>
              </a:rPr>
              <a:t>，且（</a:t>
            </a:r>
            <a:r>
              <a:rPr lang="en-US" altLang="zh-CN" sz="2400" smtClean="0">
                <a:solidFill>
                  <a:srgbClr val="000000"/>
                </a:solidFill>
                <a:latin typeface="Times New Roman" panose="02020603050405020304" pitchFamily="18" charset="0"/>
                <a:cs typeface="Times New Roman" panose="02020603050405020304" pitchFamily="18" charset="0"/>
              </a:rPr>
              <a:t>DS</a:t>
            </a:r>
            <a:r>
              <a:rPr lang="zh-CN" altLang="en-US" sz="2400" smtClean="0">
                <a:solidFill>
                  <a:srgbClr val="000000"/>
                </a:solidFill>
                <a:latin typeface="Times New Roman" panose="02020603050405020304" pitchFamily="18" charset="0"/>
                <a:cs typeface="Times New Roman" panose="02020603050405020304" pitchFamily="18" charset="0"/>
              </a:rPr>
              <a:t>）＝</a:t>
            </a:r>
            <a:r>
              <a:rPr lang="en-US" altLang="zh-CN" sz="2400" smtClean="0">
                <a:solidFill>
                  <a:srgbClr val="000000"/>
                </a:solidFill>
                <a:latin typeface="Times New Roman" panose="02020603050405020304" pitchFamily="18" charset="0"/>
                <a:cs typeface="Times New Roman" panose="02020603050405020304" pitchFamily="18" charset="0"/>
              </a:rPr>
              <a:t>490BH</a:t>
            </a:r>
            <a:r>
              <a:rPr lang="zh-CN" altLang="en-US" sz="2400" smtClean="0">
                <a:solidFill>
                  <a:srgbClr val="000000"/>
                </a:solidFill>
                <a:latin typeface="Times New Roman" panose="02020603050405020304" pitchFamily="18" charset="0"/>
                <a:cs typeface="Times New Roman" panose="02020603050405020304" pitchFamily="18" charset="0"/>
              </a:rPr>
              <a:t>，该数据的物理地址是多少？</a:t>
            </a:r>
          </a:p>
          <a:p>
            <a:pPr eaLnBrk="1" hangingPunct="1">
              <a:lnSpc>
                <a:spcPct val="90000"/>
              </a:lnSpc>
              <a:buFont typeface="Wingdings" panose="05000000000000000000" pitchFamily="2" charset="2"/>
              <a:buNone/>
            </a:pPr>
            <a:r>
              <a:rPr lang="en-US" altLang="zh-CN" b="1" smtClean="0">
                <a:solidFill>
                  <a:srgbClr val="009900"/>
                </a:solidFill>
              </a:rPr>
              <a:t>490BH*10H+2359H=4B409H</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305</a:t>
            </a:fld>
            <a:endParaRPr lang="en-US" altLang="zh-CN" dirty="0"/>
          </a:p>
        </p:txBody>
      </p:sp>
    </p:spTree>
    <p:extLst>
      <p:ext uri="{BB962C8B-B14F-4D97-AF65-F5344CB8AC3E}">
        <p14:creationId xmlns:p14="http://schemas.microsoft.com/office/powerpoint/2010/main" val="4161281292"/>
      </p:ext>
    </p:extLst>
  </p:cSld>
  <p:clrMapOvr>
    <a:masterClrMapping/>
  </p:clrMapOv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r>
              <a:rPr lang="zh-CN" altLang="en-US" b="0" smtClean="0"/>
              <a:t>作业：</a:t>
            </a:r>
          </a:p>
        </p:txBody>
      </p:sp>
      <p:sp>
        <p:nvSpPr>
          <p:cNvPr id="254979" name="Rectangle 3"/>
          <p:cNvSpPr>
            <a:spLocks noGrp="1" noChangeArrowheads="1"/>
          </p:cNvSpPr>
          <p:nvPr>
            <p:ph type="body" idx="1"/>
          </p:nvPr>
        </p:nvSpPr>
        <p:spPr>
          <a:xfrm>
            <a:off x="539750" y="1700213"/>
            <a:ext cx="8001000" cy="4267200"/>
          </a:xfrm>
        </p:spPr>
        <p:txBody>
          <a:bodyPr/>
          <a:lstStyle/>
          <a:p>
            <a:pPr eaLnBrk="1" hangingPunct="1">
              <a:buFont typeface="Wingdings" panose="05000000000000000000" pitchFamily="2" charset="2"/>
              <a:buNone/>
            </a:pPr>
            <a:r>
              <a:rPr lang="en-US" altLang="zh-CN" sz="2400" smtClean="0">
                <a:solidFill>
                  <a:srgbClr val="000000"/>
                </a:solidFill>
                <a:latin typeface="Times New Roman" panose="02020603050405020304" pitchFamily="18" charset="0"/>
                <a:cs typeface="Times New Roman" panose="02020603050405020304" pitchFamily="18" charset="0"/>
              </a:rPr>
              <a:t>1.</a:t>
            </a:r>
            <a:r>
              <a:rPr lang="zh-CN" altLang="en-US" sz="2400" smtClean="0">
                <a:solidFill>
                  <a:srgbClr val="000000"/>
                </a:solidFill>
                <a:latin typeface="Times New Roman" panose="02020603050405020304" pitchFamily="18" charset="0"/>
                <a:cs typeface="Times New Roman" panose="02020603050405020304" pitchFamily="18" charset="0"/>
              </a:rPr>
              <a:t>什么是微处理器？什么是微型计算机？什么是微型计算机系统</a:t>
            </a:r>
          </a:p>
          <a:p>
            <a:pPr eaLnBrk="1" hangingPunct="1">
              <a:buFont typeface="Wingdings" panose="05000000000000000000" pitchFamily="2" charset="2"/>
              <a:buNone/>
            </a:pPr>
            <a:r>
              <a:rPr lang="en-US" altLang="zh-CN" sz="2400" smtClean="0">
                <a:solidFill>
                  <a:srgbClr val="000000"/>
                </a:solidFill>
                <a:latin typeface="Times New Roman" panose="02020603050405020304" pitchFamily="18" charset="0"/>
                <a:cs typeface="Times New Roman" panose="02020603050405020304" pitchFamily="18" charset="0"/>
              </a:rPr>
              <a:t>2.</a:t>
            </a:r>
            <a:r>
              <a:rPr lang="zh-CN" altLang="en-US" sz="2400" smtClean="0">
                <a:solidFill>
                  <a:srgbClr val="000000"/>
                </a:solidFill>
                <a:latin typeface="Times New Roman" panose="02020603050405020304" pitchFamily="18" charset="0"/>
                <a:cs typeface="Times New Roman" panose="02020603050405020304" pitchFamily="18" charset="0"/>
              </a:rPr>
              <a:t>数据总线和地址总线在结构上有什么不同之处，如果一个系统的数据和地址合用一套总线或合用部分，靠什么来区分地址和数据。 </a:t>
            </a:r>
          </a:p>
          <a:p>
            <a:pPr eaLnBrk="1" hangingPunct="1">
              <a:buFont typeface="Wingdings" panose="05000000000000000000" pitchFamily="2" charset="2"/>
              <a:buNone/>
            </a:pPr>
            <a:r>
              <a:rPr lang="zh-CN" altLang="en-US" sz="2400" b="1" smtClean="0">
                <a:solidFill>
                  <a:schemeClr val="accent2"/>
                </a:solidFill>
                <a:latin typeface="Times New Roman" panose="02020603050405020304" pitchFamily="18" charset="0"/>
                <a:cs typeface="Times New Roman" panose="02020603050405020304" pitchFamily="18" charset="0"/>
              </a:rPr>
              <a:t>（很多同学不知如何区分地址和数据）</a:t>
            </a:r>
          </a:p>
        </p:txBody>
      </p:sp>
      <p:sp>
        <p:nvSpPr>
          <p:cNvPr id="2" name="灯片编号占位符 1"/>
          <p:cNvSpPr>
            <a:spLocks noGrp="1"/>
          </p:cNvSpPr>
          <p:nvPr>
            <p:ph type="sldNum" sz="quarter" idx="12"/>
          </p:nvPr>
        </p:nvSpPr>
        <p:spPr/>
        <p:txBody>
          <a:bodyPr/>
          <a:lstStyle/>
          <a:p>
            <a:pPr>
              <a:defRPr/>
            </a:pPr>
            <a:fld id="{BC120BD5-977A-42A5-BBAD-59A61BB20C95}" type="slidenum">
              <a:rPr lang="en-US" altLang="zh-CN" smtClean="0"/>
              <a:pPr>
                <a:defRPr/>
              </a:pPr>
              <a:t>306</a:t>
            </a:fld>
            <a:endParaRPr lang="en-US" altLang="zh-CN" dirty="0"/>
          </a:p>
        </p:txBody>
      </p:sp>
    </p:spTree>
    <p:extLst>
      <p:ext uri="{BB962C8B-B14F-4D97-AF65-F5344CB8AC3E}">
        <p14:creationId xmlns:p14="http://schemas.microsoft.com/office/powerpoint/2010/main" val="208365943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1"/>
          </p:nvPr>
        </p:nvSpPr>
        <p:spPr>
          <a:noFill/>
        </p:spPr>
        <p:txBody>
          <a:bodyPr/>
          <a:lstStyle/>
          <a:p>
            <a:fld id="{F93A8BDA-1D90-4422-8168-E2A8BF192C5E}" type="slidenum">
              <a:rPr lang="en-US" altLang="zh-CN" smtClean="0">
                <a:ea typeface="宋体" charset="-122"/>
              </a:rPr>
              <a:t>31</a:t>
            </a:fld>
            <a:endParaRPr lang="en-US" altLang="zh-CN" smtClean="0">
              <a:ea typeface="宋体" charset="-122"/>
            </a:endParaRPr>
          </a:p>
        </p:txBody>
      </p:sp>
      <p:graphicFrame>
        <p:nvGraphicFramePr>
          <p:cNvPr id="234498" name="Group 2"/>
          <p:cNvGraphicFramePr>
            <a:graphicFrameLocks noGrp="1"/>
          </p:cNvGraphicFramePr>
          <p:nvPr>
            <p:ph/>
            <p:extLst/>
          </p:nvPr>
        </p:nvGraphicFramePr>
        <p:xfrm>
          <a:off x="468313" y="620713"/>
          <a:ext cx="8229600" cy="5975352"/>
        </p:xfrm>
        <a:graphic>
          <a:graphicData uri="http://schemas.openxmlformats.org/drawingml/2006/table">
            <a:tbl>
              <a:tblPr/>
              <a:tblGrid>
                <a:gridCol w="574675">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866775">
                  <a:extLst>
                    <a:ext uri="{9D8B030D-6E8A-4147-A177-3AD203B41FA5}">
                      <a16:colId xmlns:a16="http://schemas.microsoft.com/office/drawing/2014/main" val="20002"/>
                    </a:ext>
                  </a:extLst>
                </a:gridCol>
                <a:gridCol w="1149350">
                  <a:extLst>
                    <a:ext uri="{9D8B030D-6E8A-4147-A177-3AD203B41FA5}">
                      <a16:colId xmlns:a16="http://schemas.microsoft.com/office/drawing/2014/main" val="20003"/>
                    </a:ext>
                  </a:extLst>
                </a:gridCol>
                <a:gridCol w="1155700">
                  <a:extLst>
                    <a:ext uri="{9D8B030D-6E8A-4147-A177-3AD203B41FA5}">
                      <a16:colId xmlns:a16="http://schemas.microsoft.com/office/drawing/2014/main" val="20004"/>
                    </a:ext>
                  </a:extLst>
                </a:gridCol>
                <a:gridCol w="1155700">
                  <a:extLst>
                    <a:ext uri="{9D8B030D-6E8A-4147-A177-3AD203B41FA5}">
                      <a16:colId xmlns:a16="http://schemas.microsoft.com/office/drawing/2014/main" val="20005"/>
                    </a:ext>
                  </a:extLst>
                </a:gridCol>
                <a:gridCol w="1614488">
                  <a:extLst>
                    <a:ext uri="{9D8B030D-6E8A-4147-A177-3AD203B41FA5}">
                      <a16:colId xmlns:a16="http://schemas.microsoft.com/office/drawing/2014/main" val="20006"/>
                    </a:ext>
                  </a:extLst>
                </a:gridCol>
                <a:gridCol w="920750">
                  <a:extLst>
                    <a:ext uri="{9D8B030D-6E8A-4147-A177-3AD203B41FA5}">
                      <a16:colId xmlns:a16="http://schemas.microsoft.com/office/drawing/2014/main" val="20007"/>
                    </a:ext>
                  </a:extLst>
                </a:gridCol>
              </a:tblGrid>
              <a:tr h="936625">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代</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发表</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年份</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字长</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(bits)</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型号</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线宽</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en-GB" altLang="zh-CN" sz="1800" b="0" i="0" u="none" strike="noStrike" cap="none" normalizeH="0" baseline="0" smtClean="0">
                          <a:ln>
                            <a:noFill/>
                          </a:ln>
                          <a:solidFill>
                            <a:srgbClr val="FFFFCC"/>
                          </a:solidFill>
                          <a:effectLst/>
                          <a:latin typeface="宋体" pitchFamily="2" charset="-122"/>
                          <a:ea typeface="宋体" pitchFamily="2" charset="-122"/>
                          <a:sym typeface="Symbol" pitchFamily="18" charset="2"/>
                        </a:rPr>
                        <a:t></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a:t>
                      </a:r>
                      <a:endParaRPr kumimoji="1" lang="en-GB" altLang="zh-CN" sz="1800" b="0" i="0" u="none" strike="noStrike" cap="none" normalizeH="0" baseline="0" smtClean="0">
                        <a:ln>
                          <a:noFill/>
                        </a:ln>
                        <a:solidFill>
                          <a:srgbClr val="FFFFCC"/>
                        </a:solidFill>
                        <a:effectLst/>
                        <a:latin typeface="宋体" pitchFamily="2" charset="-122"/>
                        <a:ea typeface="宋体" pitchFamily="2" charset="-122"/>
                        <a:sym typeface="Symbol" pitchFamily="18" charset="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晶体管数</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万个</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时钟频率</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(MHz)</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速度</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(MIPS)</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43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一</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1971</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4004</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8008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50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0.2</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&lt;1</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950">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二</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1974</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8080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2-4</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5950">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三</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1978</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8086/8088</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80286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2.9</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4.77-10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&lt;1</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四</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1989</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80386</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80486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27.5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12-33</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25-66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6-12</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20-40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43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五</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Pentium</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0.6-0.8</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330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60-200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100-200</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08075">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六</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1996</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1997</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1999</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2001</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P/Pro</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P/MMX</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PII</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PIII</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P4</a:t>
                      </a: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0.35</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.25-.13</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.18-.13</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550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750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3000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133-200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166-233</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233-450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450-1200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1300-3000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&gt;300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04838">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七</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2002</a:t>
                      </a:r>
                    </a:p>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64</a:t>
                      </a:r>
                      <a:endParaRPr kumimoji="1" lang="en-GB" altLang="zh-CN"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Itanium</a:t>
                      </a:r>
                    </a:p>
                    <a:p>
                      <a:pPr marL="342900" marR="0" lvl="0" indent="-342900" algn="l" defTabSz="914400" rtl="0" eaLnBrk="0" fontAlgn="base" latinLnBrk="0" hangingPunct="0">
                        <a:spcBef>
                          <a:spcPct val="0"/>
                        </a:spcBef>
                        <a:spcAft>
                          <a:spcPct val="0"/>
                        </a:spcAft>
                        <a:buClrTx/>
                        <a:buSzTx/>
                        <a:buFontTx/>
                        <a:buNone/>
                      </a:pPr>
                      <a:r>
                        <a:rPr kumimoji="1" lang="zh-CN" altLang="en-GB" sz="1800" b="0" i="0" u="none" strike="noStrike" cap="none" normalizeH="0" baseline="0" dirty="0" smtClean="0">
                          <a:ln>
                            <a:noFill/>
                          </a:ln>
                          <a:solidFill>
                            <a:srgbClr val="FFFFCC"/>
                          </a:solidFill>
                          <a:effectLst/>
                          <a:latin typeface="宋体" pitchFamily="2" charset="-122"/>
                          <a:ea typeface="宋体" pitchFamily="2" charset="-122"/>
                        </a:rPr>
                        <a:t>   </a:t>
                      </a:r>
                      <a:r>
                        <a:rPr kumimoji="1" lang="zh-CN" altLang="en-US" sz="1800" b="0" i="0" u="none" strike="noStrike" cap="none" normalizeH="0" baseline="0" dirty="0" smtClean="0">
                          <a:ln>
                            <a:noFill/>
                          </a:ln>
                          <a:solidFill>
                            <a:srgbClr val="FFFFCC"/>
                          </a:solidFill>
                          <a:effectLst/>
                          <a:latin typeface="宋体" pitchFamily="2" charset="-122"/>
                          <a:ea typeface="宋体" pitchFamily="2" charset="-122"/>
                        </a:rPr>
                        <a:t>安腾</a:t>
                      </a:r>
                      <a:endParaRPr kumimoji="1" lang="zh-CN" altLang="en-GB"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0.08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CPU:2.5K</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Cache:30K</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800(20</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条指令</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时钟周期</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&gt;3000</a:t>
                      </a:r>
                      <a:endParaRPr kumimoji="1" lang="en-GB" altLang="zh-CN"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28287716"/>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灯片编号占位符 5"/>
          <p:cNvSpPr>
            <a:spLocks noGrp="1"/>
          </p:cNvSpPr>
          <p:nvPr>
            <p:ph type="sldNum" sz="quarter" idx="12"/>
          </p:nvPr>
        </p:nvSpPr>
        <p:spPr>
          <a:noFill/>
        </p:spPr>
        <p:txBody>
          <a:bodyPr/>
          <a:lstStyle/>
          <a:p>
            <a:fld id="{02770DC8-E8E1-46F1-BC1D-411164473EE1}" type="slidenum">
              <a:rPr lang="en-US" altLang="zh-CN" smtClean="0">
                <a:ea typeface="宋体" charset="-122"/>
              </a:rPr>
              <a:t>32</a:t>
            </a:fld>
            <a:endParaRPr lang="en-US" altLang="zh-CN" smtClean="0">
              <a:ea typeface="宋体" charset="-122"/>
            </a:endParaRPr>
          </a:p>
        </p:txBody>
      </p:sp>
      <p:sp>
        <p:nvSpPr>
          <p:cNvPr id="44034"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第一代微处理器</a:t>
            </a:r>
          </a:p>
        </p:txBody>
      </p:sp>
      <p:grpSp>
        <p:nvGrpSpPr>
          <p:cNvPr id="2" name="Group 24"/>
          <p:cNvGrpSpPr/>
          <p:nvPr/>
        </p:nvGrpSpPr>
        <p:grpSpPr bwMode="auto">
          <a:xfrm>
            <a:off x="6753225" y="3978275"/>
            <a:ext cx="2055813" cy="1511300"/>
            <a:chOff x="2697" y="2482"/>
            <a:chExt cx="1295" cy="952"/>
          </a:xfrm>
        </p:grpSpPr>
        <p:pic>
          <p:nvPicPr>
            <p:cNvPr id="44040" name="Picture 8" descr="8008"/>
            <p:cNvPicPr>
              <a:picLocks noChangeAspect="1" noChangeArrowheads="1"/>
            </p:cNvPicPr>
            <p:nvPr/>
          </p:nvPicPr>
          <p:blipFill>
            <a:blip r:embed="rId2"/>
            <a:srcRect/>
            <a:stretch>
              <a:fillRect/>
            </a:stretch>
          </p:blipFill>
          <p:spPr bwMode="auto">
            <a:xfrm>
              <a:off x="2697" y="2482"/>
              <a:ext cx="1272" cy="952"/>
            </a:xfrm>
            <a:prstGeom prst="rect">
              <a:avLst/>
            </a:prstGeom>
            <a:noFill/>
            <a:ln w="9525">
              <a:noFill/>
              <a:miter lim="800000"/>
              <a:headEnd/>
              <a:tailEnd/>
            </a:ln>
          </p:spPr>
        </p:pic>
        <p:sp>
          <p:nvSpPr>
            <p:cNvPr id="44041" name="Text Box 9"/>
            <p:cNvSpPr txBox="1">
              <a:spLocks noChangeArrowheads="1"/>
            </p:cNvSpPr>
            <p:nvPr/>
          </p:nvSpPr>
          <p:spPr bwMode="auto">
            <a:xfrm rot="-1737388">
              <a:off x="3331" y="3157"/>
              <a:ext cx="661" cy="212"/>
            </a:xfrm>
            <a:prstGeom prst="rect">
              <a:avLst/>
            </a:prstGeom>
            <a:noFill/>
            <a:ln w="38100">
              <a:noFill/>
              <a:miter lim="800000"/>
            </a:ln>
          </p:spPr>
          <p:txBody>
            <a:bodyPr wrap="none">
              <a:spAutoFit/>
            </a:bodyPr>
            <a:lstStyle/>
            <a:p>
              <a:pPr eaLnBrk="0" hangingPunct="0"/>
              <a:r>
                <a:rPr lang="en-US" altLang="zh-CN" sz="1600" b="1"/>
                <a:t>Intel 8008</a:t>
              </a:r>
            </a:p>
          </p:txBody>
        </p:sp>
      </p:grpSp>
      <p:sp>
        <p:nvSpPr>
          <p:cNvPr id="143376" name="Text Box 16"/>
          <p:cNvSpPr txBox="1">
            <a:spLocks noChangeArrowheads="1"/>
          </p:cNvSpPr>
          <p:nvPr/>
        </p:nvSpPr>
        <p:spPr bwMode="auto">
          <a:xfrm>
            <a:off x="200025" y="1044575"/>
            <a:ext cx="6515100" cy="4803775"/>
          </a:xfrm>
          <a:prstGeom prst="rect">
            <a:avLst/>
          </a:prstGeom>
          <a:noFill/>
          <a:ln w="9525">
            <a:noFill/>
            <a:miter lim="800000"/>
          </a:ln>
          <a:effectLst/>
        </p:spPr>
        <p:txBody>
          <a:bodyPr lIns="54000" rIns="54000">
            <a:spAutoFit/>
          </a:bodyPr>
          <a:lstStyle/>
          <a:p>
            <a:pPr eaLnBrk="0" hangingPunct="0">
              <a:lnSpc>
                <a:spcPct val="140000"/>
              </a:lnSpc>
              <a:defRPr/>
            </a:pPr>
            <a:r>
              <a:rPr lang="en-US" altLang="zh-CN" sz="2400" dirty="0">
                <a:ea typeface="楷体_GB2312" pitchFamily="49" charset="-122"/>
              </a:rPr>
              <a:t>Intel 4004 — 4 </a:t>
            </a:r>
            <a:r>
              <a:rPr lang="zh-CN" altLang="en-US" sz="2400" dirty="0">
                <a:ea typeface="楷体_GB2312" pitchFamily="49" charset="-122"/>
              </a:rPr>
              <a:t>位微处理器</a:t>
            </a:r>
          </a:p>
          <a:p>
            <a:pPr marL="358775" lvl="1"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4-bit microprocessor.</a:t>
            </a: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4KB</a:t>
            </a:r>
            <a:r>
              <a:rPr kumimoji="0" lang="en-US" altLang="zh-CN" sz="2400" dirty="0">
                <a:solidFill>
                  <a:srgbClr val="993300"/>
                </a:solidFill>
                <a:effectLst>
                  <a:outerShdw blurRad="38100" dist="38100" dir="2700000" algn="tl">
                    <a:srgbClr val="C0C0C0"/>
                  </a:outerShdw>
                </a:effectLst>
                <a:ea typeface="宋体" pitchFamily="2" charset="-122"/>
              </a:rPr>
              <a:t> main memory.</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45 instructions.</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P-Channel MOS technology.</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50 KIPS (kilo-Instructions per second)</a:t>
            </a: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740KHz</a:t>
            </a:r>
            <a:endParaRPr kumimoji="0" lang="en-US" altLang="zh-CN" sz="2400" dirty="0">
              <a:solidFill>
                <a:srgbClr val="993300"/>
              </a:solidFill>
              <a:effectLst>
                <a:outerShdw blurRad="38100" dist="38100" dir="2700000" algn="tl">
                  <a:srgbClr val="C0C0C0"/>
                </a:outerShdw>
              </a:effectLst>
              <a:ea typeface="宋体" pitchFamily="2" charset="-122"/>
            </a:endParaRP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F14</a:t>
            </a:r>
            <a:r>
              <a:rPr kumimoji="0" lang="en-US" altLang="zh-CN" sz="2400" dirty="0">
                <a:solidFill>
                  <a:srgbClr val="993300"/>
                </a:solidFill>
                <a:effectLst>
                  <a:outerShdw blurRad="38100" dist="38100" dir="2700000" algn="tl">
                    <a:srgbClr val="C0C0C0"/>
                  </a:outerShdw>
                </a:effectLst>
                <a:ea typeface="宋体" pitchFamily="2" charset="-122"/>
              </a:rPr>
              <a:t> </a:t>
            </a:r>
            <a:r>
              <a:rPr kumimoji="0" lang="en-US" altLang="zh-CN" sz="2400" dirty="0" err="1">
                <a:solidFill>
                  <a:srgbClr val="993300"/>
                </a:solidFill>
                <a:effectLst>
                  <a:outerShdw blurRad="38100" dist="38100" dir="2700000" algn="tl">
                    <a:srgbClr val="C0C0C0"/>
                  </a:outerShdw>
                </a:effectLst>
                <a:ea typeface="宋体" pitchFamily="2" charset="-122"/>
              </a:rPr>
              <a:t>CADC</a:t>
            </a:r>
            <a:r>
              <a:rPr kumimoji="0" lang="en-US" altLang="zh-CN" sz="2400" dirty="0">
                <a:solidFill>
                  <a:srgbClr val="993300"/>
                </a:solidFill>
                <a:effectLst>
                  <a:outerShdw blurRad="38100" dist="38100" dir="2700000" algn="tl">
                    <a:srgbClr val="C0C0C0"/>
                  </a:outerShdw>
                </a:effectLst>
                <a:ea typeface="宋体" pitchFamily="2" charset="-122"/>
              </a:rPr>
              <a:t> (1970) </a:t>
            </a:r>
            <a:r>
              <a:rPr kumimoji="0" lang="en-US" altLang="zh-CN" sz="2400" dirty="0">
                <a:solidFill>
                  <a:srgbClr val="993300"/>
                </a:solidFill>
                <a:effectLst>
                  <a:outerShdw blurRad="38100" dist="38100" dir="2700000" algn="tl">
                    <a:srgbClr val="C0C0C0"/>
                  </a:outerShdw>
                </a:effectLst>
                <a:ea typeface="宋体" pitchFamily="2" charset="-122"/>
                <a:sym typeface="Wingdings" pitchFamily="2" charset="2"/>
              </a:rPr>
              <a:t> </a:t>
            </a:r>
            <a:r>
              <a:rPr kumimoji="0" lang="en-US" altLang="zh-CN" sz="2400" dirty="0" err="1">
                <a:solidFill>
                  <a:srgbClr val="993300"/>
                </a:solidFill>
                <a:effectLst>
                  <a:outerShdw blurRad="38100" dist="38100" dir="2700000" algn="tl">
                    <a:srgbClr val="C0C0C0"/>
                  </a:outerShdw>
                </a:effectLst>
                <a:ea typeface="宋体" pitchFamily="2" charset="-122"/>
                <a:sym typeface="Wingdings" pitchFamily="2" charset="2"/>
              </a:rPr>
              <a:t>ALU</a:t>
            </a:r>
            <a:endParaRPr kumimoji="0" lang="en-US" altLang="zh-CN" sz="2400" dirty="0">
              <a:solidFill>
                <a:srgbClr val="993300"/>
              </a:solidFill>
              <a:effectLst>
                <a:outerShdw blurRad="38100" dist="38100" dir="2700000" algn="tl">
                  <a:srgbClr val="C0C0C0"/>
                </a:outerShdw>
              </a:effectLst>
              <a:ea typeface="宋体" pitchFamily="2" charset="-122"/>
            </a:endParaRPr>
          </a:p>
          <a:p>
            <a:pPr marL="719455" lvl="3" algn="just">
              <a:buFont typeface="Tw Cen MT" pitchFamily="34" charset="0"/>
              <a:buNone/>
              <a:defRPr/>
            </a:pPr>
            <a:r>
              <a:rPr kumimoji="0" lang="en-US" altLang="zh-CN" sz="2400" dirty="0" err="1">
                <a:effectLst>
                  <a:outerShdw blurRad="38100" dist="38100" dir="2700000" algn="tl">
                    <a:srgbClr val="C0C0C0"/>
                  </a:outerShdw>
                </a:effectLst>
                <a:ea typeface="宋体" pitchFamily="2" charset="-122"/>
              </a:rPr>
              <a:t>F14</a:t>
            </a:r>
            <a:r>
              <a:rPr kumimoji="0" lang="zh-CN" altLang="en-US" sz="2400" dirty="0">
                <a:effectLst>
                  <a:outerShdw blurRad="38100" dist="38100" dir="2700000" algn="tl">
                    <a:srgbClr val="C0C0C0"/>
                  </a:outerShdw>
                </a:effectLst>
                <a:ea typeface="楷体_GB2312" pitchFamily="49" charset="-122"/>
              </a:rPr>
              <a:t>熊猫战斗机主控芯片</a:t>
            </a:r>
          </a:p>
          <a:p>
            <a:pPr marL="719455" lvl="3" algn="just">
              <a:buFont typeface="Tw Cen MT" pitchFamily="34" charset="0"/>
              <a:buNone/>
              <a:defRPr/>
            </a:pPr>
            <a:r>
              <a:rPr kumimoji="0" lang="en-US" altLang="zh-CN" sz="2400" dirty="0">
                <a:effectLst>
                  <a:outerShdw blurRad="38100" dist="38100" dir="2700000" algn="tl">
                    <a:srgbClr val="C0C0C0"/>
                  </a:outerShdw>
                </a:effectLst>
                <a:ea typeface="宋体" pitchFamily="2" charset="-122"/>
              </a:rPr>
              <a:t>Military secrets,  open to public in 1998</a:t>
            </a:r>
          </a:p>
          <a:p>
            <a:pPr>
              <a:lnSpc>
                <a:spcPct val="125000"/>
              </a:lnSpc>
              <a:defRPr/>
            </a:pPr>
            <a:r>
              <a:rPr lang="en-US" altLang="zh-CN" sz="2400" dirty="0">
                <a:ea typeface="楷体_GB2312" pitchFamily="49" charset="-122"/>
              </a:rPr>
              <a:t>Intel 8008 — 8 </a:t>
            </a:r>
            <a:r>
              <a:rPr lang="zh-CN" altLang="en-US" sz="2400" dirty="0">
                <a:ea typeface="楷体_GB2312" pitchFamily="49" charset="-122"/>
              </a:rPr>
              <a:t>位微处理器</a:t>
            </a:r>
          </a:p>
          <a:p>
            <a:pPr>
              <a:lnSpc>
                <a:spcPct val="125000"/>
              </a:lnSpc>
              <a:defRPr/>
            </a:pPr>
            <a:r>
              <a:rPr lang="zh-CN" altLang="en-US" sz="2400" dirty="0">
                <a:ea typeface="楷体_GB2312" pitchFamily="49" charset="-122"/>
              </a:rPr>
              <a:t>没有配套的程序语言，使用机器语言编写指令。</a:t>
            </a:r>
          </a:p>
        </p:txBody>
      </p:sp>
      <p:grpSp>
        <p:nvGrpSpPr>
          <p:cNvPr id="3" name="Group 26"/>
          <p:cNvGrpSpPr/>
          <p:nvPr/>
        </p:nvGrpSpPr>
        <p:grpSpPr bwMode="auto">
          <a:xfrm>
            <a:off x="6624638" y="1628775"/>
            <a:ext cx="2206625" cy="1511300"/>
            <a:chOff x="2528" y="822"/>
            <a:chExt cx="1390" cy="952"/>
          </a:xfrm>
        </p:grpSpPr>
        <p:pic>
          <p:nvPicPr>
            <p:cNvPr id="44038" name="Picture 19" descr="4004"/>
            <p:cNvPicPr>
              <a:picLocks noChangeAspect="1" noChangeArrowheads="1"/>
            </p:cNvPicPr>
            <p:nvPr/>
          </p:nvPicPr>
          <p:blipFill>
            <a:blip r:embed="rId3"/>
            <a:srcRect/>
            <a:stretch>
              <a:fillRect/>
            </a:stretch>
          </p:blipFill>
          <p:spPr bwMode="auto">
            <a:xfrm>
              <a:off x="2569" y="822"/>
              <a:ext cx="1349" cy="952"/>
            </a:xfrm>
            <a:prstGeom prst="rect">
              <a:avLst/>
            </a:prstGeom>
            <a:noFill/>
            <a:ln w="9525">
              <a:noFill/>
              <a:miter lim="800000"/>
              <a:headEnd/>
              <a:tailEnd/>
            </a:ln>
          </p:spPr>
        </p:pic>
        <p:sp>
          <p:nvSpPr>
            <p:cNvPr id="44039" name="Text Box 20"/>
            <p:cNvSpPr txBox="1">
              <a:spLocks noChangeArrowheads="1"/>
            </p:cNvSpPr>
            <p:nvPr/>
          </p:nvSpPr>
          <p:spPr bwMode="auto">
            <a:xfrm rot="2016638">
              <a:off x="2528" y="1497"/>
              <a:ext cx="661" cy="212"/>
            </a:xfrm>
            <a:prstGeom prst="rect">
              <a:avLst/>
            </a:prstGeom>
            <a:noFill/>
            <a:ln w="38100">
              <a:noFill/>
              <a:miter lim="800000"/>
            </a:ln>
          </p:spPr>
          <p:txBody>
            <a:bodyPr wrap="none">
              <a:spAutoFit/>
            </a:bodyPr>
            <a:lstStyle/>
            <a:p>
              <a:pPr eaLnBrk="0" hangingPunct="0"/>
              <a:r>
                <a:rPr lang="en-US" altLang="zh-CN" sz="1600" b="1"/>
                <a:t>Intel 4004</a:t>
              </a:r>
            </a:p>
          </p:txBody>
        </p:sp>
      </p:grpSp>
    </p:spTree>
    <p:extLst>
      <p:ext uri="{BB962C8B-B14F-4D97-AF65-F5344CB8AC3E}">
        <p14:creationId xmlns:p14="http://schemas.microsoft.com/office/powerpoint/2010/main" val="880782383"/>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a:noFill/>
        </p:spPr>
        <p:txBody>
          <a:bodyPr/>
          <a:lstStyle/>
          <a:p>
            <a:fld id="{1F2CE7AA-066D-4800-B4F1-2E0775BCFCC8}" type="slidenum">
              <a:rPr lang="en-US" altLang="zh-CN" smtClean="0">
                <a:ea typeface="宋体" charset="-122"/>
              </a:rPr>
              <a:t>33</a:t>
            </a:fld>
            <a:endParaRPr lang="en-US" altLang="zh-CN" smtClean="0">
              <a:ea typeface="宋体" charset="-122"/>
            </a:endParaRPr>
          </a:p>
        </p:txBody>
      </p:sp>
      <p:sp>
        <p:nvSpPr>
          <p:cNvPr id="45058"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第二代微处理器</a:t>
            </a:r>
          </a:p>
        </p:txBody>
      </p:sp>
      <p:grpSp>
        <p:nvGrpSpPr>
          <p:cNvPr id="2" name="Group 10"/>
          <p:cNvGrpSpPr/>
          <p:nvPr/>
        </p:nvGrpSpPr>
        <p:grpSpPr bwMode="auto">
          <a:xfrm>
            <a:off x="6110288" y="2600325"/>
            <a:ext cx="2332037" cy="2159000"/>
            <a:chOff x="4380" y="2364"/>
            <a:chExt cx="1225" cy="919"/>
          </a:xfrm>
        </p:grpSpPr>
        <p:pic>
          <p:nvPicPr>
            <p:cNvPr id="45061" name="Picture 11" descr="8085"/>
            <p:cNvPicPr>
              <a:picLocks noChangeArrowheads="1"/>
            </p:cNvPicPr>
            <p:nvPr/>
          </p:nvPicPr>
          <p:blipFill>
            <a:blip r:embed="rId2"/>
            <a:srcRect/>
            <a:stretch>
              <a:fillRect/>
            </a:stretch>
          </p:blipFill>
          <p:spPr bwMode="auto">
            <a:xfrm>
              <a:off x="4380" y="2364"/>
              <a:ext cx="1225" cy="919"/>
            </a:xfrm>
            <a:prstGeom prst="rect">
              <a:avLst/>
            </a:prstGeom>
            <a:noFill/>
            <a:ln w="9525">
              <a:noFill/>
              <a:miter lim="800000"/>
              <a:headEnd/>
              <a:tailEnd/>
            </a:ln>
          </p:spPr>
        </p:pic>
        <p:sp>
          <p:nvSpPr>
            <p:cNvPr id="45062" name="Text Box 12"/>
            <p:cNvSpPr txBox="1">
              <a:spLocks noChangeArrowheads="1"/>
            </p:cNvSpPr>
            <p:nvPr/>
          </p:nvSpPr>
          <p:spPr bwMode="auto">
            <a:xfrm rot="983481">
              <a:off x="4493" y="2943"/>
              <a:ext cx="551" cy="143"/>
            </a:xfrm>
            <a:prstGeom prst="rect">
              <a:avLst/>
            </a:prstGeom>
            <a:noFill/>
            <a:ln w="38100">
              <a:noFill/>
              <a:miter lim="800000"/>
            </a:ln>
          </p:spPr>
          <p:txBody>
            <a:bodyPr wrap="none">
              <a:spAutoFit/>
            </a:bodyPr>
            <a:lstStyle/>
            <a:p>
              <a:pPr eaLnBrk="0" hangingPunct="0"/>
              <a:r>
                <a:rPr lang="en-US" altLang="zh-CN" sz="1600" b="1"/>
                <a:t>Intel 8085</a:t>
              </a:r>
            </a:p>
          </p:txBody>
        </p:sp>
      </p:grpSp>
      <p:sp>
        <p:nvSpPr>
          <p:cNvPr id="236557" name="Text Box 13"/>
          <p:cNvSpPr txBox="1">
            <a:spLocks noChangeArrowheads="1"/>
          </p:cNvSpPr>
          <p:nvPr/>
        </p:nvSpPr>
        <p:spPr bwMode="auto">
          <a:xfrm>
            <a:off x="327025" y="1576388"/>
            <a:ext cx="4471988" cy="3871829"/>
          </a:xfrm>
          <a:prstGeom prst="rect">
            <a:avLst/>
          </a:prstGeom>
          <a:noFill/>
          <a:ln w="9525">
            <a:noFill/>
            <a:miter lim="800000"/>
          </a:ln>
        </p:spPr>
        <p:txBody>
          <a:bodyPr>
            <a:spAutoFit/>
          </a:bodyPr>
          <a:lstStyle/>
          <a:p>
            <a:pPr>
              <a:lnSpc>
                <a:spcPct val="140000"/>
              </a:lnSpc>
              <a:spcBef>
                <a:spcPct val="20000"/>
              </a:spcBef>
            </a:pPr>
            <a:r>
              <a:rPr lang="en-US" altLang="zh-CN" sz="2400" dirty="0">
                <a:ea typeface="楷体_GB2312" pitchFamily="49" charset="-122"/>
              </a:rPr>
              <a:t>Intel 8080 — 8 </a:t>
            </a:r>
            <a:r>
              <a:rPr lang="zh-CN" altLang="en-US" sz="2400" dirty="0">
                <a:ea typeface="楷体_GB2312" pitchFamily="49" charset="-122"/>
              </a:rPr>
              <a:t>位微处理器</a:t>
            </a:r>
          </a:p>
          <a:p>
            <a:pPr>
              <a:lnSpc>
                <a:spcPct val="140000"/>
              </a:lnSpc>
              <a:spcBef>
                <a:spcPct val="20000"/>
              </a:spcBef>
            </a:pPr>
            <a:r>
              <a:rPr lang="en-US" altLang="zh-CN" sz="2400" dirty="0">
                <a:ea typeface="楷体_GB2312" pitchFamily="49" charset="-122"/>
              </a:rPr>
              <a:t>Intel 8085 — </a:t>
            </a:r>
            <a:r>
              <a:rPr lang="zh-CN" altLang="en-US" sz="2400" dirty="0">
                <a:ea typeface="楷体_GB2312" pitchFamily="49" charset="-122"/>
              </a:rPr>
              <a:t>高档 </a:t>
            </a:r>
            <a:r>
              <a:rPr lang="en-US" altLang="zh-CN" sz="2400" dirty="0">
                <a:ea typeface="楷体_GB2312" pitchFamily="49" charset="-122"/>
              </a:rPr>
              <a:t>8 </a:t>
            </a:r>
            <a:r>
              <a:rPr lang="zh-CN" altLang="en-US" sz="2400" dirty="0">
                <a:ea typeface="楷体_GB2312" pitchFamily="49" charset="-122"/>
              </a:rPr>
              <a:t>位微处理器</a:t>
            </a:r>
          </a:p>
          <a:p>
            <a:pPr>
              <a:lnSpc>
                <a:spcPct val="140000"/>
              </a:lnSpc>
            </a:pPr>
            <a:r>
              <a:rPr lang="zh-CN" altLang="en-US" sz="2400" dirty="0">
                <a:ea typeface="楷体_GB2312" pitchFamily="49" charset="-122"/>
              </a:rPr>
              <a:t>指令比较</a:t>
            </a:r>
            <a:r>
              <a:rPr lang="zh-CN" altLang="en-US" sz="2400" dirty="0" smtClean="0">
                <a:ea typeface="楷体_GB2312" pitchFamily="49" charset="-122"/>
              </a:rPr>
              <a:t>完善。</a:t>
            </a:r>
            <a:endParaRPr lang="zh-CN" altLang="en-US" sz="2400" dirty="0">
              <a:ea typeface="楷体_GB2312" pitchFamily="49" charset="-122"/>
            </a:endParaRPr>
          </a:p>
          <a:p>
            <a:pPr>
              <a:lnSpc>
                <a:spcPct val="140000"/>
              </a:lnSpc>
            </a:pPr>
            <a:r>
              <a:rPr lang="zh-CN" altLang="en-US" sz="2400" dirty="0">
                <a:ea typeface="楷体_GB2312" pitchFamily="49" charset="-122"/>
              </a:rPr>
              <a:t>有了中断系统与 </a:t>
            </a:r>
            <a:r>
              <a:rPr lang="en-US" altLang="zh-CN" sz="2400" dirty="0">
                <a:ea typeface="楷体_GB2312" pitchFamily="49" charset="-122"/>
              </a:rPr>
              <a:t>DMA </a:t>
            </a:r>
            <a:r>
              <a:rPr lang="zh-CN" altLang="en-US" sz="2400" dirty="0" smtClean="0">
                <a:ea typeface="楷体_GB2312" pitchFamily="49" charset="-122"/>
              </a:rPr>
              <a:t>操作。</a:t>
            </a:r>
            <a:endParaRPr lang="zh-CN" altLang="en-US" sz="2400" dirty="0">
              <a:ea typeface="楷体_GB2312" pitchFamily="49" charset="-122"/>
            </a:endParaRPr>
          </a:p>
          <a:p>
            <a:pPr>
              <a:lnSpc>
                <a:spcPct val="140000"/>
              </a:lnSpc>
            </a:pPr>
            <a:r>
              <a:rPr lang="zh-CN" altLang="en-US" sz="2400" dirty="0">
                <a:ea typeface="楷体_GB2312" pitchFamily="49" charset="-122"/>
              </a:rPr>
              <a:t>采用</a:t>
            </a:r>
            <a:r>
              <a:rPr lang="zh-CN" altLang="en-US" sz="2800" b="1" dirty="0">
                <a:ea typeface="楷体_GB2312" pitchFamily="49" charset="-122"/>
              </a:rPr>
              <a:t>汇编语言</a:t>
            </a:r>
            <a:r>
              <a:rPr lang="zh-CN" altLang="en-US" sz="2400" dirty="0">
                <a:ea typeface="楷体_GB2312" pitchFamily="49" charset="-122"/>
              </a:rPr>
              <a:t>，以及 </a:t>
            </a:r>
            <a:r>
              <a:rPr lang="en-US" altLang="zh-CN" sz="2400" dirty="0">
                <a:ea typeface="楷体_GB2312" pitchFamily="49" charset="-122"/>
              </a:rPr>
              <a:t>BASIC</a:t>
            </a:r>
            <a:r>
              <a:rPr lang="zh-CN" altLang="en-US" sz="2400" dirty="0">
                <a:ea typeface="楷体_GB2312" pitchFamily="49" charset="-122"/>
              </a:rPr>
              <a:t>，</a:t>
            </a:r>
            <a:r>
              <a:rPr lang="en-US" altLang="zh-CN" sz="2400" dirty="0">
                <a:ea typeface="楷体_GB2312" pitchFamily="49" charset="-122"/>
              </a:rPr>
              <a:t>FORTRAN </a:t>
            </a:r>
            <a:r>
              <a:rPr lang="zh-CN" altLang="en-US" sz="2400" dirty="0">
                <a:ea typeface="楷体_GB2312" pitchFamily="49" charset="-122"/>
              </a:rPr>
              <a:t>等</a:t>
            </a:r>
            <a:r>
              <a:rPr lang="zh-CN" altLang="en-US" sz="2400" dirty="0" smtClean="0">
                <a:ea typeface="楷体_GB2312" pitchFamily="49" charset="-122"/>
              </a:rPr>
              <a:t>算法语言。</a:t>
            </a:r>
            <a:endParaRPr lang="zh-CN" altLang="en-US" sz="2400" dirty="0">
              <a:ea typeface="楷体_GB2312" pitchFamily="49" charset="-122"/>
            </a:endParaRPr>
          </a:p>
          <a:p>
            <a:pPr>
              <a:lnSpc>
                <a:spcPct val="140000"/>
              </a:lnSpc>
            </a:pPr>
            <a:r>
              <a:rPr lang="zh-CN" altLang="en-US" sz="2400" dirty="0">
                <a:ea typeface="楷体_GB2312" pitchFamily="49" charset="-122"/>
              </a:rPr>
              <a:t>后期配备初级</a:t>
            </a:r>
            <a:r>
              <a:rPr lang="zh-CN" altLang="en-US" sz="2400" dirty="0" smtClean="0">
                <a:ea typeface="楷体_GB2312" pitchFamily="49" charset="-122"/>
              </a:rPr>
              <a:t>操作系统。</a:t>
            </a:r>
            <a:endParaRPr lang="zh-CN" altLang="en-US" sz="2400" dirty="0">
              <a:ea typeface="楷体_GB2312" pitchFamily="49" charset="-122"/>
            </a:endParaRPr>
          </a:p>
        </p:txBody>
      </p:sp>
    </p:spTree>
    <p:extLst>
      <p:ext uri="{BB962C8B-B14F-4D97-AF65-F5344CB8AC3E}">
        <p14:creationId xmlns:p14="http://schemas.microsoft.com/office/powerpoint/2010/main" val="1351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a:noFill/>
        </p:spPr>
        <p:txBody>
          <a:bodyPr/>
          <a:lstStyle/>
          <a:p>
            <a:fld id="{1F2CE7AA-066D-4800-B4F1-2E0775BCFCC8}" type="slidenum">
              <a:rPr lang="en-US" altLang="zh-CN" smtClean="0">
                <a:ea typeface="宋体" charset="-122"/>
              </a:rPr>
              <a:t>34</a:t>
            </a:fld>
            <a:endParaRPr lang="en-US" altLang="zh-CN" smtClean="0">
              <a:ea typeface="宋体" charset="-122"/>
            </a:endParaRPr>
          </a:p>
        </p:txBody>
      </p:sp>
      <p:sp>
        <p:nvSpPr>
          <p:cNvPr id="45058"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第二代微处理器</a:t>
            </a:r>
          </a:p>
        </p:txBody>
      </p:sp>
      <p:sp>
        <p:nvSpPr>
          <p:cNvPr id="8" name="矩形 7"/>
          <p:cNvSpPr/>
          <p:nvPr/>
        </p:nvSpPr>
        <p:spPr>
          <a:xfrm>
            <a:off x="554659" y="1589451"/>
            <a:ext cx="4254648" cy="4493538"/>
          </a:xfrm>
          <a:prstGeom prst="rect">
            <a:avLst/>
          </a:prstGeom>
        </p:spPr>
        <p:txBody>
          <a:bodyPr wrap="square">
            <a:spAutoFit/>
          </a:bodyPr>
          <a:lstStyle/>
          <a:p>
            <a:pPr indent="504000" algn="just"/>
            <a:r>
              <a:rPr lang="zh-CN" altLang="en-US" sz="2200" dirty="0">
                <a:latin typeface="华文楷体" panose="02010600040101010101" pitchFamily="2" charset="-122"/>
                <a:ea typeface="华文楷体" panose="02010600040101010101" pitchFamily="2" charset="-122"/>
              </a:rPr>
              <a:t>汇编语言（</a:t>
            </a:r>
            <a:r>
              <a:rPr lang="en-US" altLang="zh-CN" sz="2200" dirty="0">
                <a:latin typeface="华文楷体" panose="02010600040101010101" pitchFamily="2" charset="-122"/>
                <a:ea typeface="华文楷体" panose="02010600040101010101" pitchFamily="2" charset="-122"/>
              </a:rPr>
              <a:t>assembly language</a:t>
            </a:r>
            <a:r>
              <a:rPr lang="zh-CN" altLang="en-US" sz="2200" dirty="0">
                <a:latin typeface="华文楷体" panose="02010600040101010101" pitchFamily="2" charset="-122"/>
                <a:ea typeface="华文楷体" panose="02010600040101010101" pitchFamily="2" charset="-122"/>
              </a:rPr>
              <a:t>）是一种汇编语言是一种符号式程序设计语言</a:t>
            </a:r>
            <a:r>
              <a:rPr lang="zh-CN" altLang="en-US" sz="2200" dirty="0" smtClean="0">
                <a:latin typeface="华文楷体" panose="02010600040101010101" pitchFamily="2" charset="-122"/>
                <a:ea typeface="华文楷体" panose="02010600040101010101" pitchFamily="2" charset="-122"/>
              </a:rPr>
              <a:t>。通过用</a:t>
            </a:r>
            <a:r>
              <a:rPr lang="zh-CN" altLang="en-US" sz="2200" dirty="0">
                <a:latin typeface="华文楷体" panose="02010600040101010101" pitchFamily="2" charset="-122"/>
                <a:ea typeface="华文楷体" panose="02010600040101010101" pitchFamily="2" charset="-122"/>
              </a:rPr>
              <a:t>助记符（</a:t>
            </a:r>
            <a:r>
              <a:rPr lang="en-US" altLang="zh-CN" sz="2200" dirty="0">
                <a:latin typeface="华文楷体" panose="02010600040101010101" pitchFamily="2" charset="-122"/>
                <a:ea typeface="华文楷体" panose="02010600040101010101" pitchFamily="2" charset="-122"/>
              </a:rPr>
              <a:t>Mnemonics</a:t>
            </a:r>
            <a:r>
              <a:rPr lang="zh-CN" altLang="en-US" sz="2200" dirty="0">
                <a:latin typeface="华文楷体" panose="02010600040101010101" pitchFamily="2" charset="-122"/>
                <a:ea typeface="华文楷体" panose="02010600040101010101" pitchFamily="2" charset="-122"/>
              </a:rPr>
              <a:t>）代替机器指令的操作码，用地址符号（</a:t>
            </a:r>
            <a:r>
              <a:rPr lang="en-US" altLang="zh-CN" sz="2200" dirty="0">
                <a:latin typeface="华文楷体" panose="02010600040101010101" pitchFamily="2" charset="-122"/>
                <a:ea typeface="华文楷体" panose="02010600040101010101" pitchFamily="2" charset="-122"/>
              </a:rPr>
              <a:t>Symbol</a:t>
            </a:r>
            <a:r>
              <a:rPr lang="zh-CN" altLang="en-US" sz="2200" dirty="0">
                <a:latin typeface="华文楷体" panose="02010600040101010101" pitchFamily="2" charset="-122"/>
                <a:ea typeface="华文楷体" panose="02010600040101010101" pitchFamily="2" charset="-122"/>
              </a:rPr>
              <a:t>）或标号（</a:t>
            </a:r>
            <a:r>
              <a:rPr lang="en-US" altLang="zh-CN" sz="2200" dirty="0">
                <a:latin typeface="华文楷体" panose="02010600040101010101" pitchFamily="2" charset="-122"/>
                <a:ea typeface="华文楷体" panose="02010600040101010101" pitchFamily="2" charset="-122"/>
              </a:rPr>
              <a:t>Label</a:t>
            </a:r>
            <a:r>
              <a:rPr lang="zh-CN" altLang="en-US" sz="2200" dirty="0">
                <a:latin typeface="华文楷体" panose="02010600040101010101" pitchFamily="2" charset="-122"/>
                <a:ea typeface="华文楷体" panose="02010600040101010101" pitchFamily="2" charset="-122"/>
              </a:rPr>
              <a:t>）代替指令或</a:t>
            </a:r>
            <a:r>
              <a:rPr lang="zh-CN" altLang="en-US" sz="2200" dirty="0" smtClean="0">
                <a:latin typeface="华文楷体" panose="02010600040101010101" pitchFamily="2" charset="-122"/>
                <a:ea typeface="华文楷体" panose="02010600040101010101" pitchFamily="2" charset="-122"/>
              </a:rPr>
              <a:t>操作数地址。</a:t>
            </a:r>
            <a:endParaRPr lang="en-US" altLang="zh-CN" sz="2200" dirty="0" smtClean="0">
              <a:latin typeface="华文楷体" panose="02010600040101010101" pitchFamily="2" charset="-122"/>
              <a:ea typeface="华文楷体" panose="02010600040101010101" pitchFamily="2" charset="-122"/>
            </a:endParaRPr>
          </a:p>
          <a:p>
            <a:pPr indent="504000" algn="just"/>
            <a:r>
              <a:rPr lang="zh-CN" altLang="en-US" sz="2200" dirty="0" smtClean="0">
                <a:latin typeface="华文楷体" panose="02010600040101010101" pitchFamily="2" charset="-122"/>
                <a:ea typeface="华文楷体" panose="02010600040101010101" pitchFamily="2" charset="-122"/>
              </a:rPr>
              <a:t>在</a:t>
            </a:r>
            <a:r>
              <a:rPr lang="zh-CN" altLang="en-US" sz="2200" dirty="0">
                <a:latin typeface="华文楷体" panose="02010600040101010101" pitchFamily="2" charset="-122"/>
                <a:ea typeface="华文楷体" panose="02010600040101010101" pitchFamily="2" charset="-122"/>
              </a:rPr>
              <a:t>不同的设备中，汇编语言对应着不同的机器语言指令集，通过汇编过程转换成机器指令。普遍地说，特定的汇编语言和特定的机器语言指令集是一一对应</a:t>
            </a:r>
            <a:r>
              <a:rPr lang="zh-CN" altLang="en-US" sz="2200" dirty="0" smtClean="0">
                <a:latin typeface="华文楷体" panose="02010600040101010101" pitchFamily="2" charset="-122"/>
                <a:ea typeface="华文楷体" panose="02010600040101010101" pitchFamily="2" charset="-122"/>
              </a:rPr>
              <a:t>的，不同</a:t>
            </a:r>
            <a:r>
              <a:rPr lang="zh-CN" altLang="en-US" sz="2200" dirty="0">
                <a:latin typeface="华文楷体" panose="02010600040101010101" pitchFamily="2" charset="-122"/>
                <a:ea typeface="华文楷体" panose="02010600040101010101" pitchFamily="2" charset="-122"/>
              </a:rPr>
              <a:t>平台之间不可直接移植。</a:t>
            </a:r>
          </a:p>
        </p:txBody>
      </p:sp>
      <p:pic>
        <p:nvPicPr>
          <p:cNvPr id="9" name="Picture 2" descr="https://gss2.bdstatic.com/9fo3dSag_xI4khGkpoWK1HF6hhy/baike/w%3D268%3Bg%3D0/sign=d423ba833e87e9504217f46a2803347e/e7cd7b899e510fb36d07c2d7dd33c895d1430c57.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667227" y="1589451"/>
            <a:ext cx="3024336" cy="453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897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5"/>
          <p:cNvSpPr>
            <a:spLocks noGrp="1"/>
          </p:cNvSpPr>
          <p:nvPr>
            <p:ph type="sldNum" sz="quarter" idx="12"/>
          </p:nvPr>
        </p:nvSpPr>
        <p:spPr>
          <a:noFill/>
        </p:spPr>
        <p:txBody>
          <a:bodyPr/>
          <a:lstStyle/>
          <a:p>
            <a:fld id="{BA1EC289-B55E-4AAB-B880-798AA3F9C32F}" type="slidenum">
              <a:rPr lang="en-US" altLang="zh-CN" smtClean="0">
                <a:ea typeface="宋体" charset="-122"/>
              </a:rPr>
              <a:t>35</a:t>
            </a:fld>
            <a:endParaRPr lang="en-US" altLang="zh-CN" smtClean="0">
              <a:ea typeface="宋体" charset="-122"/>
            </a:endParaRPr>
          </a:p>
        </p:txBody>
      </p:sp>
      <p:pic>
        <p:nvPicPr>
          <p:cNvPr id="144388" name="Picture 4" descr="8086"/>
          <p:cNvPicPr>
            <a:picLocks noChangeAspect="1" noChangeArrowheads="1"/>
          </p:cNvPicPr>
          <p:nvPr/>
        </p:nvPicPr>
        <p:blipFill>
          <a:blip r:embed="rId2">
            <a:lum bright="24000"/>
          </a:blip>
          <a:srcRect/>
          <a:stretch>
            <a:fillRect/>
          </a:stretch>
        </p:blipFill>
        <p:spPr bwMode="auto">
          <a:xfrm>
            <a:off x="5659438" y="1047750"/>
            <a:ext cx="3030537" cy="1800225"/>
          </a:xfrm>
          <a:prstGeom prst="rect">
            <a:avLst/>
          </a:prstGeom>
          <a:noFill/>
          <a:ln w="9525">
            <a:noFill/>
            <a:miter lim="800000"/>
            <a:headEnd/>
            <a:tailEnd/>
          </a:ln>
        </p:spPr>
      </p:pic>
      <p:pic>
        <p:nvPicPr>
          <p:cNvPr id="144390" name="Picture 6" descr="80286"/>
          <p:cNvPicPr>
            <a:picLocks noChangeAspect="1" noChangeArrowheads="1"/>
          </p:cNvPicPr>
          <p:nvPr/>
        </p:nvPicPr>
        <p:blipFill>
          <a:blip r:embed="rId3">
            <a:lum bright="12000"/>
          </a:blip>
          <a:srcRect/>
          <a:stretch>
            <a:fillRect/>
          </a:stretch>
        </p:blipFill>
        <p:spPr bwMode="auto">
          <a:xfrm>
            <a:off x="6097588" y="3451225"/>
            <a:ext cx="2497137" cy="1800225"/>
          </a:xfrm>
          <a:prstGeom prst="rect">
            <a:avLst/>
          </a:prstGeom>
          <a:noFill/>
          <a:ln w="9525">
            <a:noFill/>
            <a:miter lim="800000"/>
            <a:headEnd/>
            <a:tailEnd/>
          </a:ln>
        </p:spPr>
      </p:pic>
      <p:sp>
        <p:nvSpPr>
          <p:cNvPr id="144391" name="Text Box 7"/>
          <p:cNvSpPr txBox="1">
            <a:spLocks noChangeArrowheads="1"/>
          </p:cNvSpPr>
          <p:nvPr/>
        </p:nvSpPr>
        <p:spPr bwMode="auto">
          <a:xfrm>
            <a:off x="0" y="3586163"/>
            <a:ext cx="8178800" cy="3031599"/>
          </a:xfrm>
          <a:prstGeom prst="rect">
            <a:avLst/>
          </a:prstGeom>
          <a:noFill/>
          <a:ln w="9525">
            <a:noFill/>
            <a:miter lim="800000"/>
          </a:ln>
        </p:spPr>
        <p:txBody>
          <a:bodyPr>
            <a:spAutoFit/>
          </a:bodyPr>
          <a:lstStyle/>
          <a:p>
            <a:pPr>
              <a:lnSpc>
                <a:spcPct val="125000"/>
              </a:lnSpc>
              <a:spcBef>
                <a:spcPct val="20000"/>
              </a:spcBef>
            </a:pPr>
            <a:r>
              <a:rPr lang="en-US" altLang="zh-CN" dirty="0"/>
              <a:t>        </a:t>
            </a:r>
            <a:r>
              <a:rPr lang="en-US" altLang="zh-CN" dirty="0">
                <a:latin typeface="宋体" charset="-122"/>
              </a:rPr>
              <a:t>Intel 80286 — 16 </a:t>
            </a:r>
            <a:r>
              <a:rPr lang="zh-CN" altLang="en-US" dirty="0">
                <a:latin typeface="宋体" charset="-122"/>
              </a:rPr>
              <a:t>位微处理器</a:t>
            </a:r>
          </a:p>
          <a:p>
            <a:pPr>
              <a:lnSpc>
                <a:spcPct val="125000"/>
              </a:lnSpc>
              <a:spcBef>
                <a:spcPct val="20000"/>
              </a:spcBef>
            </a:pPr>
            <a:r>
              <a:rPr lang="zh-CN" altLang="en-US" dirty="0" smtClean="0">
                <a:latin typeface="宋体" charset="-122"/>
              </a:rPr>
              <a:t>    用于 </a:t>
            </a:r>
            <a:r>
              <a:rPr lang="en-US" altLang="zh-CN" dirty="0">
                <a:latin typeface="宋体" charset="-122"/>
              </a:rPr>
              <a:t>IBM – PC / AT</a:t>
            </a:r>
            <a:r>
              <a:rPr lang="zh-CN" altLang="en-US" dirty="0">
                <a:latin typeface="宋体" charset="-122"/>
              </a:rPr>
              <a:t>。内、外数据总线 </a:t>
            </a:r>
            <a:r>
              <a:rPr lang="en-US" altLang="zh-CN" dirty="0">
                <a:latin typeface="宋体" charset="-122"/>
              </a:rPr>
              <a:t>16</a:t>
            </a:r>
          </a:p>
          <a:p>
            <a:pPr>
              <a:lnSpc>
                <a:spcPct val="125000"/>
              </a:lnSpc>
              <a:spcBef>
                <a:spcPct val="20000"/>
              </a:spcBef>
            </a:pPr>
            <a:r>
              <a:rPr lang="zh-CN" altLang="en-US" dirty="0">
                <a:latin typeface="宋体" charset="-122"/>
              </a:rPr>
              <a:t>位，地址总线 </a:t>
            </a:r>
            <a:r>
              <a:rPr lang="en-US" altLang="zh-CN" dirty="0">
                <a:latin typeface="宋体" charset="-122"/>
              </a:rPr>
              <a:t>24 </a:t>
            </a:r>
            <a:r>
              <a:rPr lang="zh-CN" altLang="en-US" dirty="0">
                <a:latin typeface="宋体" charset="-122"/>
              </a:rPr>
              <a:t>位。具有实模式（物理地址）</a:t>
            </a:r>
          </a:p>
          <a:p>
            <a:pPr>
              <a:lnSpc>
                <a:spcPct val="125000"/>
              </a:lnSpc>
              <a:spcBef>
                <a:spcPct val="20000"/>
              </a:spcBef>
            </a:pPr>
            <a:r>
              <a:rPr lang="zh-CN" altLang="en-US" dirty="0">
                <a:latin typeface="宋体" charset="-122"/>
              </a:rPr>
              <a:t>和保护模式（虚拟地址）两种工作模式。</a:t>
            </a:r>
          </a:p>
          <a:p>
            <a:pPr>
              <a:lnSpc>
                <a:spcPct val="125000"/>
              </a:lnSpc>
              <a:spcBef>
                <a:spcPct val="20000"/>
              </a:spcBef>
            </a:pPr>
            <a:r>
              <a:rPr lang="zh-CN" altLang="en-US" dirty="0" smtClean="0">
                <a:latin typeface="宋体" charset="-122"/>
              </a:rPr>
              <a:t>    实</a:t>
            </a:r>
            <a:r>
              <a:rPr lang="zh-CN" altLang="en-US" dirty="0">
                <a:latin typeface="宋体" charset="-122"/>
              </a:rPr>
              <a:t>模式兼容 </a:t>
            </a:r>
            <a:r>
              <a:rPr lang="en-US" altLang="zh-CN" dirty="0">
                <a:latin typeface="宋体" charset="-122"/>
              </a:rPr>
              <a:t>8086 </a:t>
            </a:r>
            <a:r>
              <a:rPr lang="zh-CN" altLang="en-US" dirty="0">
                <a:latin typeface="宋体" charset="-122"/>
              </a:rPr>
              <a:t>全部功能，</a:t>
            </a:r>
            <a:r>
              <a:rPr lang="en-US" altLang="zh-CN" dirty="0">
                <a:latin typeface="宋体" charset="-122"/>
              </a:rPr>
              <a:t>20 </a:t>
            </a:r>
            <a:r>
              <a:rPr lang="zh-CN" altLang="en-US" dirty="0">
                <a:latin typeface="宋体" charset="-122"/>
              </a:rPr>
              <a:t>位地址，寻址空间 </a:t>
            </a:r>
            <a:r>
              <a:rPr lang="en-US" altLang="zh-CN" dirty="0" err="1">
                <a:latin typeface="宋体" charset="-122"/>
              </a:rPr>
              <a:t>1MB</a:t>
            </a:r>
            <a:r>
              <a:rPr lang="zh-CN" altLang="en-US" dirty="0">
                <a:latin typeface="宋体" charset="-122"/>
              </a:rPr>
              <a:t>。保护模式使用 </a:t>
            </a:r>
            <a:r>
              <a:rPr lang="en-US" altLang="zh-CN" dirty="0">
                <a:latin typeface="宋体" charset="-122"/>
              </a:rPr>
              <a:t>24 </a:t>
            </a:r>
            <a:r>
              <a:rPr lang="zh-CN" altLang="en-US" dirty="0">
                <a:latin typeface="宋体" charset="-122"/>
              </a:rPr>
              <a:t>位地址，可将每个任务的 </a:t>
            </a:r>
            <a:r>
              <a:rPr lang="en-US" altLang="zh-CN" dirty="0" err="1">
                <a:latin typeface="宋体" charset="-122"/>
              </a:rPr>
              <a:t>1GB</a:t>
            </a:r>
            <a:r>
              <a:rPr lang="en-US" altLang="zh-CN" dirty="0">
                <a:latin typeface="宋体" charset="-122"/>
              </a:rPr>
              <a:t> </a:t>
            </a:r>
            <a:r>
              <a:rPr lang="zh-CN" altLang="en-US" dirty="0">
                <a:latin typeface="宋体" charset="-122"/>
              </a:rPr>
              <a:t>虚拟地址映射到 </a:t>
            </a:r>
            <a:r>
              <a:rPr lang="en-US" altLang="zh-CN" dirty="0" err="1">
                <a:latin typeface="宋体" charset="-122"/>
              </a:rPr>
              <a:t>16M</a:t>
            </a:r>
            <a:r>
              <a:rPr lang="en-US" altLang="zh-CN" dirty="0">
                <a:latin typeface="宋体" charset="-122"/>
              </a:rPr>
              <a:t> </a:t>
            </a:r>
            <a:r>
              <a:rPr lang="zh-CN" altLang="en-US" dirty="0">
                <a:latin typeface="宋体" charset="-122"/>
              </a:rPr>
              <a:t>物理地址中去，虚拟地址模式可寻址 </a:t>
            </a:r>
            <a:r>
              <a:rPr lang="en-US" altLang="zh-CN" dirty="0" err="1">
                <a:latin typeface="宋体" charset="-122"/>
              </a:rPr>
              <a:t>1GB</a:t>
            </a:r>
            <a:r>
              <a:rPr lang="en-US" altLang="zh-CN" dirty="0">
                <a:latin typeface="宋体" charset="-122"/>
              </a:rPr>
              <a:t> </a:t>
            </a:r>
            <a:r>
              <a:rPr lang="zh-CN" altLang="en-US" dirty="0">
                <a:latin typeface="宋体" charset="-122"/>
              </a:rPr>
              <a:t>虚拟地址空间。</a:t>
            </a:r>
          </a:p>
        </p:txBody>
      </p:sp>
      <p:sp>
        <p:nvSpPr>
          <p:cNvPr id="144392" name="Text Box 8"/>
          <p:cNvSpPr txBox="1">
            <a:spLocks noChangeArrowheads="1"/>
          </p:cNvSpPr>
          <p:nvPr/>
        </p:nvSpPr>
        <p:spPr bwMode="auto">
          <a:xfrm>
            <a:off x="236538" y="1169988"/>
            <a:ext cx="7935912" cy="2357568"/>
          </a:xfrm>
          <a:prstGeom prst="rect">
            <a:avLst/>
          </a:prstGeom>
          <a:noFill/>
          <a:ln w="9525">
            <a:noFill/>
            <a:miter lim="800000"/>
          </a:ln>
        </p:spPr>
        <p:txBody>
          <a:bodyPr>
            <a:spAutoFit/>
          </a:bodyPr>
          <a:lstStyle/>
          <a:p>
            <a:pPr indent="476250">
              <a:lnSpc>
                <a:spcPct val="130000"/>
              </a:lnSpc>
              <a:spcBef>
                <a:spcPct val="20000"/>
              </a:spcBef>
            </a:pPr>
            <a:r>
              <a:rPr lang="en-US" altLang="zh-CN" b="1" dirty="0">
                <a:latin typeface="宋体" charset="-122"/>
              </a:rPr>
              <a:t>Intel 8086 — 16 </a:t>
            </a:r>
            <a:r>
              <a:rPr lang="zh-CN" altLang="en-US" b="1" dirty="0">
                <a:latin typeface="宋体" charset="-122"/>
              </a:rPr>
              <a:t>位微处理器</a:t>
            </a:r>
          </a:p>
          <a:p>
            <a:pPr indent="476250">
              <a:lnSpc>
                <a:spcPct val="130000"/>
              </a:lnSpc>
              <a:spcBef>
                <a:spcPct val="20000"/>
              </a:spcBef>
            </a:pPr>
            <a:r>
              <a:rPr lang="zh-CN" altLang="en-US" b="1" dirty="0">
                <a:latin typeface="宋体" charset="-122"/>
              </a:rPr>
              <a:t>内、外数据总线 </a:t>
            </a:r>
            <a:r>
              <a:rPr lang="en-US" altLang="zh-CN" b="1" dirty="0">
                <a:latin typeface="宋体" charset="-122"/>
              </a:rPr>
              <a:t>16 </a:t>
            </a:r>
            <a:r>
              <a:rPr lang="zh-CN" altLang="en-US" b="1" dirty="0">
                <a:latin typeface="宋体" charset="-122"/>
              </a:rPr>
              <a:t>位，地址总线 </a:t>
            </a:r>
            <a:r>
              <a:rPr lang="en-US" altLang="zh-CN" b="1" dirty="0">
                <a:latin typeface="宋体" charset="-122"/>
              </a:rPr>
              <a:t>20 </a:t>
            </a:r>
            <a:r>
              <a:rPr lang="zh-CN" altLang="en-US" b="1" dirty="0">
                <a:latin typeface="宋体" charset="-122"/>
              </a:rPr>
              <a:t>位</a:t>
            </a:r>
          </a:p>
          <a:p>
            <a:pPr indent="476250">
              <a:lnSpc>
                <a:spcPct val="130000"/>
              </a:lnSpc>
              <a:spcBef>
                <a:spcPct val="20000"/>
              </a:spcBef>
            </a:pPr>
            <a:r>
              <a:rPr lang="en-US" altLang="zh-CN" dirty="0">
                <a:latin typeface="宋体" charset="-122"/>
              </a:rPr>
              <a:t>Intel 8088 — </a:t>
            </a:r>
            <a:r>
              <a:rPr lang="zh-CN" altLang="en-US" dirty="0">
                <a:latin typeface="宋体" charset="-122"/>
              </a:rPr>
              <a:t>准 </a:t>
            </a:r>
            <a:r>
              <a:rPr lang="en-US" altLang="zh-CN" dirty="0">
                <a:latin typeface="宋体" charset="-122"/>
              </a:rPr>
              <a:t>16 </a:t>
            </a:r>
            <a:r>
              <a:rPr lang="zh-CN" altLang="en-US" dirty="0">
                <a:latin typeface="宋体" charset="-122"/>
              </a:rPr>
              <a:t>位微处理器</a:t>
            </a:r>
          </a:p>
          <a:p>
            <a:pPr indent="476250">
              <a:lnSpc>
                <a:spcPct val="130000"/>
              </a:lnSpc>
              <a:spcBef>
                <a:spcPct val="20000"/>
              </a:spcBef>
            </a:pPr>
            <a:r>
              <a:rPr lang="en-US" altLang="zh-CN" dirty="0">
                <a:latin typeface="宋体" charset="-122"/>
              </a:rPr>
              <a:t>8088 </a:t>
            </a:r>
            <a:r>
              <a:rPr lang="zh-CN" altLang="en-US" dirty="0">
                <a:latin typeface="宋体" charset="-122"/>
              </a:rPr>
              <a:t>用于 </a:t>
            </a:r>
            <a:r>
              <a:rPr lang="en-US" altLang="zh-CN" dirty="0">
                <a:latin typeface="宋体" charset="-122"/>
              </a:rPr>
              <a:t>IBM – PC</a:t>
            </a:r>
            <a:r>
              <a:rPr lang="zh-CN" altLang="en-US" dirty="0">
                <a:latin typeface="宋体" charset="-122"/>
              </a:rPr>
              <a:t>。内部数据总线 </a:t>
            </a:r>
            <a:r>
              <a:rPr lang="en-US" altLang="zh-CN" dirty="0">
                <a:latin typeface="宋体" charset="-122"/>
              </a:rPr>
              <a:t>16 </a:t>
            </a:r>
            <a:r>
              <a:rPr lang="zh-CN" altLang="en-US" dirty="0">
                <a:latin typeface="宋体" charset="-122"/>
              </a:rPr>
              <a:t>位，外部数据总线 </a:t>
            </a:r>
            <a:r>
              <a:rPr lang="en-US" altLang="zh-CN" dirty="0">
                <a:latin typeface="宋体" charset="-122"/>
              </a:rPr>
              <a:t>8 </a:t>
            </a:r>
            <a:r>
              <a:rPr lang="zh-CN" altLang="en-US" dirty="0">
                <a:latin typeface="宋体" charset="-122"/>
              </a:rPr>
              <a:t>位，地址总线 </a:t>
            </a:r>
            <a:r>
              <a:rPr lang="en-US" altLang="zh-CN" dirty="0">
                <a:latin typeface="宋体" charset="-122"/>
              </a:rPr>
              <a:t>20 </a:t>
            </a:r>
            <a:r>
              <a:rPr lang="zh-CN" altLang="en-US" dirty="0">
                <a:latin typeface="宋体" charset="-122"/>
              </a:rPr>
              <a:t>位，</a:t>
            </a:r>
            <a:r>
              <a:rPr lang="zh-CN" altLang="en-US" sz="2400" b="1" dirty="0">
                <a:solidFill>
                  <a:srgbClr val="0033CC"/>
                </a:solidFill>
                <a:latin typeface="宋体" charset="-122"/>
              </a:rPr>
              <a:t>寻址空间 </a:t>
            </a:r>
            <a:r>
              <a:rPr lang="en-US" altLang="zh-CN" sz="2400" b="1" dirty="0" err="1">
                <a:solidFill>
                  <a:srgbClr val="0033CC"/>
                </a:solidFill>
                <a:latin typeface="宋体" charset="-122"/>
              </a:rPr>
              <a:t>1MB</a:t>
            </a:r>
            <a:r>
              <a:rPr lang="zh-CN" altLang="en-US" dirty="0">
                <a:latin typeface="宋体" charset="-122"/>
              </a:rPr>
              <a:t>。</a:t>
            </a:r>
          </a:p>
        </p:txBody>
      </p:sp>
      <p:sp>
        <p:nvSpPr>
          <p:cNvPr id="46086" name="Rectangle 11"/>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第三代微处理器</a:t>
            </a:r>
          </a:p>
        </p:txBody>
      </p:sp>
    </p:spTree>
    <p:extLst>
      <p:ext uri="{BB962C8B-B14F-4D97-AF65-F5344CB8AC3E}">
        <p14:creationId xmlns:p14="http://schemas.microsoft.com/office/powerpoint/2010/main" val="174668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4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4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4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4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1" grpId="0" autoUpdateAnimBg="0"/>
      <p:bldP spid="14439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5"/>
          <p:cNvSpPr>
            <a:spLocks noGrp="1"/>
          </p:cNvSpPr>
          <p:nvPr>
            <p:ph type="sldNum" sz="quarter" idx="12"/>
          </p:nvPr>
        </p:nvSpPr>
        <p:spPr>
          <a:noFill/>
        </p:spPr>
        <p:txBody>
          <a:bodyPr/>
          <a:lstStyle/>
          <a:p>
            <a:fld id="{1CDAD0F8-7621-43FE-9167-43CFA221C212}" type="slidenum">
              <a:rPr lang="en-US" altLang="zh-CN" smtClean="0">
                <a:ea typeface="宋体" charset="-122"/>
              </a:rPr>
              <a:t>36</a:t>
            </a:fld>
            <a:endParaRPr lang="en-US" altLang="zh-CN" smtClean="0">
              <a:ea typeface="宋体" charset="-122"/>
            </a:endParaRPr>
          </a:p>
        </p:txBody>
      </p:sp>
      <p:pic>
        <p:nvPicPr>
          <p:cNvPr id="145412" name="Picture 4" descr="80386"/>
          <p:cNvPicPr>
            <a:picLocks noChangeAspect="1" noChangeArrowheads="1"/>
          </p:cNvPicPr>
          <p:nvPr/>
        </p:nvPicPr>
        <p:blipFill>
          <a:blip r:embed="rId2">
            <a:lum bright="12000"/>
          </a:blip>
          <a:srcRect/>
          <a:stretch>
            <a:fillRect/>
          </a:stretch>
        </p:blipFill>
        <p:spPr bwMode="auto">
          <a:xfrm>
            <a:off x="6108700" y="996950"/>
            <a:ext cx="2533650" cy="1800225"/>
          </a:xfrm>
          <a:prstGeom prst="rect">
            <a:avLst/>
          </a:prstGeom>
          <a:noFill/>
          <a:ln w="9525">
            <a:noFill/>
            <a:miter lim="800000"/>
            <a:headEnd/>
            <a:tailEnd/>
          </a:ln>
        </p:spPr>
      </p:pic>
      <p:grpSp>
        <p:nvGrpSpPr>
          <p:cNvPr id="2" name="Group 8"/>
          <p:cNvGrpSpPr/>
          <p:nvPr/>
        </p:nvGrpSpPr>
        <p:grpSpPr bwMode="auto">
          <a:xfrm>
            <a:off x="1635125" y="5114925"/>
            <a:ext cx="5851525" cy="1644650"/>
            <a:chOff x="1030" y="3240"/>
            <a:chExt cx="3686" cy="960"/>
          </a:xfrm>
        </p:grpSpPr>
        <p:pic>
          <p:nvPicPr>
            <p:cNvPr id="47111" name="Picture 5" descr="486"/>
            <p:cNvPicPr>
              <a:picLocks noChangeAspect="1" noChangeArrowheads="1"/>
            </p:cNvPicPr>
            <p:nvPr/>
          </p:nvPicPr>
          <p:blipFill>
            <a:blip r:embed="rId3"/>
            <a:srcRect/>
            <a:stretch>
              <a:fillRect/>
            </a:stretch>
          </p:blipFill>
          <p:spPr bwMode="auto">
            <a:xfrm>
              <a:off x="1030" y="3248"/>
              <a:ext cx="961" cy="952"/>
            </a:xfrm>
            <a:prstGeom prst="rect">
              <a:avLst/>
            </a:prstGeom>
            <a:noFill/>
            <a:ln w="9525">
              <a:noFill/>
              <a:miter lim="800000"/>
              <a:headEnd/>
              <a:tailEnd/>
            </a:ln>
          </p:spPr>
        </p:pic>
        <p:pic>
          <p:nvPicPr>
            <p:cNvPr id="47112" name="Picture 6" descr="486 DX2"/>
            <p:cNvPicPr>
              <a:picLocks noChangeAspect="1" noChangeArrowheads="1"/>
            </p:cNvPicPr>
            <p:nvPr/>
          </p:nvPicPr>
          <p:blipFill>
            <a:blip r:embed="rId4"/>
            <a:srcRect/>
            <a:stretch>
              <a:fillRect/>
            </a:stretch>
          </p:blipFill>
          <p:spPr bwMode="auto">
            <a:xfrm>
              <a:off x="2393" y="3240"/>
              <a:ext cx="963" cy="952"/>
            </a:xfrm>
            <a:prstGeom prst="rect">
              <a:avLst/>
            </a:prstGeom>
            <a:noFill/>
            <a:ln w="9525">
              <a:noFill/>
              <a:miter lim="800000"/>
              <a:headEnd/>
              <a:tailEnd/>
            </a:ln>
          </p:spPr>
        </p:pic>
        <p:pic>
          <p:nvPicPr>
            <p:cNvPr id="47113" name="Picture 7" descr="486 DX4"/>
            <p:cNvPicPr>
              <a:picLocks noChangeAspect="1" noChangeArrowheads="1"/>
            </p:cNvPicPr>
            <p:nvPr/>
          </p:nvPicPr>
          <p:blipFill>
            <a:blip r:embed="rId5"/>
            <a:srcRect/>
            <a:stretch>
              <a:fillRect/>
            </a:stretch>
          </p:blipFill>
          <p:spPr bwMode="auto">
            <a:xfrm>
              <a:off x="3783" y="3240"/>
              <a:ext cx="933" cy="952"/>
            </a:xfrm>
            <a:prstGeom prst="rect">
              <a:avLst/>
            </a:prstGeom>
            <a:noFill/>
            <a:ln w="9525">
              <a:noFill/>
              <a:miter lim="800000"/>
              <a:headEnd/>
              <a:tailEnd/>
            </a:ln>
          </p:spPr>
        </p:pic>
      </p:grpSp>
      <p:sp>
        <p:nvSpPr>
          <p:cNvPr id="145417" name="Text Box 9"/>
          <p:cNvSpPr txBox="1">
            <a:spLocks noChangeArrowheads="1"/>
          </p:cNvSpPr>
          <p:nvPr/>
        </p:nvSpPr>
        <p:spPr bwMode="auto">
          <a:xfrm>
            <a:off x="0" y="3429000"/>
            <a:ext cx="8216900" cy="1616075"/>
          </a:xfrm>
          <a:prstGeom prst="rect">
            <a:avLst/>
          </a:prstGeom>
          <a:noFill/>
          <a:ln w="9525">
            <a:noFill/>
            <a:miter lim="800000"/>
          </a:ln>
          <a:effectLst/>
        </p:spPr>
        <p:txBody>
          <a:bodyPr>
            <a:spAutoFit/>
          </a:bodyPr>
          <a:lstStyle/>
          <a:p>
            <a:pPr indent="476250">
              <a:lnSpc>
                <a:spcPct val="125000"/>
              </a:lnSpc>
              <a:spcBef>
                <a:spcPct val="20000"/>
              </a:spcBef>
              <a:defRPr/>
            </a:pPr>
            <a:r>
              <a:rPr lang="en-US" altLang="zh-CN" dirty="0">
                <a:latin typeface="宋体" pitchFamily="2" charset="-122"/>
                <a:ea typeface="宋体" pitchFamily="2" charset="-122"/>
              </a:rPr>
              <a:t>Intel 80486 — 32 </a:t>
            </a:r>
            <a:r>
              <a:rPr lang="zh-CN" altLang="en-US" dirty="0">
                <a:latin typeface="宋体" pitchFamily="2" charset="-122"/>
                <a:ea typeface="宋体" pitchFamily="2" charset="-122"/>
              </a:rPr>
              <a:t>位微处理器</a:t>
            </a:r>
          </a:p>
          <a:p>
            <a:pPr indent="476250">
              <a:lnSpc>
                <a:spcPct val="125000"/>
              </a:lnSpc>
              <a:defRPr/>
            </a:pPr>
            <a:r>
              <a:rPr lang="zh-CN" altLang="en-US" dirty="0">
                <a:effectLst>
                  <a:outerShdw blurRad="38100" dist="38100" dir="2700000" algn="tl">
                    <a:srgbClr val="C0C0C0"/>
                  </a:outerShdw>
                </a:effectLst>
                <a:latin typeface="宋体" pitchFamily="2" charset="-122"/>
                <a:ea typeface="宋体" pitchFamily="2" charset="-122"/>
              </a:rPr>
              <a:t>相当于 </a:t>
            </a:r>
            <a:r>
              <a:rPr lang="en-US" altLang="zh-CN" dirty="0">
                <a:effectLst>
                  <a:outerShdw blurRad="38100" dist="38100" dir="2700000" algn="tl">
                    <a:srgbClr val="C0C0C0"/>
                  </a:outerShdw>
                </a:effectLst>
                <a:latin typeface="宋体" pitchFamily="2" charset="-122"/>
                <a:ea typeface="宋体" pitchFamily="2" charset="-122"/>
              </a:rPr>
              <a:t>80386 + 80387 + </a:t>
            </a:r>
            <a:r>
              <a:rPr lang="en-US" altLang="zh-CN" dirty="0" err="1">
                <a:effectLst>
                  <a:outerShdw blurRad="38100" dist="38100" dir="2700000" algn="tl">
                    <a:srgbClr val="C0C0C0"/>
                  </a:outerShdw>
                </a:effectLst>
                <a:latin typeface="宋体" pitchFamily="2" charset="-122"/>
                <a:ea typeface="宋体" pitchFamily="2" charset="-122"/>
              </a:rPr>
              <a:t>8KB</a:t>
            </a:r>
            <a:r>
              <a:rPr lang="en-US" altLang="zh-CN" dirty="0">
                <a:effectLst>
                  <a:outerShdw blurRad="38100" dist="38100" dir="2700000" algn="tl">
                    <a:srgbClr val="C0C0C0"/>
                  </a:outerShdw>
                </a:effectLst>
                <a:latin typeface="宋体" pitchFamily="2" charset="-122"/>
                <a:ea typeface="宋体" pitchFamily="2" charset="-122"/>
              </a:rPr>
              <a:t> </a:t>
            </a:r>
            <a:r>
              <a:rPr lang="en-US" altLang="zh-CN" dirty="0" err="1">
                <a:effectLst>
                  <a:outerShdw blurRad="38100" dist="38100" dir="2700000" algn="tl">
                    <a:srgbClr val="C0C0C0"/>
                  </a:outerShdw>
                </a:effectLst>
                <a:latin typeface="宋体" pitchFamily="2" charset="-122"/>
                <a:ea typeface="宋体" pitchFamily="2" charset="-122"/>
              </a:rPr>
              <a:t>L1</a:t>
            </a:r>
            <a:r>
              <a:rPr lang="en-US" altLang="zh-CN" dirty="0">
                <a:effectLst>
                  <a:outerShdw blurRad="38100" dist="38100" dir="2700000" algn="tl">
                    <a:srgbClr val="C0C0C0"/>
                  </a:outerShdw>
                </a:effectLst>
                <a:latin typeface="宋体" pitchFamily="2" charset="-122"/>
                <a:ea typeface="宋体" pitchFamily="2" charset="-122"/>
              </a:rPr>
              <a:t> Cache</a:t>
            </a:r>
            <a:r>
              <a:rPr lang="zh-CN" altLang="en-US" dirty="0">
                <a:effectLst>
                  <a:outerShdw blurRad="38100" dist="38100" dir="2700000" algn="tl">
                    <a:srgbClr val="C0C0C0"/>
                  </a:outerShdw>
                </a:effectLst>
                <a:latin typeface="宋体" pitchFamily="2" charset="-122"/>
                <a:ea typeface="宋体" pitchFamily="2" charset="-122"/>
              </a:rPr>
              <a:t>，采用总线突发传送方式。</a:t>
            </a:r>
          </a:p>
          <a:p>
            <a:pPr indent="476250">
              <a:lnSpc>
                <a:spcPct val="125000"/>
              </a:lnSpc>
              <a:defRPr/>
            </a:pPr>
            <a:r>
              <a:rPr lang="en-US" altLang="zh-CN" dirty="0">
                <a:latin typeface="宋体" pitchFamily="2" charset="-122"/>
                <a:ea typeface="宋体" pitchFamily="2" charset="-122"/>
              </a:rPr>
              <a:t>80486 </a:t>
            </a:r>
            <a:r>
              <a:rPr lang="en-US" altLang="zh-CN" dirty="0" err="1">
                <a:latin typeface="宋体" pitchFamily="2" charset="-122"/>
                <a:ea typeface="宋体" pitchFamily="2" charset="-122"/>
              </a:rPr>
              <a:t>DX2</a:t>
            </a:r>
            <a:r>
              <a:rPr lang="en-US" altLang="zh-CN" dirty="0">
                <a:latin typeface="宋体" pitchFamily="2" charset="-122"/>
                <a:ea typeface="宋体" pitchFamily="2" charset="-122"/>
              </a:rPr>
              <a:t> — 32 </a:t>
            </a:r>
            <a:r>
              <a:rPr lang="zh-CN" altLang="en-US" dirty="0">
                <a:latin typeface="宋体" pitchFamily="2" charset="-122"/>
                <a:ea typeface="宋体" pitchFamily="2" charset="-122"/>
              </a:rPr>
              <a:t>位微处理器，采用固定 </a:t>
            </a:r>
            <a:r>
              <a:rPr lang="en-US" altLang="zh-CN" dirty="0">
                <a:latin typeface="宋体" pitchFamily="2" charset="-122"/>
                <a:ea typeface="宋体" pitchFamily="2" charset="-122"/>
              </a:rPr>
              <a:t>2 </a:t>
            </a:r>
            <a:r>
              <a:rPr lang="zh-CN" altLang="en-US" dirty="0">
                <a:latin typeface="宋体" pitchFamily="2" charset="-122"/>
                <a:ea typeface="宋体" pitchFamily="2" charset="-122"/>
              </a:rPr>
              <a:t>倍频 </a:t>
            </a:r>
          </a:p>
          <a:p>
            <a:pPr indent="476250">
              <a:lnSpc>
                <a:spcPct val="125000"/>
              </a:lnSpc>
              <a:defRPr/>
            </a:pPr>
            <a:r>
              <a:rPr lang="en-US" altLang="zh-CN" dirty="0">
                <a:latin typeface="宋体" pitchFamily="2" charset="-122"/>
                <a:ea typeface="宋体" pitchFamily="2" charset="-122"/>
              </a:rPr>
              <a:t>80486 </a:t>
            </a:r>
            <a:r>
              <a:rPr lang="en-US" altLang="zh-CN" dirty="0" err="1">
                <a:latin typeface="宋体" pitchFamily="2" charset="-122"/>
                <a:ea typeface="宋体" pitchFamily="2" charset="-122"/>
              </a:rPr>
              <a:t>DX4</a:t>
            </a:r>
            <a:r>
              <a:rPr lang="en-US" altLang="zh-CN" dirty="0">
                <a:latin typeface="宋体" pitchFamily="2" charset="-122"/>
                <a:ea typeface="宋体" pitchFamily="2" charset="-122"/>
              </a:rPr>
              <a:t> — 32 </a:t>
            </a:r>
            <a:r>
              <a:rPr lang="zh-CN" altLang="en-US" dirty="0">
                <a:latin typeface="宋体" pitchFamily="2" charset="-122"/>
                <a:ea typeface="宋体" pitchFamily="2" charset="-122"/>
              </a:rPr>
              <a:t>位微处理器，采用固定 </a:t>
            </a:r>
            <a:r>
              <a:rPr lang="en-US" altLang="zh-CN" dirty="0">
                <a:latin typeface="宋体" pitchFamily="2" charset="-122"/>
                <a:ea typeface="宋体" pitchFamily="2" charset="-122"/>
              </a:rPr>
              <a:t>3 </a:t>
            </a:r>
            <a:r>
              <a:rPr lang="zh-CN" altLang="en-US" dirty="0">
                <a:latin typeface="宋体" pitchFamily="2" charset="-122"/>
                <a:ea typeface="宋体" pitchFamily="2" charset="-122"/>
              </a:rPr>
              <a:t>倍频</a:t>
            </a:r>
          </a:p>
        </p:txBody>
      </p:sp>
      <p:sp>
        <p:nvSpPr>
          <p:cNvPr id="145418" name="Text Box 10"/>
          <p:cNvSpPr txBox="1">
            <a:spLocks noChangeArrowheads="1"/>
          </p:cNvSpPr>
          <p:nvPr/>
        </p:nvSpPr>
        <p:spPr bwMode="auto">
          <a:xfrm>
            <a:off x="0" y="1039813"/>
            <a:ext cx="6286500" cy="2098675"/>
          </a:xfrm>
          <a:prstGeom prst="rect">
            <a:avLst/>
          </a:prstGeom>
          <a:noFill/>
          <a:ln w="9525">
            <a:noFill/>
            <a:miter lim="800000"/>
          </a:ln>
        </p:spPr>
        <p:txBody>
          <a:bodyPr>
            <a:spAutoFit/>
          </a:bodyPr>
          <a:lstStyle/>
          <a:p>
            <a:pPr indent="476250">
              <a:lnSpc>
                <a:spcPct val="120000"/>
              </a:lnSpc>
              <a:spcBef>
                <a:spcPct val="20000"/>
              </a:spcBef>
            </a:pPr>
            <a:r>
              <a:rPr lang="en-US" altLang="zh-CN">
                <a:latin typeface="宋体" charset="-122"/>
              </a:rPr>
              <a:t>Intel 80386 — 32 </a:t>
            </a:r>
            <a:r>
              <a:rPr lang="zh-CN" altLang="en-US">
                <a:latin typeface="宋体" charset="-122"/>
              </a:rPr>
              <a:t>位微处理器</a:t>
            </a:r>
          </a:p>
          <a:p>
            <a:pPr indent="476250">
              <a:lnSpc>
                <a:spcPct val="120000"/>
              </a:lnSpc>
              <a:spcBef>
                <a:spcPct val="20000"/>
              </a:spcBef>
            </a:pPr>
            <a:r>
              <a:rPr lang="zh-CN" altLang="en-US">
                <a:latin typeface="宋体" charset="-122"/>
              </a:rPr>
              <a:t>数据总线、地址总线均为 </a:t>
            </a:r>
            <a:r>
              <a:rPr lang="en-US" altLang="zh-CN">
                <a:latin typeface="宋体" charset="-122"/>
              </a:rPr>
              <a:t>32 </a:t>
            </a:r>
            <a:r>
              <a:rPr lang="zh-CN" altLang="en-US">
                <a:latin typeface="宋体" charset="-122"/>
              </a:rPr>
              <a:t>位</a:t>
            </a:r>
          </a:p>
          <a:p>
            <a:pPr indent="476250">
              <a:lnSpc>
                <a:spcPct val="120000"/>
              </a:lnSpc>
              <a:spcBef>
                <a:spcPct val="20000"/>
              </a:spcBef>
            </a:pPr>
            <a:r>
              <a:rPr lang="zh-CN" altLang="en-US">
                <a:latin typeface="宋体" charset="-122"/>
              </a:rPr>
              <a:t>实地址模式、虚拟地址保护模式和虚拟 </a:t>
            </a:r>
            <a:r>
              <a:rPr lang="en-US" altLang="zh-CN">
                <a:latin typeface="宋体" charset="-122"/>
              </a:rPr>
              <a:t>8086 </a:t>
            </a:r>
            <a:r>
              <a:rPr lang="zh-CN" altLang="en-US">
                <a:latin typeface="宋体" charset="-122"/>
              </a:rPr>
              <a:t>模式</a:t>
            </a:r>
          </a:p>
          <a:p>
            <a:pPr indent="476250">
              <a:lnSpc>
                <a:spcPct val="120000"/>
              </a:lnSpc>
              <a:spcBef>
                <a:spcPct val="20000"/>
              </a:spcBef>
            </a:pPr>
            <a:r>
              <a:rPr lang="zh-CN" altLang="en-US">
                <a:latin typeface="宋体" charset="-122"/>
              </a:rPr>
              <a:t>虚拟地址保护模式可寻址 </a:t>
            </a:r>
            <a:r>
              <a:rPr lang="en-US" altLang="zh-CN">
                <a:latin typeface="宋体" charset="-122"/>
              </a:rPr>
              <a:t>4GB</a:t>
            </a:r>
            <a:r>
              <a:rPr lang="zh-CN" altLang="en-US">
                <a:latin typeface="宋体" charset="-122"/>
              </a:rPr>
              <a:t>（</a:t>
            </a:r>
            <a:r>
              <a:rPr lang="en-US" altLang="zh-CN">
                <a:latin typeface="宋体" charset="-122"/>
              </a:rPr>
              <a:t>2</a:t>
            </a:r>
            <a:r>
              <a:rPr lang="en-US" altLang="zh-CN" baseline="30000">
                <a:latin typeface="宋体" charset="-122"/>
              </a:rPr>
              <a:t>32</a:t>
            </a:r>
            <a:r>
              <a:rPr lang="zh-CN" altLang="en-US">
                <a:latin typeface="宋体" charset="-122"/>
              </a:rPr>
              <a:t>）物理地址和 </a:t>
            </a:r>
            <a:r>
              <a:rPr lang="en-US" altLang="zh-CN">
                <a:latin typeface="宋体" charset="-122"/>
              </a:rPr>
              <a:t>64TB</a:t>
            </a:r>
            <a:r>
              <a:rPr lang="zh-CN" altLang="en-US">
                <a:latin typeface="宋体" charset="-122"/>
              </a:rPr>
              <a:t>（</a:t>
            </a:r>
            <a:r>
              <a:rPr lang="en-US" altLang="zh-CN">
                <a:latin typeface="宋体" charset="-122"/>
              </a:rPr>
              <a:t>2</a:t>
            </a:r>
            <a:r>
              <a:rPr lang="en-US" altLang="zh-CN" baseline="30000">
                <a:latin typeface="宋体" charset="-122"/>
              </a:rPr>
              <a:t>46</a:t>
            </a:r>
            <a:r>
              <a:rPr lang="zh-CN" altLang="en-US">
                <a:latin typeface="宋体" charset="-122"/>
              </a:rPr>
              <a:t>）虚拟地址空间。</a:t>
            </a:r>
          </a:p>
        </p:txBody>
      </p:sp>
      <p:sp>
        <p:nvSpPr>
          <p:cNvPr id="47110" name="Rectangle 13"/>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第四代微处理器</a:t>
            </a:r>
          </a:p>
        </p:txBody>
      </p:sp>
    </p:spTree>
    <p:extLst>
      <p:ext uri="{BB962C8B-B14F-4D97-AF65-F5344CB8AC3E}">
        <p14:creationId xmlns:p14="http://schemas.microsoft.com/office/powerpoint/2010/main" val="246236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5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5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54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7" grpId="0" autoUpdateAnimBg="0"/>
      <p:bldP spid="14541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5"/>
          <p:cNvSpPr>
            <a:spLocks noGrp="1"/>
          </p:cNvSpPr>
          <p:nvPr>
            <p:ph type="sldNum" sz="quarter" idx="12"/>
          </p:nvPr>
        </p:nvSpPr>
        <p:spPr>
          <a:noFill/>
        </p:spPr>
        <p:txBody>
          <a:bodyPr/>
          <a:lstStyle/>
          <a:p>
            <a:fld id="{2ADE637A-75A5-430F-ABAE-BFA29064CA00}" type="slidenum">
              <a:rPr lang="en-US" altLang="zh-CN" smtClean="0">
                <a:ea typeface="宋体" charset="-122"/>
              </a:rPr>
              <a:t>37</a:t>
            </a:fld>
            <a:endParaRPr lang="en-US" altLang="zh-CN" smtClean="0">
              <a:ea typeface="宋体" charset="-122"/>
            </a:endParaRPr>
          </a:p>
        </p:txBody>
      </p:sp>
      <p:pic>
        <p:nvPicPr>
          <p:cNvPr id="146436" name="Picture 4" descr="pentium"/>
          <p:cNvPicPr>
            <a:picLocks noChangeAspect="1" noChangeArrowheads="1"/>
          </p:cNvPicPr>
          <p:nvPr/>
        </p:nvPicPr>
        <p:blipFill>
          <a:blip r:embed="rId2"/>
          <a:srcRect/>
          <a:stretch>
            <a:fillRect/>
          </a:stretch>
        </p:blipFill>
        <p:spPr bwMode="auto">
          <a:xfrm>
            <a:off x="6935788" y="903288"/>
            <a:ext cx="1763712" cy="1800225"/>
          </a:xfrm>
          <a:prstGeom prst="rect">
            <a:avLst/>
          </a:prstGeom>
          <a:noFill/>
          <a:ln w="9525">
            <a:noFill/>
            <a:miter lim="800000"/>
            <a:headEnd/>
            <a:tailEnd/>
          </a:ln>
        </p:spPr>
      </p:pic>
      <p:sp>
        <p:nvSpPr>
          <p:cNvPr id="146437" name="Text Box 5"/>
          <p:cNvSpPr txBox="1">
            <a:spLocks noChangeArrowheads="1"/>
          </p:cNvSpPr>
          <p:nvPr/>
        </p:nvSpPr>
        <p:spPr bwMode="auto">
          <a:xfrm>
            <a:off x="287338" y="3325813"/>
            <a:ext cx="5884862" cy="1860550"/>
          </a:xfrm>
          <a:prstGeom prst="rect">
            <a:avLst/>
          </a:prstGeom>
          <a:noFill/>
          <a:ln w="9525">
            <a:noFill/>
            <a:miter lim="800000"/>
          </a:ln>
        </p:spPr>
        <p:txBody>
          <a:bodyPr>
            <a:spAutoFit/>
          </a:bodyPr>
          <a:lstStyle/>
          <a:p>
            <a:pPr indent="476250">
              <a:lnSpc>
                <a:spcPct val="140000"/>
              </a:lnSpc>
              <a:spcBef>
                <a:spcPct val="20000"/>
              </a:spcBef>
            </a:pPr>
            <a:r>
              <a:rPr lang="en-US" altLang="zh-CN">
                <a:latin typeface="宋体" charset="-122"/>
              </a:rPr>
              <a:t>Pentium MMX</a:t>
            </a:r>
            <a:r>
              <a:rPr lang="zh-CN" altLang="en-US">
                <a:latin typeface="宋体" charset="-122"/>
              </a:rPr>
              <a:t>（多能奔腾） </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采用多媒体增强指令集技术，在 </a:t>
            </a:r>
            <a:r>
              <a:rPr lang="en-US" altLang="zh-CN">
                <a:latin typeface="宋体" charset="-122"/>
              </a:rPr>
              <a:t>Pentium </a:t>
            </a:r>
            <a:r>
              <a:rPr lang="zh-CN" altLang="en-US">
                <a:latin typeface="宋体" charset="-122"/>
              </a:rPr>
              <a:t>基础上，首次对 </a:t>
            </a:r>
            <a:r>
              <a:rPr lang="en-US" altLang="zh-CN">
                <a:latin typeface="宋体" charset="-122"/>
              </a:rPr>
              <a:t>x86 </a:t>
            </a:r>
            <a:r>
              <a:rPr lang="zh-CN" altLang="en-US">
                <a:latin typeface="宋体" charset="-122"/>
              </a:rPr>
              <a:t>指令系统进行多媒体扩展，新增 </a:t>
            </a:r>
            <a:r>
              <a:rPr lang="en-US" altLang="zh-CN">
                <a:latin typeface="宋体" charset="-122"/>
              </a:rPr>
              <a:t>57 </a:t>
            </a:r>
            <a:r>
              <a:rPr lang="zh-CN" altLang="en-US">
                <a:latin typeface="宋体" charset="-122"/>
              </a:rPr>
              <a:t>条多媒体指令，包括视频、音频和图象处理。</a:t>
            </a:r>
          </a:p>
        </p:txBody>
      </p:sp>
      <p:sp>
        <p:nvSpPr>
          <p:cNvPr id="146439" name="Text Box 7"/>
          <p:cNvSpPr txBox="1">
            <a:spLocks noChangeArrowheads="1"/>
          </p:cNvSpPr>
          <p:nvPr/>
        </p:nvSpPr>
        <p:spPr bwMode="auto">
          <a:xfrm>
            <a:off x="0" y="981075"/>
            <a:ext cx="6253163" cy="2408238"/>
          </a:xfrm>
          <a:prstGeom prst="rect">
            <a:avLst/>
          </a:prstGeom>
          <a:noFill/>
          <a:ln w="9525">
            <a:noFill/>
            <a:miter lim="800000"/>
          </a:ln>
        </p:spPr>
        <p:txBody>
          <a:bodyPr>
            <a:spAutoFit/>
          </a:bodyPr>
          <a:lstStyle/>
          <a:p>
            <a:pPr indent="476250">
              <a:lnSpc>
                <a:spcPct val="140000"/>
              </a:lnSpc>
              <a:spcBef>
                <a:spcPct val="20000"/>
              </a:spcBef>
            </a:pPr>
            <a:r>
              <a:rPr lang="zh-CN" altLang="en-US">
                <a:latin typeface="宋体" charset="-122"/>
              </a:rPr>
              <a:t>第五代微处理器：</a:t>
            </a:r>
          </a:p>
          <a:p>
            <a:pPr indent="476250">
              <a:lnSpc>
                <a:spcPct val="140000"/>
              </a:lnSpc>
              <a:spcBef>
                <a:spcPct val="20000"/>
              </a:spcBef>
            </a:pPr>
            <a:r>
              <a:rPr lang="en-US" altLang="zh-CN">
                <a:latin typeface="宋体" charset="-122"/>
              </a:rPr>
              <a:t>Pentium</a:t>
            </a:r>
            <a:r>
              <a:rPr lang="zh-CN" altLang="en-US">
                <a:latin typeface="宋体" charset="-122"/>
              </a:rPr>
              <a:t>（奔腾）</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正式引入 “外频” 和 “倍频” 概念。</a:t>
            </a:r>
          </a:p>
          <a:p>
            <a:pPr indent="476250">
              <a:lnSpc>
                <a:spcPct val="140000"/>
              </a:lnSpc>
              <a:spcBef>
                <a:spcPct val="20000"/>
              </a:spcBef>
            </a:pPr>
            <a:r>
              <a:rPr lang="zh-CN" altLang="en-US">
                <a:latin typeface="宋体" charset="-122"/>
              </a:rPr>
              <a:t>系统频率称为 “外频”，</a:t>
            </a:r>
            <a:r>
              <a:rPr lang="en-US" altLang="zh-CN">
                <a:latin typeface="宋体" charset="-122"/>
              </a:rPr>
              <a:t>CPU </a:t>
            </a:r>
            <a:r>
              <a:rPr lang="zh-CN" altLang="en-US">
                <a:latin typeface="宋体" charset="-122"/>
              </a:rPr>
              <a:t>运行频率与外频的倍率称为 “倍频”，</a:t>
            </a:r>
            <a:r>
              <a:rPr lang="en-US" altLang="zh-CN" b="1" u="sng">
                <a:solidFill>
                  <a:srgbClr val="FF3300"/>
                </a:solidFill>
                <a:latin typeface="宋体" charset="-122"/>
              </a:rPr>
              <a:t>CPU </a:t>
            </a:r>
            <a:r>
              <a:rPr lang="zh-CN" altLang="en-US" b="1" u="sng">
                <a:solidFill>
                  <a:srgbClr val="FF3300"/>
                </a:solidFill>
                <a:latin typeface="宋体" charset="-122"/>
              </a:rPr>
              <a:t>工作频率 </a:t>
            </a:r>
            <a:r>
              <a:rPr lang="en-US" altLang="zh-CN" b="1" u="sng">
                <a:solidFill>
                  <a:srgbClr val="FF3300"/>
                </a:solidFill>
                <a:latin typeface="宋体" charset="-122"/>
              </a:rPr>
              <a:t>= </a:t>
            </a:r>
            <a:r>
              <a:rPr lang="zh-CN" altLang="en-US" b="1" u="sng">
                <a:solidFill>
                  <a:srgbClr val="FF3300"/>
                </a:solidFill>
                <a:latin typeface="宋体" charset="-122"/>
              </a:rPr>
              <a:t>外频</a:t>
            </a:r>
            <a:r>
              <a:rPr lang="en-US" altLang="zh-CN" b="1" u="sng">
                <a:solidFill>
                  <a:srgbClr val="FF3300"/>
                </a:solidFill>
                <a:latin typeface="宋体" charset="-122"/>
              </a:rPr>
              <a:t>×</a:t>
            </a:r>
            <a:r>
              <a:rPr lang="zh-CN" altLang="en-US" b="1" u="sng">
                <a:solidFill>
                  <a:srgbClr val="FF3300"/>
                </a:solidFill>
                <a:latin typeface="宋体" charset="-122"/>
              </a:rPr>
              <a:t>倍频</a:t>
            </a:r>
            <a:r>
              <a:rPr lang="zh-CN" altLang="en-US">
                <a:latin typeface="宋体" charset="-122"/>
              </a:rPr>
              <a:t>。</a:t>
            </a:r>
          </a:p>
        </p:txBody>
      </p:sp>
      <p:sp>
        <p:nvSpPr>
          <p:cNvPr id="146440" name="Text Box 8"/>
          <p:cNvSpPr txBox="1">
            <a:spLocks noChangeArrowheads="1"/>
          </p:cNvSpPr>
          <p:nvPr/>
        </p:nvSpPr>
        <p:spPr bwMode="auto">
          <a:xfrm>
            <a:off x="230188" y="5191125"/>
            <a:ext cx="6026150" cy="1433513"/>
          </a:xfrm>
          <a:prstGeom prst="rect">
            <a:avLst/>
          </a:prstGeom>
          <a:noFill/>
          <a:ln w="9525">
            <a:noFill/>
            <a:miter lim="800000"/>
          </a:ln>
        </p:spPr>
        <p:txBody>
          <a:bodyPr>
            <a:spAutoFit/>
          </a:bodyPr>
          <a:lstStyle/>
          <a:p>
            <a:pPr indent="476250">
              <a:lnSpc>
                <a:spcPct val="140000"/>
              </a:lnSpc>
              <a:spcBef>
                <a:spcPct val="20000"/>
              </a:spcBef>
            </a:pPr>
            <a:r>
              <a:rPr lang="en-US" altLang="zh-CN">
                <a:latin typeface="宋体" charset="-122"/>
              </a:rPr>
              <a:t>Pentium Pro</a:t>
            </a:r>
            <a:r>
              <a:rPr lang="zh-CN" altLang="en-US">
                <a:latin typeface="宋体" charset="-122"/>
              </a:rPr>
              <a:t>（高能奔腾） </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采用双穴封装技术，将 </a:t>
            </a:r>
            <a:r>
              <a:rPr lang="en-US" altLang="zh-CN">
                <a:latin typeface="宋体" charset="-122"/>
              </a:rPr>
              <a:t>256KB L2 Cache </a:t>
            </a:r>
            <a:r>
              <a:rPr lang="zh-CN" altLang="en-US">
                <a:latin typeface="宋体" charset="-122"/>
              </a:rPr>
              <a:t>封装在 </a:t>
            </a:r>
            <a:r>
              <a:rPr lang="en-US" altLang="zh-CN">
                <a:latin typeface="宋体" charset="-122"/>
              </a:rPr>
              <a:t>CPU </a:t>
            </a:r>
            <a:r>
              <a:rPr lang="zh-CN" altLang="en-US">
                <a:latin typeface="宋体" charset="-122"/>
              </a:rPr>
              <a:t>内部，与 </a:t>
            </a:r>
            <a:r>
              <a:rPr lang="en-US" altLang="zh-CN">
                <a:latin typeface="宋体" charset="-122"/>
              </a:rPr>
              <a:t>CPU </a:t>
            </a:r>
            <a:r>
              <a:rPr lang="zh-CN" altLang="en-US">
                <a:latin typeface="宋体" charset="-122"/>
              </a:rPr>
              <a:t>同频。采用双数据总线技术。</a:t>
            </a:r>
          </a:p>
        </p:txBody>
      </p:sp>
      <p:pic>
        <p:nvPicPr>
          <p:cNvPr id="146441" name="Picture 9" descr="MMX"/>
          <p:cNvPicPr>
            <a:picLocks noChangeAspect="1" noChangeArrowheads="1"/>
          </p:cNvPicPr>
          <p:nvPr/>
        </p:nvPicPr>
        <p:blipFill>
          <a:blip r:embed="rId3"/>
          <a:srcRect/>
          <a:stretch>
            <a:fillRect/>
          </a:stretch>
        </p:blipFill>
        <p:spPr bwMode="auto">
          <a:xfrm>
            <a:off x="6946900" y="2778125"/>
            <a:ext cx="1749425" cy="1728788"/>
          </a:xfrm>
          <a:prstGeom prst="rect">
            <a:avLst/>
          </a:prstGeom>
          <a:noFill/>
          <a:ln w="9525">
            <a:noFill/>
            <a:miter lim="800000"/>
            <a:headEnd/>
            <a:tailEnd/>
          </a:ln>
        </p:spPr>
      </p:pic>
      <p:pic>
        <p:nvPicPr>
          <p:cNvPr id="146442" name="Picture 10" descr="pro"/>
          <p:cNvPicPr>
            <a:picLocks noChangeArrowheads="1"/>
          </p:cNvPicPr>
          <p:nvPr/>
        </p:nvPicPr>
        <p:blipFill>
          <a:blip r:embed="rId4"/>
          <a:srcRect/>
          <a:stretch>
            <a:fillRect/>
          </a:stretch>
        </p:blipFill>
        <p:spPr bwMode="auto">
          <a:xfrm>
            <a:off x="6746875" y="4567238"/>
            <a:ext cx="2130425" cy="2105025"/>
          </a:xfrm>
          <a:prstGeom prst="rect">
            <a:avLst/>
          </a:prstGeom>
          <a:noFill/>
          <a:ln w="9525">
            <a:noFill/>
            <a:miter lim="800000"/>
            <a:headEnd/>
            <a:tailEnd/>
          </a:ln>
        </p:spPr>
      </p:pic>
      <p:sp>
        <p:nvSpPr>
          <p:cNvPr id="48136" name="Rectangle 13"/>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第五代微处理器</a:t>
            </a:r>
          </a:p>
        </p:txBody>
      </p:sp>
    </p:spTree>
    <p:extLst>
      <p:ext uri="{BB962C8B-B14F-4D97-AF65-F5344CB8AC3E}">
        <p14:creationId xmlns:p14="http://schemas.microsoft.com/office/powerpoint/2010/main" val="295275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6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6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64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64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6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autoUpdateAnimBg="0"/>
      <p:bldP spid="146439" grpId="0" autoUpdateAnimBg="0"/>
      <p:bldP spid="14644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5"/>
          <p:cNvSpPr>
            <a:spLocks noGrp="1"/>
          </p:cNvSpPr>
          <p:nvPr>
            <p:ph type="sldNum" sz="quarter" idx="12"/>
          </p:nvPr>
        </p:nvSpPr>
        <p:spPr>
          <a:noFill/>
        </p:spPr>
        <p:txBody>
          <a:bodyPr/>
          <a:lstStyle/>
          <a:p>
            <a:fld id="{02E9814A-868F-46A3-BA24-AEACA9CC7F68}" type="slidenum">
              <a:rPr lang="en-US" altLang="zh-CN" smtClean="0">
                <a:ea typeface="宋体" charset="-122"/>
              </a:rPr>
              <a:t>38</a:t>
            </a:fld>
            <a:endParaRPr lang="en-US" altLang="zh-CN" smtClean="0">
              <a:ea typeface="宋体" charset="-122"/>
            </a:endParaRPr>
          </a:p>
        </p:txBody>
      </p:sp>
      <p:sp>
        <p:nvSpPr>
          <p:cNvPr id="147460" name="Text Box 4"/>
          <p:cNvSpPr txBox="1">
            <a:spLocks noChangeArrowheads="1"/>
          </p:cNvSpPr>
          <p:nvPr/>
        </p:nvSpPr>
        <p:spPr bwMode="auto">
          <a:xfrm>
            <a:off x="182563" y="995363"/>
            <a:ext cx="5837237" cy="1676400"/>
          </a:xfrm>
          <a:prstGeom prst="rect">
            <a:avLst/>
          </a:prstGeom>
          <a:noFill/>
          <a:ln w="9525">
            <a:noFill/>
            <a:miter lim="800000"/>
          </a:ln>
        </p:spPr>
        <p:txBody>
          <a:bodyPr>
            <a:spAutoFit/>
          </a:bodyPr>
          <a:lstStyle/>
          <a:p>
            <a:pPr>
              <a:lnSpc>
                <a:spcPct val="125000"/>
              </a:lnSpc>
              <a:spcBef>
                <a:spcPct val="20000"/>
              </a:spcBef>
            </a:pPr>
            <a:r>
              <a:rPr lang="en-US" altLang="zh-CN">
                <a:latin typeface="宋体" charset="-122"/>
              </a:rPr>
              <a:t>Pentium Ⅱ — 32 </a:t>
            </a:r>
            <a:r>
              <a:rPr lang="zh-CN" altLang="en-US">
                <a:latin typeface="宋体" charset="-122"/>
              </a:rPr>
              <a:t>位微处理器</a:t>
            </a:r>
          </a:p>
          <a:p>
            <a:pPr algn="just">
              <a:lnSpc>
                <a:spcPct val="125000"/>
              </a:lnSpc>
              <a:spcBef>
                <a:spcPct val="20000"/>
              </a:spcBef>
            </a:pPr>
            <a:r>
              <a:rPr lang="zh-CN" altLang="en-US">
                <a:latin typeface="宋体" charset="-122"/>
              </a:rPr>
              <a:t>采用双重独立总线 </a:t>
            </a:r>
            <a:r>
              <a:rPr lang="en-US" altLang="zh-CN">
                <a:latin typeface="宋体" charset="-122"/>
              </a:rPr>
              <a:t>DIB </a:t>
            </a:r>
            <a:r>
              <a:rPr lang="zh-CN" altLang="en-US">
                <a:latin typeface="宋体" charset="-122"/>
              </a:rPr>
              <a:t>技术、</a:t>
            </a:r>
            <a:r>
              <a:rPr lang="en-US" altLang="zh-CN">
                <a:latin typeface="宋体" charset="-122"/>
              </a:rPr>
              <a:t>Slot </a:t>
            </a:r>
            <a:r>
              <a:rPr lang="zh-CN" altLang="en-US">
                <a:latin typeface="宋体" charset="-122"/>
              </a:rPr>
              <a:t>架构，将 </a:t>
            </a:r>
            <a:r>
              <a:rPr lang="en-US" altLang="zh-CN">
                <a:latin typeface="宋体" charset="-122"/>
              </a:rPr>
              <a:t>512KB L2 Cache </a:t>
            </a:r>
            <a:r>
              <a:rPr lang="zh-CN" altLang="en-US">
                <a:latin typeface="宋体" charset="-122"/>
              </a:rPr>
              <a:t>与 </a:t>
            </a:r>
            <a:r>
              <a:rPr lang="en-US" altLang="zh-CN">
                <a:latin typeface="宋体" charset="-122"/>
              </a:rPr>
              <a:t>CPU </a:t>
            </a:r>
            <a:r>
              <a:rPr lang="zh-CN" altLang="en-US">
                <a:latin typeface="宋体" charset="-122"/>
              </a:rPr>
              <a:t>封装在单边接触卡盒</a:t>
            </a:r>
            <a:r>
              <a:rPr lang="en-US" altLang="zh-CN">
                <a:latin typeface="宋体" charset="-122"/>
              </a:rPr>
              <a:t>SECC </a:t>
            </a:r>
            <a:r>
              <a:rPr lang="zh-CN" altLang="en-US">
                <a:latin typeface="宋体" charset="-122"/>
              </a:rPr>
              <a:t>中， </a:t>
            </a:r>
            <a:r>
              <a:rPr lang="en-US" altLang="zh-CN">
                <a:latin typeface="宋体" charset="-122"/>
              </a:rPr>
              <a:t>L2 Cache </a:t>
            </a:r>
            <a:r>
              <a:rPr lang="zh-CN" altLang="en-US">
                <a:latin typeface="宋体" charset="-122"/>
              </a:rPr>
              <a:t>运行频率为 </a:t>
            </a:r>
            <a:r>
              <a:rPr lang="en-US" altLang="zh-CN">
                <a:latin typeface="宋体" charset="-122"/>
              </a:rPr>
              <a:t>1</a:t>
            </a:r>
            <a:r>
              <a:rPr lang="en-US" altLang="zh-CN" sz="1000">
                <a:latin typeface="宋体" charset="-122"/>
              </a:rPr>
              <a:t> </a:t>
            </a:r>
            <a:r>
              <a:rPr lang="en-US" altLang="zh-CN">
                <a:latin typeface="宋体" charset="-122"/>
              </a:rPr>
              <a:t>/</a:t>
            </a:r>
            <a:r>
              <a:rPr lang="en-US" altLang="zh-CN" sz="1000">
                <a:latin typeface="宋体" charset="-122"/>
              </a:rPr>
              <a:t> </a:t>
            </a:r>
            <a:r>
              <a:rPr lang="en-US" altLang="zh-CN">
                <a:latin typeface="宋体" charset="-122"/>
              </a:rPr>
              <a:t>2 CPU </a:t>
            </a:r>
            <a:r>
              <a:rPr lang="zh-CN" altLang="en-US">
                <a:latin typeface="宋体" charset="-122"/>
              </a:rPr>
              <a:t>频率。</a:t>
            </a:r>
          </a:p>
        </p:txBody>
      </p:sp>
      <p:sp>
        <p:nvSpPr>
          <p:cNvPr id="147462" name="Text Box 6"/>
          <p:cNvSpPr txBox="1">
            <a:spLocks noChangeArrowheads="1"/>
          </p:cNvSpPr>
          <p:nvPr/>
        </p:nvSpPr>
        <p:spPr bwMode="auto">
          <a:xfrm>
            <a:off x="295275" y="2814638"/>
            <a:ext cx="5659438" cy="2117725"/>
          </a:xfrm>
          <a:prstGeom prst="rect">
            <a:avLst/>
          </a:prstGeom>
          <a:noFill/>
          <a:ln w="9525">
            <a:noFill/>
            <a:miter lim="800000"/>
          </a:ln>
        </p:spPr>
        <p:txBody>
          <a:bodyPr>
            <a:spAutoFit/>
          </a:bodyPr>
          <a:lstStyle/>
          <a:p>
            <a:pPr algn="just">
              <a:lnSpc>
                <a:spcPct val="125000"/>
              </a:lnSpc>
              <a:spcBef>
                <a:spcPct val="20000"/>
              </a:spcBef>
            </a:pPr>
            <a:r>
              <a:rPr lang="en-US" altLang="zh-CN">
                <a:latin typeface="宋体" charset="-122"/>
              </a:rPr>
              <a:t>Pentium Ⅲ — 32 </a:t>
            </a:r>
            <a:r>
              <a:rPr lang="zh-CN" altLang="en-US">
                <a:latin typeface="宋体" charset="-122"/>
              </a:rPr>
              <a:t>位微处理器</a:t>
            </a:r>
          </a:p>
          <a:p>
            <a:pPr algn="just">
              <a:lnSpc>
                <a:spcPct val="125000"/>
              </a:lnSpc>
              <a:spcBef>
                <a:spcPct val="20000"/>
              </a:spcBef>
            </a:pPr>
            <a:r>
              <a:rPr lang="zh-CN" altLang="en-US">
                <a:latin typeface="宋体" charset="-122"/>
              </a:rPr>
              <a:t>采用 </a:t>
            </a:r>
            <a:r>
              <a:rPr lang="en-US" altLang="zh-CN">
                <a:latin typeface="宋体" charset="-122"/>
              </a:rPr>
              <a:t>SIMD </a:t>
            </a:r>
            <a:r>
              <a:rPr lang="zh-CN" altLang="en-US">
                <a:latin typeface="宋体" charset="-122"/>
              </a:rPr>
              <a:t>扩展指令集 </a:t>
            </a:r>
            <a:r>
              <a:rPr lang="en-US" altLang="zh-CN">
                <a:latin typeface="宋体" charset="-122"/>
              </a:rPr>
              <a:t>SSE</a:t>
            </a:r>
            <a:r>
              <a:rPr lang="zh-CN" altLang="en-US">
                <a:latin typeface="宋体" charset="-122"/>
              </a:rPr>
              <a:t>，改善了 </a:t>
            </a:r>
            <a:r>
              <a:rPr lang="en-US" altLang="zh-CN">
                <a:latin typeface="宋体" charset="-122"/>
              </a:rPr>
              <a:t>3D </a:t>
            </a:r>
            <a:r>
              <a:rPr lang="zh-CN" altLang="en-US">
                <a:latin typeface="宋体" charset="-122"/>
              </a:rPr>
              <a:t>图形、</a:t>
            </a:r>
            <a:r>
              <a:rPr lang="en-US" altLang="zh-CN">
                <a:latin typeface="宋体" charset="-122"/>
              </a:rPr>
              <a:t>3D </a:t>
            </a:r>
            <a:r>
              <a:rPr lang="zh-CN" altLang="en-US">
                <a:latin typeface="宋体" charset="-122"/>
              </a:rPr>
              <a:t>音效及语音识别功能。</a:t>
            </a:r>
          </a:p>
          <a:p>
            <a:pPr algn="just">
              <a:lnSpc>
                <a:spcPct val="125000"/>
              </a:lnSpc>
              <a:spcBef>
                <a:spcPct val="20000"/>
              </a:spcBef>
            </a:pPr>
            <a:r>
              <a:rPr lang="en-US" altLang="zh-CN">
                <a:latin typeface="宋体" charset="-122"/>
              </a:rPr>
              <a:t>SIMD — </a:t>
            </a:r>
            <a:r>
              <a:rPr lang="zh-CN" altLang="en-US">
                <a:latin typeface="宋体" charset="-122"/>
              </a:rPr>
              <a:t>单指令多数据技术，一条指令可以处理多个数据。</a:t>
            </a:r>
          </a:p>
        </p:txBody>
      </p:sp>
      <p:sp>
        <p:nvSpPr>
          <p:cNvPr id="147463" name="Text Box 7"/>
          <p:cNvSpPr txBox="1">
            <a:spLocks noChangeArrowheads="1"/>
          </p:cNvSpPr>
          <p:nvPr/>
        </p:nvSpPr>
        <p:spPr bwMode="auto">
          <a:xfrm>
            <a:off x="322263" y="4992688"/>
            <a:ext cx="5768975" cy="1676400"/>
          </a:xfrm>
          <a:prstGeom prst="rect">
            <a:avLst/>
          </a:prstGeom>
          <a:noFill/>
          <a:ln w="9525">
            <a:noFill/>
            <a:miter lim="800000"/>
          </a:ln>
        </p:spPr>
        <p:txBody>
          <a:bodyPr>
            <a:spAutoFit/>
          </a:bodyPr>
          <a:lstStyle/>
          <a:p>
            <a:pPr algn="just">
              <a:lnSpc>
                <a:spcPct val="125000"/>
              </a:lnSpc>
              <a:spcBef>
                <a:spcPct val="20000"/>
              </a:spcBef>
            </a:pPr>
            <a:r>
              <a:rPr lang="en-US" altLang="zh-CN">
                <a:latin typeface="宋体" charset="-122"/>
              </a:rPr>
              <a:t>Pentium 4 — 32 </a:t>
            </a:r>
            <a:r>
              <a:rPr lang="zh-CN" altLang="en-US">
                <a:latin typeface="宋体" charset="-122"/>
              </a:rPr>
              <a:t>位微处理器</a:t>
            </a:r>
          </a:p>
          <a:p>
            <a:pPr algn="just">
              <a:lnSpc>
                <a:spcPct val="125000"/>
              </a:lnSpc>
              <a:spcBef>
                <a:spcPct val="20000"/>
              </a:spcBef>
            </a:pPr>
            <a:r>
              <a:rPr lang="zh-CN" altLang="en-US">
                <a:latin typeface="宋体" charset="-122"/>
              </a:rPr>
              <a:t>采用网际爆发（</a:t>
            </a:r>
            <a:r>
              <a:rPr lang="en-US" altLang="zh-CN">
                <a:latin typeface="宋体" charset="-122"/>
              </a:rPr>
              <a:t>Net Burst</a:t>
            </a:r>
            <a:r>
              <a:rPr lang="zh-CN" altLang="en-US">
                <a:latin typeface="宋体" charset="-122"/>
              </a:rPr>
              <a:t>）体系结构，新增 </a:t>
            </a:r>
            <a:r>
              <a:rPr lang="en-US" altLang="zh-CN">
                <a:latin typeface="宋体" charset="-122"/>
              </a:rPr>
              <a:t>SSE 2</a:t>
            </a:r>
            <a:r>
              <a:rPr lang="zh-CN" altLang="en-US">
                <a:latin typeface="宋体" charset="-122"/>
              </a:rPr>
              <a:t>、</a:t>
            </a:r>
            <a:r>
              <a:rPr lang="en-US" altLang="zh-CN">
                <a:latin typeface="宋体" charset="-122"/>
              </a:rPr>
              <a:t>SSE 3 </a:t>
            </a:r>
            <a:r>
              <a:rPr lang="zh-CN" altLang="en-US">
                <a:latin typeface="宋体" charset="-122"/>
              </a:rPr>
              <a:t>指令集。采用四重数据速率 </a:t>
            </a:r>
            <a:r>
              <a:rPr lang="en-US" altLang="zh-CN">
                <a:latin typeface="宋体" charset="-122"/>
              </a:rPr>
              <a:t>QDR</a:t>
            </a:r>
            <a:r>
              <a:rPr lang="zh-CN" altLang="en-US">
                <a:latin typeface="宋体" charset="-122"/>
              </a:rPr>
              <a:t>、快速执行引擎 </a:t>
            </a:r>
            <a:r>
              <a:rPr lang="en-US" altLang="zh-CN">
                <a:latin typeface="宋体" charset="-122"/>
              </a:rPr>
              <a:t>REE</a:t>
            </a:r>
            <a:r>
              <a:rPr lang="zh-CN" altLang="en-US">
                <a:latin typeface="宋体" charset="-122"/>
              </a:rPr>
              <a:t>，提高数据传送和运行速度。</a:t>
            </a:r>
          </a:p>
        </p:txBody>
      </p:sp>
      <p:pic>
        <p:nvPicPr>
          <p:cNvPr id="147465" name="Picture 9" descr="p3"/>
          <p:cNvPicPr>
            <a:picLocks noChangeArrowheads="1"/>
          </p:cNvPicPr>
          <p:nvPr/>
        </p:nvPicPr>
        <p:blipFill>
          <a:blip r:embed="rId2">
            <a:lum bright="6000"/>
          </a:blip>
          <a:srcRect/>
          <a:stretch>
            <a:fillRect/>
          </a:stretch>
        </p:blipFill>
        <p:spPr bwMode="auto">
          <a:xfrm>
            <a:off x="6386513" y="2720975"/>
            <a:ext cx="2393950" cy="1608138"/>
          </a:xfrm>
          <a:prstGeom prst="rect">
            <a:avLst/>
          </a:prstGeom>
          <a:noFill/>
          <a:ln w="9525">
            <a:noFill/>
            <a:miter lim="800000"/>
            <a:headEnd/>
            <a:tailEnd/>
          </a:ln>
        </p:spPr>
      </p:pic>
      <p:pic>
        <p:nvPicPr>
          <p:cNvPr id="147466" name="Picture 10" descr="p2"/>
          <p:cNvPicPr>
            <a:picLocks noChangeArrowheads="1"/>
          </p:cNvPicPr>
          <p:nvPr/>
        </p:nvPicPr>
        <p:blipFill>
          <a:blip r:embed="rId3">
            <a:lum bright="18000"/>
          </a:blip>
          <a:srcRect/>
          <a:stretch>
            <a:fillRect/>
          </a:stretch>
        </p:blipFill>
        <p:spPr bwMode="auto">
          <a:xfrm>
            <a:off x="6416675" y="1022350"/>
            <a:ext cx="2332038" cy="1616075"/>
          </a:xfrm>
          <a:prstGeom prst="rect">
            <a:avLst/>
          </a:prstGeom>
          <a:noFill/>
          <a:ln w="9525">
            <a:noFill/>
            <a:miter lim="800000"/>
            <a:headEnd/>
            <a:tailEnd/>
          </a:ln>
        </p:spPr>
      </p:pic>
      <p:pic>
        <p:nvPicPr>
          <p:cNvPr id="147467" name="Picture 11" descr="P4 P"/>
          <p:cNvPicPr>
            <a:picLocks noChangeArrowheads="1"/>
          </p:cNvPicPr>
          <p:nvPr/>
        </p:nvPicPr>
        <p:blipFill>
          <a:blip r:embed="rId4">
            <a:lum bright="6000"/>
          </a:blip>
          <a:srcRect/>
          <a:stretch>
            <a:fillRect/>
          </a:stretch>
        </p:blipFill>
        <p:spPr bwMode="auto">
          <a:xfrm>
            <a:off x="6599238" y="4413250"/>
            <a:ext cx="2166937" cy="2324100"/>
          </a:xfrm>
          <a:prstGeom prst="rect">
            <a:avLst/>
          </a:prstGeom>
          <a:noFill/>
          <a:ln w="9525">
            <a:noFill/>
            <a:miter lim="800000"/>
            <a:headEnd/>
            <a:tailEnd/>
          </a:ln>
        </p:spPr>
      </p:pic>
      <p:sp>
        <p:nvSpPr>
          <p:cNvPr id="49160" name="Rectangle 14"/>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第六代微处理器</a:t>
            </a:r>
          </a:p>
        </p:txBody>
      </p:sp>
    </p:spTree>
    <p:extLst>
      <p:ext uri="{BB962C8B-B14F-4D97-AF65-F5344CB8AC3E}">
        <p14:creationId xmlns:p14="http://schemas.microsoft.com/office/powerpoint/2010/main" val="66566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7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7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74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74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74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7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autoUpdateAnimBg="0"/>
      <p:bldP spid="147462" grpId="0" autoUpdateAnimBg="0"/>
      <p:bldP spid="14746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5"/>
          <p:cNvSpPr>
            <a:spLocks noGrp="1"/>
          </p:cNvSpPr>
          <p:nvPr>
            <p:ph type="sldNum" sz="quarter" idx="12"/>
          </p:nvPr>
        </p:nvSpPr>
        <p:spPr>
          <a:noFill/>
        </p:spPr>
        <p:txBody>
          <a:bodyPr/>
          <a:lstStyle/>
          <a:p>
            <a:fld id="{9A22F34F-F9E0-4D91-8111-431AA198C24F}" type="slidenum">
              <a:rPr lang="en-US" altLang="zh-CN" smtClean="0">
                <a:ea typeface="宋体" charset="-122"/>
              </a:rPr>
              <a:t>39</a:t>
            </a:fld>
            <a:endParaRPr lang="en-US" altLang="zh-CN" smtClean="0">
              <a:ea typeface="宋体" charset="-122"/>
            </a:endParaRPr>
          </a:p>
        </p:txBody>
      </p:sp>
      <p:sp>
        <p:nvSpPr>
          <p:cNvPr id="148484" name="Text Box 4"/>
          <p:cNvSpPr txBox="1">
            <a:spLocks noChangeArrowheads="1"/>
          </p:cNvSpPr>
          <p:nvPr/>
        </p:nvSpPr>
        <p:spPr bwMode="auto">
          <a:xfrm>
            <a:off x="719138" y="955675"/>
            <a:ext cx="7997825" cy="1524000"/>
          </a:xfrm>
          <a:prstGeom prst="rect">
            <a:avLst/>
          </a:prstGeom>
          <a:noFill/>
          <a:ln w="9525">
            <a:noFill/>
            <a:miter lim="800000"/>
          </a:ln>
        </p:spPr>
        <p:txBody>
          <a:bodyPr>
            <a:spAutoFit/>
          </a:bodyPr>
          <a:lstStyle/>
          <a:p>
            <a:pPr indent="476250">
              <a:lnSpc>
                <a:spcPct val="150000"/>
              </a:lnSpc>
              <a:spcBef>
                <a:spcPct val="20000"/>
              </a:spcBef>
            </a:pPr>
            <a:r>
              <a:rPr lang="en-US" altLang="zh-CN" dirty="0">
                <a:ea typeface="楷体_GB2312" pitchFamily="49" charset="-122"/>
              </a:rPr>
              <a:t>Intel Itanium</a:t>
            </a:r>
            <a:r>
              <a:rPr lang="zh-CN" altLang="en-US" dirty="0">
                <a:ea typeface="楷体_GB2312" pitchFamily="49" charset="-122"/>
              </a:rPr>
              <a:t>（安腾 ）</a:t>
            </a:r>
            <a:r>
              <a:rPr lang="en-US" altLang="zh-CN" dirty="0">
                <a:ea typeface="楷体_GB2312" pitchFamily="49" charset="-122"/>
              </a:rPr>
              <a:t>— 64 </a:t>
            </a:r>
            <a:r>
              <a:rPr lang="zh-CN" altLang="en-US" dirty="0">
                <a:ea typeface="楷体_GB2312" pitchFamily="49" charset="-122"/>
              </a:rPr>
              <a:t>位微处理器</a:t>
            </a:r>
          </a:p>
          <a:p>
            <a:pPr indent="476250" algn="just">
              <a:lnSpc>
                <a:spcPct val="150000"/>
              </a:lnSpc>
              <a:spcBef>
                <a:spcPct val="20000"/>
              </a:spcBef>
            </a:pPr>
            <a:r>
              <a:rPr lang="zh-CN" altLang="en-US" dirty="0">
                <a:ea typeface="楷体_GB2312" pitchFamily="49" charset="-122"/>
              </a:rPr>
              <a:t>采用 </a:t>
            </a:r>
            <a:r>
              <a:rPr lang="en-US" altLang="zh-CN" dirty="0">
                <a:ea typeface="楷体_GB2312" pitchFamily="49" charset="-122"/>
              </a:rPr>
              <a:t>IA </a:t>
            </a:r>
            <a:r>
              <a:rPr lang="en-US" altLang="zh-CN" dirty="0">
                <a:latin typeface="宋体" charset="-122"/>
              </a:rPr>
              <a:t>-</a:t>
            </a:r>
            <a:r>
              <a:rPr lang="en-US" altLang="zh-CN" dirty="0">
                <a:ea typeface="楷体_GB2312" pitchFamily="49" charset="-122"/>
              </a:rPr>
              <a:t> 64 </a:t>
            </a:r>
            <a:r>
              <a:rPr lang="zh-CN" altLang="en-US" dirty="0">
                <a:ea typeface="楷体_GB2312" pitchFamily="49" charset="-122"/>
              </a:rPr>
              <a:t>体系结构。</a:t>
            </a:r>
            <a:r>
              <a:rPr lang="en-US" altLang="zh-CN" dirty="0">
                <a:ea typeface="楷体_GB2312" pitchFamily="49" charset="-122"/>
              </a:rPr>
              <a:t>Itanium 1 </a:t>
            </a:r>
            <a:r>
              <a:rPr lang="zh-CN" altLang="en-US" dirty="0">
                <a:ea typeface="楷体_GB2312" pitchFamily="49" charset="-122"/>
              </a:rPr>
              <a:t>内、外数据总线均为 </a:t>
            </a:r>
            <a:r>
              <a:rPr lang="en-US" altLang="zh-CN" dirty="0">
                <a:ea typeface="楷体_GB2312" pitchFamily="49" charset="-122"/>
              </a:rPr>
              <a:t>64 </a:t>
            </a:r>
            <a:r>
              <a:rPr lang="zh-CN" altLang="en-US" dirty="0">
                <a:ea typeface="楷体_GB2312" pitchFamily="49" charset="-122"/>
              </a:rPr>
              <a:t>位， </a:t>
            </a:r>
            <a:r>
              <a:rPr lang="en-US" altLang="zh-CN" dirty="0">
                <a:ea typeface="楷体_GB2312" pitchFamily="49" charset="-122"/>
              </a:rPr>
              <a:t>Itanium 2 </a:t>
            </a:r>
            <a:r>
              <a:rPr lang="zh-CN" altLang="en-US" dirty="0">
                <a:ea typeface="楷体_GB2312" pitchFamily="49" charset="-122"/>
              </a:rPr>
              <a:t>内部数据总线为 </a:t>
            </a:r>
            <a:r>
              <a:rPr lang="en-US" altLang="zh-CN" dirty="0">
                <a:ea typeface="楷体_GB2312" pitchFamily="49" charset="-122"/>
              </a:rPr>
              <a:t>64 </a:t>
            </a:r>
            <a:r>
              <a:rPr lang="zh-CN" altLang="en-US" dirty="0">
                <a:ea typeface="楷体_GB2312" pitchFamily="49" charset="-122"/>
              </a:rPr>
              <a:t>位，外部数据总线为 </a:t>
            </a:r>
            <a:r>
              <a:rPr lang="en-US" altLang="zh-CN" dirty="0">
                <a:ea typeface="楷体_GB2312" pitchFamily="49" charset="-122"/>
              </a:rPr>
              <a:t>128 </a:t>
            </a:r>
            <a:r>
              <a:rPr lang="zh-CN" altLang="en-US" dirty="0">
                <a:ea typeface="楷体_GB2312" pitchFamily="49" charset="-122"/>
              </a:rPr>
              <a:t>位。</a:t>
            </a:r>
          </a:p>
        </p:txBody>
      </p:sp>
      <p:sp>
        <p:nvSpPr>
          <p:cNvPr id="148485" name="Text Box 5"/>
          <p:cNvSpPr txBox="1">
            <a:spLocks noChangeArrowheads="1"/>
          </p:cNvSpPr>
          <p:nvPr/>
        </p:nvSpPr>
        <p:spPr bwMode="auto">
          <a:xfrm>
            <a:off x="735013" y="5106988"/>
            <a:ext cx="7700962" cy="1524000"/>
          </a:xfrm>
          <a:prstGeom prst="rect">
            <a:avLst/>
          </a:prstGeom>
          <a:noFill/>
          <a:ln w="9525">
            <a:noFill/>
            <a:miter lim="800000"/>
          </a:ln>
        </p:spPr>
        <p:txBody>
          <a:bodyPr>
            <a:spAutoFit/>
          </a:bodyPr>
          <a:lstStyle/>
          <a:p>
            <a:pPr indent="476250" algn="just">
              <a:lnSpc>
                <a:spcPct val="150000"/>
              </a:lnSpc>
              <a:spcBef>
                <a:spcPct val="20000"/>
              </a:spcBef>
            </a:pPr>
            <a:r>
              <a:rPr lang="en-US" altLang="zh-CN">
                <a:ea typeface="楷体_GB2312" pitchFamily="49" charset="-122"/>
              </a:rPr>
              <a:t>Intel Pentium 600 </a:t>
            </a:r>
            <a:r>
              <a:rPr lang="zh-CN" altLang="en-US">
                <a:ea typeface="楷体_GB2312" pitchFamily="49" charset="-122"/>
              </a:rPr>
              <a:t>系列 </a:t>
            </a:r>
            <a:r>
              <a:rPr lang="en-US" altLang="zh-CN">
                <a:ea typeface="楷体_GB2312" pitchFamily="49" charset="-122"/>
              </a:rPr>
              <a:t>— 64 </a:t>
            </a:r>
            <a:r>
              <a:rPr lang="zh-CN" altLang="en-US">
                <a:ea typeface="楷体_GB2312" pitchFamily="49" charset="-122"/>
              </a:rPr>
              <a:t>位微处理器</a:t>
            </a:r>
          </a:p>
          <a:p>
            <a:pPr indent="476250" algn="just">
              <a:lnSpc>
                <a:spcPct val="150000"/>
              </a:lnSpc>
              <a:spcBef>
                <a:spcPct val="20000"/>
              </a:spcBef>
            </a:pPr>
            <a:r>
              <a:rPr lang="zh-CN" altLang="en-US">
                <a:ea typeface="楷体_GB2312" pitchFamily="49" charset="-122"/>
              </a:rPr>
              <a:t>采用 </a:t>
            </a:r>
            <a:r>
              <a:rPr lang="en-US" altLang="zh-CN">
                <a:ea typeface="楷体_GB2312" pitchFamily="49" charset="-122"/>
              </a:rPr>
              <a:t>IA – 32 </a:t>
            </a:r>
            <a:r>
              <a:rPr lang="zh-CN" altLang="en-US">
                <a:ea typeface="楷体_GB2312" pitchFamily="49" charset="-122"/>
              </a:rPr>
              <a:t>体系结构，支持 </a:t>
            </a:r>
            <a:r>
              <a:rPr lang="en-US" altLang="zh-CN">
                <a:ea typeface="楷体_GB2312" pitchFamily="49" charset="-122"/>
              </a:rPr>
              <a:t>Intel </a:t>
            </a:r>
            <a:r>
              <a:rPr lang="zh-CN" altLang="en-US">
                <a:ea typeface="楷体_GB2312" pitchFamily="49" charset="-122"/>
              </a:rPr>
              <a:t>存储器延伸 </a:t>
            </a:r>
            <a:r>
              <a:rPr lang="en-US" altLang="zh-CN">
                <a:ea typeface="楷体_GB2312" pitchFamily="49" charset="-122"/>
              </a:rPr>
              <a:t>EM64T </a:t>
            </a:r>
            <a:r>
              <a:rPr lang="zh-CN" altLang="en-US">
                <a:ea typeface="楷体_GB2312" pitchFamily="49" charset="-122"/>
              </a:rPr>
              <a:t>技术，具有 </a:t>
            </a:r>
            <a:r>
              <a:rPr lang="en-US" altLang="zh-CN">
                <a:ea typeface="楷体_GB2312" pitchFamily="49" charset="-122"/>
              </a:rPr>
              <a:t>64 </a:t>
            </a:r>
            <a:r>
              <a:rPr lang="zh-CN" altLang="en-US">
                <a:ea typeface="楷体_GB2312" pitchFamily="49" charset="-122"/>
              </a:rPr>
              <a:t>位内存寻址能力，支持 </a:t>
            </a:r>
            <a:r>
              <a:rPr lang="en-US" altLang="zh-CN">
                <a:ea typeface="楷体_GB2312" pitchFamily="49" charset="-122"/>
              </a:rPr>
              <a:t>64 </a:t>
            </a:r>
            <a:r>
              <a:rPr lang="zh-CN" altLang="en-US">
                <a:ea typeface="楷体_GB2312" pitchFamily="49" charset="-122"/>
              </a:rPr>
              <a:t>位操作系统。</a:t>
            </a:r>
          </a:p>
        </p:txBody>
      </p:sp>
      <p:grpSp>
        <p:nvGrpSpPr>
          <p:cNvPr id="2" name="Group 9"/>
          <p:cNvGrpSpPr/>
          <p:nvPr/>
        </p:nvGrpSpPr>
        <p:grpSpPr bwMode="auto">
          <a:xfrm>
            <a:off x="842963" y="3254375"/>
            <a:ext cx="4362450" cy="1781175"/>
            <a:chOff x="451" y="2068"/>
            <a:chExt cx="2748" cy="1021"/>
          </a:xfrm>
        </p:grpSpPr>
        <p:pic>
          <p:nvPicPr>
            <p:cNvPr id="50183" name="Picture 6" descr="Ita 1"/>
            <p:cNvPicPr>
              <a:picLocks noChangeAspect="1" noChangeArrowheads="1"/>
            </p:cNvPicPr>
            <p:nvPr/>
          </p:nvPicPr>
          <p:blipFill>
            <a:blip r:embed="rId2">
              <a:lum bright="30000"/>
            </a:blip>
            <a:srcRect/>
            <a:stretch>
              <a:fillRect/>
            </a:stretch>
          </p:blipFill>
          <p:spPr bwMode="auto">
            <a:xfrm>
              <a:off x="451" y="2068"/>
              <a:ext cx="1110" cy="1020"/>
            </a:xfrm>
            <a:prstGeom prst="rect">
              <a:avLst/>
            </a:prstGeom>
            <a:noFill/>
            <a:ln w="9525">
              <a:noFill/>
              <a:miter lim="800000"/>
              <a:headEnd/>
              <a:tailEnd/>
            </a:ln>
          </p:spPr>
        </p:pic>
        <p:pic>
          <p:nvPicPr>
            <p:cNvPr id="50184" name="Picture 7" descr="Ita 2"/>
            <p:cNvPicPr>
              <a:picLocks noChangeAspect="1" noChangeArrowheads="1"/>
            </p:cNvPicPr>
            <p:nvPr/>
          </p:nvPicPr>
          <p:blipFill>
            <a:blip r:embed="rId3"/>
            <a:srcRect/>
            <a:stretch>
              <a:fillRect/>
            </a:stretch>
          </p:blipFill>
          <p:spPr bwMode="auto">
            <a:xfrm>
              <a:off x="1629" y="2069"/>
              <a:ext cx="1570" cy="1020"/>
            </a:xfrm>
            <a:prstGeom prst="rect">
              <a:avLst/>
            </a:prstGeom>
            <a:noFill/>
            <a:ln w="9525">
              <a:noFill/>
              <a:miter lim="800000"/>
              <a:headEnd/>
              <a:tailEnd/>
            </a:ln>
          </p:spPr>
        </p:pic>
      </p:grpSp>
      <p:pic>
        <p:nvPicPr>
          <p:cNvPr id="148488" name="Picture 8" descr="P4600"/>
          <p:cNvPicPr>
            <a:picLocks noChangeArrowheads="1"/>
          </p:cNvPicPr>
          <p:nvPr/>
        </p:nvPicPr>
        <p:blipFill>
          <a:blip r:embed="rId4"/>
          <a:srcRect/>
          <a:stretch>
            <a:fillRect/>
          </a:stretch>
        </p:blipFill>
        <p:spPr bwMode="auto">
          <a:xfrm>
            <a:off x="5329238" y="3151188"/>
            <a:ext cx="3251200" cy="1979612"/>
          </a:xfrm>
          <a:prstGeom prst="rect">
            <a:avLst/>
          </a:prstGeom>
          <a:noFill/>
          <a:ln w="9525">
            <a:noFill/>
            <a:miter lim="800000"/>
            <a:headEnd/>
            <a:tailEnd/>
          </a:ln>
        </p:spPr>
      </p:pic>
      <p:sp>
        <p:nvSpPr>
          <p:cNvPr id="50182" name="Rectangle 1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第七代微处理器</a:t>
            </a:r>
          </a:p>
        </p:txBody>
      </p:sp>
    </p:spTree>
    <p:extLst>
      <p:ext uri="{BB962C8B-B14F-4D97-AF65-F5344CB8AC3E}">
        <p14:creationId xmlns:p14="http://schemas.microsoft.com/office/powerpoint/2010/main" val="6250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8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8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utoUpdateAnimBg="0"/>
      <p:bldP spid="14848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55" y="150495"/>
            <a:ext cx="7772400" cy="791210"/>
          </a:xfrm>
        </p:spPr>
        <p:txBody>
          <a:bodyPr/>
          <a:lstStyle/>
          <a:p>
            <a:pPr algn="ctr"/>
            <a:r>
              <a:rPr lang="zh-CN" altLang="en-US" i="0">
                <a:solidFill>
                  <a:schemeClr val="tx1"/>
                </a:solidFill>
              </a:rPr>
              <a:t>问题</a:t>
            </a:r>
          </a:p>
        </p:txBody>
      </p:sp>
      <p:sp>
        <p:nvSpPr>
          <p:cNvPr id="3" name="内容占位符 2"/>
          <p:cNvSpPr>
            <a:spLocks noGrp="1"/>
          </p:cNvSpPr>
          <p:nvPr>
            <p:ph idx="1"/>
          </p:nvPr>
        </p:nvSpPr>
        <p:spPr>
          <a:xfrm>
            <a:off x="1009650" y="1190943"/>
            <a:ext cx="7772400" cy="4114800"/>
          </a:xfrm>
        </p:spPr>
        <p:txBody>
          <a:bodyPr/>
          <a:lstStyle/>
          <a:p>
            <a:pPr>
              <a:lnSpc>
                <a:spcPct val="150000"/>
              </a:lnSpc>
            </a:pPr>
            <a:r>
              <a:rPr lang="zh-CN" altLang="en-US"/>
              <a:t>1.这门课都讲些什么？</a:t>
            </a:r>
          </a:p>
          <a:p>
            <a:pPr>
              <a:lnSpc>
                <a:spcPct val="150000"/>
              </a:lnSpc>
            </a:pPr>
            <a:r>
              <a:rPr lang="zh-CN" altLang="en-US"/>
              <a:t>2.我在这门课程当中能学到什么？</a:t>
            </a:r>
          </a:p>
          <a:p>
            <a:pPr>
              <a:lnSpc>
                <a:spcPct val="150000"/>
              </a:lnSpc>
            </a:pPr>
            <a:r>
              <a:rPr lang="zh-CN" altLang="en-US"/>
              <a:t>3.如何学好这门课？</a:t>
            </a:r>
          </a:p>
          <a:p>
            <a:pPr>
              <a:lnSpc>
                <a:spcPct val="150000"/>
              </a:lnSpc>
            </a:pPr>
            <a:r>
              <a:rPr lang="zh-CN" altLang="en-US"/>
              <a:t>4.对我们有哪些要求？</a:t>
            </a:r>
          </a:p>
          <a:p>
            <a:pPr>
              <a:lnSpc>
                <a:spcPct val="150000"/>
              </a:lnSpc>
            </a:pPr>
            <a:r>
              <a:rPr lang="zh-CN" altLang="en-US"/>
              <a:t>5.我能行吗？</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4</a:t>
            </a:fld>
            <a:endParaRPr lang="en-US" altLang="zh-CN"/>
          </a:p>
        </p:txBody>
      </p:sp>
    </p:spTree>
    <p:extLst>
      <p:ext uri="{BB962C8B-B14F-4D97-AF65-F5344CB8AC3E}">
        <p14:creationId xmlns:p14="http://schemas.microsoft.com/office/powerpoint/2010/main" val="26369841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p:cNvSpPr>
            <a:spLocks noGrp="1"/>
          </p:cNvSpPr>
          <p:nvPr>
            <p:ph type="sldNum" sz="quarter" idx="12"/>
          </p:nvPr>
        </p:nvSpPr>
        <p:spPr>
          <a:noFill/>
        </p:spPr>
        <p:txBody>
          <a:bodyPr/>
          <a:lstStyle/>
          <a:p>
            <a:fld id="{F4AB1D4F-696C-40B0-8D76-859C7A920BA7}" type="slidenum">
              <a:rPr lang="en-US" altLang="zh-CN" smtClean="0">
                <a:ea typeface="宋体" charset="-122"/>
              </a:rPr>
              <a:t>40</a:t>
            </a:fld>
            <a:endParaRPr lang="en-US" altLang="zh-CN" smtClean="0">
              <a:ea typeface="宋体" charset="-122"/>
            </a:endParaRPr>
          </a:p>
        </p:txBody>
      </p:sp>
      <p:graphicFrame>
        <p:nvGraphicFramePr>
          <p:cNvPr id="195589" name="Object 5"/>
          <p:cNvGraphicFramePr>
            <a:graphicFrameLocks noChangeAspect="1"/>
          </p:cNvGraphicFramePr>
          <p:nvPr/>
        </p:nvGraphicFramePr>
        <p:xfrm>
          <a:off x="6203950" y="1136650"/>
          <a:ext cx="2414588" cy="2589213"/>
        </p:xfrm>
        <a:graphic>
          <a:graphicData uri="http://schemas.openxmlformats.org/presentationml/2006/ole">
            <mc:AlternateContent xmlns:mc="http://schemas.openxmlformats.org/markup-compatibility/2006">
              <mc:Choice xmlns:v="urn:schemas-microsoft-com:vml" Requires="v">
                <p:oleObj spid="_x0000_s183298" name="位图图像" r:id="rId3" imgW="1457325" imgH="1419225" progId="PBrush">
                  <p:embed/>
                </p:oleObj>
              </mc:Choice>
              <mc:Fallback>
                <p:oleObj name="位图图像" r:id="rId3" imgW="1457325" imgH="1419225" progId="PBrush">
                  <p:embed/>
                  <p:pic>
                    <p:nvPicPr>
                      <p:cNvPr id="195589" name="Object 5"/>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6203950" y="1136650"/>
                        <a:ext cx="2414588"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1" name="Text Box 7"/>
          <p:cNvSpPr txBox="1">
            <a:spLocks noChangeArrowheads="1"/>
          </p:cNvSpPr>
          <p:nvPr/>
        </p:nvSpPr>
        <p:spPr bwMode="auto">
          <a:xfrm>
            <a:off x="200025" y="3671888"/>
            <a:ext cx="5430838" cy="2800350"/>
          </a:xfrm>
          <a:prstGeom prst="rect">
            <a:avLst/>
          </a:prstGeom>
          <a:noFill/>
          <a:ln w="9525">
            <a:noFill/>
            <a:miter lim="800000"/>
          </a:ln>
        </p:spPr>
        <p:txBody>
          <a:bodyPr>
            <a:spAutoFit/>
          </a:bodyPr>
          <a:lstStyle/>
          <a:p>
            <a:pPr>
              <a:lnSpc>
                <a:spcPct val="145000"/>
              </a:lnSpc>
              <a:spcBef>
                <a:spcPct val="20000"/>
              </a:spcBef>
            </a:pPr>
            <a:r>
              <a:rPr lang="en-US" altLang="zh-CN">
                <a:ea typeface="楷体_GB2312" pitchFamily="49" charset="-122"/>
              </a:rPr>
              <a:t>Core 2 Duo</a:t>
            </a:r>
            <a:r>
              <a:rPr lang="zh-CN" altLang="en-US">
                <a:ea typeface="楷体_GB2312" pitchFamily="49" charset="-122"/>
              </a:rPr>
              <a:t>（酷睿 </a:t>
            </a:r>
            <a:r>
              <a:rPr lang="en-US" altLang="zh-CN">
                <a:ea typeface="楷体_GB2312" pitchFamily="49" charset="-122"/>
              </a:rPr>
              <a:t>2</a:t>
            </a:r>
            <a:r>
              <a:rPr lang="zh-CN" altLang="en-US">
                <a:ea typeface="楷体_GB2312" pitchFamily="49" charset="-122"/>
              </a:rPr>
              <a:t>）双核微处理器</a:t>
            </a:r>
          </a:p>
          <a:p>
            <a:pPr>
              <a:lnSpc>
                <a:spcPct val="145000"/>
              </a:lnSpc>
              <a:spcBef>
                <a:spcPct val="20000"/>
              </a:spcBef>
            </a:pPr>
            <a:r>
              <a:rPr lang="zh-CN" altLang="en-US">
                <a:ea typeface="楷体_GB2312" pitchFamily="49" charset="-122"/>
              </a:rPr>
              <a:t>采用 </a:t>
            </a:r>
            <a:r>
              <a:rPr lang="en-US" altLang="zh-CN">
                <a:ea typeface="楷体_GB2312" pitchFamily="49" charset="-122"/>
              </a:rPr>
              <a:t>Intel Core </a:t>
            </a:r>
            <a:r>
              <a:rPr lang="zh-CN" altLang="en-US">
                <a:ea typeface="楷体_GB2312" pitchFamily="49" charset="-122"/>
              </a:rPr>
              <a:t>架构，取代原 </a:t>
            </a:r>
            <a:r>
              <a:rPr lang="en-US" altLang="zh-CN">
                <a:ea typeface="楷体_GB2312" pitchFamily="49" charset="-122"/>
              </a:rPr>
              <a:t>Pentium 4 </a:t>
            </a:r>
            <a:r>
              <a:rPr lang="zh-CN" altLang="en-US">
                <a:ea typeface="楷体_GB2312" pitchFamily="49" charset="-122"/>
              </a:rPr>
              <a:t>采用的 </a:t>
            </a:r>
            <a:r>
              <a:rPr lang="en-US" altLang="zh-CN">
                <a:ea typeface="楷体_GB2312" pitchFamily="49" charset="-122"/>
              </a:rPr>
              <a:t>Net burst </a:t>
            </a:r>
            <a:r>
              <a:rPr lang="zh-CN" altLang="en-US">
                <a:ea typeface="楷体_GB2312" pitchFamily="49" charset="-122"/>
              </a:rPr>
              <a:t>架构，包括服务器版 </a:t>
            </a:r>
            <a:r>
              <a:rPr lang="en-US" altLang="zh-CN">
                <a:ea typeface="楷体_GB2312" pitchFamily="49" charset="-122"/>
              </a:rPr>
              <a:t>Woodcrest</a:t>
            </a:r>
            <a:r>
              <a:rPr lang="zh-CN" altLang="en-US">
                <a:ea typeface="楷体_GB2312" pitchFamily="49" charset="-122"/>
              </a:rPr>
              <a:t>、桌面版 </a:t>
            </a:r>
            <a:r>
              <a:rPr lang="en-US" altLang="zh-CN">
                <a:ea typeface="楷体_GB2312" pitchFamily="49" charset="-122"/>
              </a:rPr>
              <a:t>Conroe  </a:t>
            </a:r>
            <a:r>
              <a:rPr lang="zh-CN" altLang="en-US">
                <a:ea typeface="楷体_GB2312" pitchFamily="49" charset="-122"/>
              </a:rPr>
              <a:t>和移动版 </a:t>
            </a:r>
            <a:r>
              <a:rPr lang="en-US" altLang="zh-CN">
                <a:ea typeface="楷体_GB2312" pitchFamily="49" charset="-122"/>
              </a:rPr>
              <a:t>Merom </a:t>
            </a:r>
            <a:r>
              <a:rPr lang="zh-CN" altLang="en-US">
                <a:ea typeface="楷体_GB2312" pitchFamily="49" charset="-122"/>
              </a:rPr>
              <a:t>三大领域。拥有 </a:t>
            </a:r>
            <a:r>
              <a:rPr lang="en-US" altLang="zh-CN">
                <a:ea typeface="楷体_GB2312" pitchFamily="49" charset="-122"/>
              </a:rPr>
              <a:t>EM64T</a:t>
            </a:r>
            <a:r>
              <a:rPr lang="zh-CN" altLang="en-US">
                <a:ea typeface="楷体_GB2312" pitchFamily="49" charset="-122"/>
              </a:rPr>
              <a:t>、虚拟化技术及</a:t>
            </a:r>
            <a:r>
              <a:rPr lang="zh-CN" altLang="en-US">
                <a:solidFill>
                  <a:srgbClr val="333333"/>
                </a:solidFill>
                <a:ea typeface="楷体_GB2312" pitchFamily="49" charset="-122"/>
              </a:rPr>
              <a:t>病毒防护 </a:t>
            </a:r>
            <a:r>
              <a:rPr lang="en-US" altLang="zh-CN">
                <a:ea typeface="楷体_GB2312" pitchFamily="49" charset="-122"/>
              </a:rPr>
              <a:t>Execute Disable </a:t>
            </a:r>
            <a:r>
              <a:rPr lang="zh-CN" altLang="en-US">
                <a:ea typeface="楷体_GB2312" pitchFamily="49" charset="-122"/>
              </a:rPr>
              <a:t>技术，并支持 </a:t>
            </a:r>
            <a:r>
              <a:rPr lang="en-US" altLang="zh-CN">
                <a:ea typeface="楷体_GB2312" pitchFamily="49" charset="-122"/>
              </a:rPr>
              <a:t>SSE 4 </a:t>
            </a:r>
            <a:r>
              <a:rPr lang="zh-CN" altLang="en-US">
                <a:ea typeface="楷体_GB2312" pitchFamily="49" charset="-122"/>
              </a:rPr>
              <a:t>指令集。</a:t>
            </a:r>
          </a:p>
        </p:txBody>
      </p:sp>
      <p:sp>
        <p:nvSpPr>
          <p:cNvPr id="195594" name="Text Box 10"/>
          <p:cNvSpPr txBox="1">
            <a:spLocks noChangeArrowheads="1"/>
          </p:cNvSpPr>
          <p:nvPr/>
        </p:nvSpPr>
        <p:spPr bwMode="auto">
          <a:xfrm>
            <a:off x="184150" y="976313"/>
            <a:ext cx="5300663" cy="2359025"/>
          </a:xfrm>
          <a:prstGeom prst="rect">
            <a:avLst/>
          </a:prstGeom>
          <a:noFill/>
          <a:ln w="9525">
            <a:noFill/>
            <a:miter lim="800000"/>
          </a:ln>
        </p:spPr>
        <p:txBody>
          <a:bodyPr>
            <a:spAutoFit/>
          </a:bodyPr>
          <a:lstStyle/>
          <a:p>
            <a:pPr>
              <a:lnSpc>
                <a:spcPct val="145000"/>
              </a:lnSpc>
              <a:spcBef>
                <a:spcPct val="20000"/>
              </a:spcBef>
            </a:pPr>
            <a:r>
              <a:rPr lang="en-US" altLang="zh-CN">
                <a:ea typeface="楷体_GB2312" pitchFamily="49" charset="-122"/>
              </a:rPr>
              <a:t>Core Duo</a:t>
            </a:r>
            <a:r>
              <a:rPr lang="zh-CN" altLang="en-US">
                <a:ea typeface="楷体_GB2312" pitchFamily="49" charset="-122"/>
              </a:rPr>
              <a:t>（酷睿）双核微处理器</a:t>
            </a:r>
          </a:p>
          <a:p>
            <a:pPr>
              <a:lnSpc>
                <a:spcPct val="145000"/>
              </a:lnSpc>
              <a:spcBef>
                <a:spcPct val="20000"/>
              </a:spcBef>
            </a:pPr>
            <a:r>
              <a:rPr lang="zh-CN" altLang="en-US">
                <a:ea typeface="楷体_GB2312" pitchFamily="49" charset="-122"/>
              </a:rPr>
              <a:t>便携机专用处理器，采用 </a:t>
            </a:r>
            <a:r>
              <a:rPr lang="en-US" altLang="zh-CN">
                <a:ea typeface="楷体_GB2312" pitchFamily="49" charset="-122"/>
              </a:rPr>
              <a:t>667 ~ 1033Mhz FSB </a:t>
            </a:r>
            <a:r>
              <a:rPr lang="zh-CN" altLang="en-US">
                <a:ea typeface="楷体_GB2312" pitchFamily="49" charset="-122"/>
              </a:rPr>
              <a:t>速率，</a:t>
            </a:r>
            <a:r>
              <a:rPr lang="en-US" altLang="zh-CN">
                <a:ea typeface="楷体_GB2312" pitchFamily="49" charset="-122"/>
              </a:rPr>
              <a:t>2M </a:t>
            </a:r>
            <a:r>
              <a:rPr lang="zh-CN" altLang="en-US">
                <a:ea typeface="楷体_GB2312" pitchFamily="49" charset="-122"/>
              </a:rPr>
              <a:t>双核共享 </a:t>
            </a:r>
            <a:r>
              <a:rPr lang="en-US" altLang="zh-CN">
                <a:ea typeface="楷体_GB2312" pitchFamily="49" charset="-122"/>
              </a:rPr>
              <a:t>L2 Cache</a:t>
            </a:r>
            <a:r>
              <a:rPr lang="zh-CN" altLang="en-US">
                <a:ea typeface="楷体_GB2312" pitchFamily="49" charset="-122"/>
              </a:rPr>
              <a:t>。带有两个执行内核，可同时运行图形密集型游戏、后台下载音乐和运行病毒扫描安全程序等。</a:t>
            </a:r>
            <a:endParaRPr lang="zh-CN" altLang="en-US"/>
          </a:p>
        </p:txBody>
      </p:sp>
      <p:pic>
        <p:nvPicPr>
          <p:cNvPr id="195599" name="Picture 15" descr="e8600"/>
          <p:cNvPicPr>
            <a:picLocks noChangeArrowheads="1"/>
          </p:cNvPicPr>
          <p:nvPr/>
        </p:nvPicPr>
        <p:blipFill>
          <a:blip r:embed="rId5">
            <a:lum bright="24000"/>
          </a:blip>
          <a:srcRect/>
          <a:stretch>
            <a:fillRect/>
          </a:stretch>
        </p:blipFill>
        <p:spPr bwMode="auto">
          <a:xfrm>
            <a:off x="5849938" y="3797300"/>
            <a:ext cx="2962275" cy="2835275"/>
          </a:xfrm>
          <a:prstGeom prst="rect">
            <a:avLst/>
          </a:prstGeom>
          <a:noFill/>
          <a:ln w="9525">
            <a:noFill/>
            <a:miter lim="800000"/>
            <a:headEnd/>
            <a:tailEnd/>
          </a:ln>
        </p:spPr>
      </p:pic>
      <p:sp>
        <p:nvSpPr>
          <p:cNvPr id="1031" name="Rectangle 1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第八代微处理器</a:t>
            </a:r>
          </a:p>
        </p:txBody>
      </p:sp>
    </p:spTree>
    <p:extLst>
      <p:ext uri="{BB962C8B-B14F-4D97-AF65-F5344CB8AC3E}">
        <p14:creationId xmlns:p14="http://schemas.microsoft.com/office/powerpoint/2010/main" val="22521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5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955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55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1" grpId="0" autoUpdateAnimBg="0"/>
      <p:bldP spid="19559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5"/>
          <p:cNvSpPr>
            <a:spLocks noGrp="1"/>
          </p:cNvSpPr>
          <p:nvPr>
            <p:ph type="sldNum" sz="quarter" idx="12"/>
          </p:nvPr>
        </p:nvSpPr>
        <p:spPr>
          <a:noFill/>
        </p:spPr>
        <p:txBody>
          <a:bodyPr/>
          <a:lstStyle/>
          <a:p>
            <a:fld id="{C7B51D55-CEB9-4436-961E-B715A45181FF}" type="slidenum">
              <a:rPr lang="en-US" altLang="zh-CN" smtClean="0">
                <a:ea typeface="宋体" charset="-122"/>
              </a:rPr>
              <a:t>41</a:t>
            </a:fld>
            <a:endParaRPr lang="en-US" altLang="zh-CN" smtClean="0">
              <a:ea typeface="宋体" charset="-122"/>
            </a:endParaRPr>
          </a:p>
        </p:txBody>
      </p:sp>
      <p:sp>
        <p:nvSpPr>
          <p:cNvPr id="196614" name="Text Box 6"/>
          <p:cNvSpPr txBox="1">
            <a:spLocks noChangeArrowheads="1"/>
          </p:cNvSpPr>
          <p:nvPr/>
        </p:nvSpPr>
        <p:spPr bwMode="auto">
          <a:xfrm>
            <a:off x="268288" y="2882900"/>
            <a:ext cx="4298950" cy="3441700"/>
          </a:xfrm>
          <a:prstGeom prst="rect">
            <a:avLst/>
          </a:prstGeom>
          <a:noFill/>
          <a:ln w="9525">
            <a:noFill/>
            <a:miter lim="800000"/>
          </a:ln>
        </p:spPr>
        <p:txBody>
          <a:bodyPr>
            <a:spAutoFit/>
          </a:bodyPr>
          <a:lstStyle/>
          <a:p>
            <a:pPr>
              <a:lnSpc>
                <a:spcPct val="135000"/>
              </a:lnSpc>
              <a:spcBef>
                <a:spcPct val="20000"/>
              </a:spcBef>
            </a:pPr>
            <a:r>
              <a:rPr lang="en-US" altLang="zh-CN" dirty="0" err="1">
                <a:solidFill>
                  <a:srgbClr val="333333"/>
                </a:solidFill>
                <a:ea typeface="楷体_GB2312" pitchFamily="49" charset="-122"/>
              </a:rPr>
              <a:t>Kentsfield</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具有 </a:t>
            </a:r>
            <a:r>
              <a:rPr lang="en-US" altLang="zh-CN" dirty="0" err="1">
                <a:solidFill>
                  <a:srgbClr val="333333"/>
                </a:solidFill>
                <a:ea typeface="楷体_GB2312" pitchFamily="49" charset="-122"/>
              </a:rPr>
              <a:t>8M</a:t>
            </a:r>
            <a:r>
              <a:rPr lang="en-US" altLang="zh-CN" dirty="0">
                <a:solidFill>
                  <a:srgbClr val="333333"/>
                </a:solidFill>
                <a:ea typeface="楷体_GB2312" pitchFamily="49" charset="-122"/>
              </a:rPr>
              <a:t> </a:t>
            </a:r>
            <a:r>
              <a:rPr lang="en-US" altLang="zh-CN" dirty="0" err="1"/>
              <a:t>L2</a:t>
            </a:r>
            <a:r>
              <a:rPr lang="en-US" altLang="zh-CN" dirty="0"/>
              <a:t> Cache</a:t>
            </a:r>
            <a:r>
              <a:rPr lang="zh-CN" altLang="en-US" dirty="0">
                <a:solidFill>
                  <a:srgbClr val="333333"/>
                </a:solidFill>
                <a:ea typeface="楷体_GB2312" pitchFamily="49" charset="-122"/>
              </a:rPr>
              <a:t>，采用 </a:t>
            </a:r>
            <a:r>
              <a:rPr lang="en-US" altLang="zh-CN" dirty="0" err="1">
                <a:solidFill>
                  <a:srgbClr val="333333"/>
                </a:solidFill>
                <a:ea typeface="楷体_GB2312" pitchFamily="49" charset="-122"/>
              </a:rPr>
              <a:t>65nm</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工艺制造，</a:t>
            </a:r>
            <a:r>
              <a:rPr lang="en-US" altLang="zh-CN" dirty="0">
                <a:solidFill>
                  <a:srgbClr val="333333"/>
                </a:solidFill>
                <a:ea typeface="楷体_GB2312" pitchFamily="49" charset="-122"/>
              </a:rPr>
              <a:t>1066 ~ </a:t>
            </a:r>
            <a:r>
              <a:rPr lang="en-US" altLang="zh-CN" dirty="0" err="1">
                <a:solidFill>
                  <a:srgbClr val="333333"/>
                </a:solidFill>
                <a:ea typeface="楷体_GB2312" pitchFamily="49" charset="-122"/>
              </a:rPr>
              <a:t>1333MHz</a:t>
            </a:r>
            <a:r>
              <a:rPr lang="en-US" altLang="zh-CN" dirty="0">
                <a:solidFill>
                  <a:srgbClr val="333333"/>
                </a:solidFill>
                <a:ea typeface="楷体_GB2312" pitchFamily="49" charset="-122"/>
              </a:rPr>
              <a:t> FSB </a:t>
            </a:r>
            <a:r>
              <a:rPr lang="zh-CN" altLang="en-US" dirty="0">
                <a:solidFill>
                  <a:srgbClr val="333333"/>
                </a:solidFill>
                <a:ea typeface="楷体_GB2312" pitchFamily="49" charset="-122"/>
              </a:rPr>
              <a:t>频率，支持 </a:t>
            </a:r>
            <a:r>
              <a:rPr lang="en-US" altLang="zh-CN" dirty="0" err="1">
                <a:solidFill>
                  <a:srgbClr val="333333"/>
                </a:solidFill>
                <a:ea typeface="楷体_GB2312" pitchFamily="49" charset="-122"/>
              </a:rPr>
              <a:t>EMT64</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技术、病毒防护技术及 </a:t>
            </a:r>
            <a:r>
              <a:rPr lang="en-US" altLang="zh-CN" dirty="0">
                <a:solidFill>
                  <a:srgbClr val="333333"/>
                </a:solidFill>
                <a:ea typeface="楷体_GB2312" pitchFamily="49" charset="-122"/>
              </a:rPr>
              <a:t>SSE 4 </a:t>
            </a:r>
            <a:r>
              <a:rPr lang="zh-CN" altLang="en-US" dirty="0">
                <a:solidFill>
                  <a:srgbClr val="333333"/>
                </a:solidFill>
                <a:ea typeface="楷体_GB2312" pitchFamily="49" charset="-122"/>
              </a:rPr>
              <a:t>指令集。各核心拥有独立的工作频率及电压，可根据负载的不同对各核心进行调整。</a:t>
            </a:r>
          </a:p>
          <a:p>
            <a:pPr>
              <a:lnSpc>
                <a:spcPct val="135000"/>
              </a:lnSpc>
              <a:spcBef>
                <a:spcPct val="20000"/>
              </a:spcBef>
            </a:pPr>
            <a:r>
              <a:rPr lang="zh-CN" altLang="en-US" dirty="0">
                <a:solidFill>
                  <a:srgbClr val="333333"/>
                </a:solidFill>
                <a:ea typeface="楷体_GB2312" pitchFamily="49" charset="-122"/>
              </a:rPr>
              <a:t>右图为最新的 </a:t>
            </a:r>
            <a:r>
              <a:rPr lang="en-US" altLang="zh-CN" dirty="0" err="1">
                <a:solidFill>
                  <a:srgbClr val="333333"/>
                </a:solidFill>
                <a:ea typeface="楷体_GB2312" pitchFamily="49" charset="-122"/>
              </a:rPr>
              <a:t>Kentsfield</a:t>
            </a:r>
            <a:r>
              <a:rPr lang="en-US" altLang="zh-CN" dirty="0">
                <a:solidFill>
                  <a:srgbClr val="333333"/>
                </a:solidFill>
                <a:ea typeface="楷体_GB2312" pitchFamily="49" charset="-122"/>
              </a:rPr>
              <a:t> 9650 CPU</a:t>
            </a:r>
            <a:r>
              <a:rPr lang="zh-CN" altLang="en-US" dirty="0">
                <a:solidFill>
                  <a:srgbClr val="333333"/>
                </a:solidFill>
                <a:ea typeface="楷体_GB2312" pitchFamily="49" charset="-122"/>
              </a:rPr>
              <a:t>，主频为 </a:t>
            </a:r>
            <a:r>
              <a:rPr lang="en-US" altLang="zh-CN" dirty="0" err="1">
                <a:solidFill>
                  <a:srgbClr val="333333"/>
                </a:solidFill>
                <a:ea typeface="楷体_GB2312" pitchFamily="49" charset="-122"/>
              </a:rPr>
              <a:t>3</a:t>
            </a:r>
            <a:r>
              <a:rPr lang="en-US" altLang="zh-CN" dirty="0" err="1">
                <a:solidFill>
                  <a:srgbClr val="333333"/>
                </a:solidFill>
                <a:latin typeface="宋体" charset="-122"/>
              </a:rPr>
              <a:t>.</a:t>
            </a:r>
            <a:r>
              <a:rPr lang="en-US" altLang="zh-CN" dirty="0" err="1">
                <a:solidFill>
                  <a:srgbClr val="333333"/>
                </a:solidFill>
                <a:ea typeface="楷体_GB2312" pitchFamily="49" charset="-122"/>
              </a:rPr>
              <a:t>0GHz</a:t>
            </a:r>
            <a:r>
              <a:rPr lang="zh-CN" altLang="en-US" dirty="0">
                <a:solidFill>
                  <a:srgbClr val="333333"/>
                </a:solidFill>
                <a:ea typeface="楷体_GB2312" pitchFamily="49" charset="-122"/>
              </a:rPr>
              <a:t>。 </a:t>
            </a:r>
          </a:p>
        </p:txBody>
      </p:sp>
      <p:sp>
        <p:nvSpPr>
          <p:cNvPr id="196615" name="Text Box 7"/>
          <p:cNvSpPr txBox="1">
            <a:spLocks noChangeArrowheads="1"/>
          </p:cNvSpPr>
          <p:nvPr/>
        </p:nvSpPr>
        <p:spPr bwMode="auto">
          <a:xfrm>
            <a:off x="290513" y="923925"/>
            <a:ext cx="8024812" cy="1797050"/>
          </a:xfrm>
          <a:prstGeom prst="rect">
            <a:avLst/>
          </a:prstGeom>
          <a:noFill/>
          <a:ln w="9525">
            <a:noFill/>
            <a:miter lim="800000"/>
          </a:ln>
        </p:spPr>
        <p:txBody>
          <a:bodyPr>
            <a:spAutoFit/>
          </a:bodyPr>
          <a:lstStyle/>
          <a:p>
            <a:pPr>
              <a:lnSpc>
                <a:spcPct val="135000"/>
              </a:lnSpc>
              <a:spcBef>
                <a:spcPct val="20000"/>
              </a:spcBef>
            </a:pPr>
            <a:r>
              <a:rPr lang="en-US" altLang="zh-CN" dirty="0">
                <a:ea typeface="楷体_GB2312" pitchFamily="49" charset="-122"/>
              </a:rPr>
              <a:t>Quad Core </a:t>
            </a:r>
            <a:r>
              <a:rPr lang="zh-CN" altLang="en-US" dirty="0">
                <a:ea typeface="楷体_GB2312" pitchFamily="49" charset="-122"/>
              </a:rPr>
              <a:t>四核微处理器：</a:t>
            </a:r>
          </a:p>
          <a:p>
            <a:pPr>
              <a:lnSpc>
                <a:spcPct val="135000"/>
              </a:lnSpc>
              <a:spcBef>
                <a:spcPct val="20000"/>
              </a:spcBef>
            </a:pPr>
            <a:r>
              <a:rPr lang="zh-CN" altLang="en-US" dirty="0">
                <a:ea typeface="楷体_GB2312" pitchFamily="49" charset="-122"/>
              </a:rPr>
              <a:t>包括桌面四核心 </a:t>
            </a:r>
            <a:r>
              <a:rPr lang="en-US" altLang="zh-CN" dirty="0" err="1">
                <a:ea typeface="楷体_GB2312" pitchFamily="49" charset="-122"/>
              </a:rPr>
              <a:t>Kentsfield</a:t>
            </a:r>
            <a:r>
              <a:rPr lang="zh-CN" altLang="en-US" dirty="0">
                <a:ea typeface="楷体_GB2312" pitchFamily="49" charset="-122"/>
              </a:rPr>
              <a:t>、双路服务器核心 </a:t>
            </a:r>
            <a:r>
              <a:rPr lang="en-US" altLang="zh-CN" dirty="0" err="1">
                <a:ea typeface="楷体_GB2312" pitchFamily="49" charset="-122"/>
              </a:rPr>
              <a:t>Clovertown</a:t>
            </a:r>
            <a:r>
              <a:rPr lang="en-US" altLang="zh-CN" dirty="0">
                <a:ea typeface="楷体_GB2312" pitchFamily="49" charset="-122"/>
              </a:rPr>
              <a:t> </a:t>
            </a:r>
            <a:r>
              <a:rPr lang="zh-CN" altLang="en-US" dirty="0">
                <a:ea typeface="楷体_GB2312" pitchFamily="49" charset="-122"/>
              </a:rPr>
              <a:t>以及多路服务器核心 </a:t>
            </a:r>
            <a:r>
              <a:rPr lang="en-US" altLang="zh-CN" dirty="0">
                <a:ea typeface="楷体_GB2312" pitchFamily="49" charset="-122"/>
              </a:rPr>
              <a:t>Tigerton</a:t>
            </a:r>
            <a:r>
              <a:rPr lang="zh-CN" altLang="en-US" dirty="0">
                <a:ea typeface="楷体_GB2312" pitchFamily="49" charset="-122"/>
              </a:rPr>
              <a:t>，处理器采用 </a:t>
            </a:r>
            <a:r>
              <a:rPr lang="en-US" altLang="zh-CN" dirty="0">
                <a:ea typeface="楷体_GB2312" pitchFamily="49" charset="-122"/>
              </a:rPr>
              <a:t>Multi </a:t>
            </a:r>
            <a:r>
              <a:rPr lang="en-US" altLang="zh-CN" dirty="0"/>
              <a:t>–</a:t>
            </a:r>
            <a:r>
              <a:rPr lang="en-US" altLang="zh-CN" dirty="0">
                <a:ea typeface="楷体_GB2312" pitchFamily="49" charset="-122"/>
              </a:rPr>
              <a:t> Chip </a:t>
            </a:r>
            <a:r>
              <a:rPr lang="zh-CN" altLang="en-US" dirty="0">
                <a:ea typeface="楷体_GB2312" pitchFamily="49" charset="-122"/>
              </a:rPr>
              <a:t>技术，将两颗双核封装在同一模块上。</a:t>
            </a:r>
          </a:p>
        </p:txBody>
      </p:sp>
      <p:pic>
        <p:nvPicPr>
          <p:cNvPr id="196623" name="Picture 15"/>
          <p:cNvPicPr>
            <a:picLocks noChangeAspect="1" noChangeArrowheads="1"/>
          </p:cNvPicPr>
          <p:nvPr/>
        </p:nvPicPr>
        <p:blipFill>
          <a:blip r:embed="rId2"/>
          <a:srcRect/>
          <a:stretch>
            <a:fillRect/>
          </a:stretch>
        </p:blipFill>
        <p:spPr bwMode="auto">
          <a:xfrm>
            <a:off x="4843463" y="2760663"/>
            <a:ext cx="3576637" cy="3598862"/>
          </a:xfrm>
          <a:prstGeom prst="rect">
            <a:avLst/>
          </a:prstGeom>
          <a:noFill/>
          <a:ln w="9525">
            <a:noFill/>
            <a:miter lim="800000"/>
            <a:headEnd/>
            <a:tailEnd/>
          </a:ln>
        </p:spPr>
      </p:pic>
      <p:sp>
        <p:nvSpPr>
          <p:cNvPr id="53253" name="Rectangle 1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第八代微处理器</a:t>
            </a:r>
          </a:p>
        </p:txBody>
      </p:sp>
    </p:spTree>
    <p:extLst>
      <p:ext uri="{BB962C8B-B14F-4D97-AF65-F5344CB8AC3E}">
        <p14:creationId xmlns:p14="http://schemas.microsoft.com/office/powerpoint/2010/main" val="26593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6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66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autoUpdateAnimBg="0"/>
      <p:bldP spid="19661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5"/>
          <p:cNvSpPr>
            <a:spLocks noGrp="1"/>
          </p:cNvSpPr>
          <p:nvPr>
            <p:ph type="sldNum" sz="quarter" idx="12"/>
          </p:nvPr>
        </p:nvSpPr>
        <p:spPr>
          <a:noFill/>
        </p:spPr>
        <p:txBody>
          <a:bodyPr/>
          <a:lstStyle/>
          <a:p>
            <a:fld id="{73AAEDA2-2593-47A6-AC98-9FC74FF29F02}" type="slidenum">
              <a:rPr lang="en-US" altLang="zh-CN" smtClean="0">
                <a:ea typeface="宋体" charset="-122"/>
              </a:rPr>
              <a:t>42</a:t>
            </a:fld>
            <a:endParaRPr lang="en-US" altLang="zh-CN" smtClean="0">
              <a:ea typeface="宋体" charset="-122"/>
            </a:endParaRPr>
          </a:p>
        </p:txBody>
      </p:sp>
      <p:sp>
        <p:nvSpPr>
          <p:cNvPr id="54274" name="Rectangle 3"/>
          <p:cNvSpPr>
            <a:spLocks noGrp="1" noChangeArrowheads="1"/>
          </p:cNvSpPr>
          <p:nvPr>
            <p:ph type="body" idx="1"/>
          </p:nvPr>
        </p:nvSpPr>
        <p:spPr>
          <a:xfrm>
            <a:off x="685800" y="954088"/>
            <a:ext cx="8047038" cy="5470525"/>
          </a:xfrm>
        </p:spPr>
        <p:txBody>
          <a:bodyPr/>
          <a:lstStyle/>
          <a:p>
            <a:pPr marL="0" indent="476250" eaLnBrk="1" hangingPunct="1">
              <a:lnSpc>
                <a:spcPct val="125000"/>
              </a:lnSpc>
              <a:buFontTx/>
              <a:buNone/>
            </a:pPr>
            <a:r>
              <a:rPr lang="en-US" altLang="zh-CN" sz="2000" dirty="0" smtClean="0">
                <a:latin typeface="Times New Roman" pitchFamily="18" charset="0"/>
                <a:ea typeface="楷体_GB2312" pitchFamily="49" charset="-122"/>
              </a:rPr>
              <a:t>Intel Core </a:t>
            </a:r>
            <a:r>
              <a:rPr lang="en-US" altLang="zh-CN" sz="2000" dirty="0" err="1" smtClean="0">
                <a:latin typeface="Times New Roman" pitchFamily="18" charset="0"/>
                <a:ea typeface="楷体_GB2312" pitchFamily="49" charset="-122"/>
              </a:rPr>
              <a:t>i3</a:t>
            </a:r>
            <a:r>
              <a:rPr lang="zh-CN" altLang="en-US" sz="2000" dirty="0" smtClean="0">
                <a:latin typeface="Times New Roman" pitchFamily="18" charset="0"/>
                <a:ea typeface="楷体_GB2312" pitchFamily="49" charset="-122"/>
              </a:rPr>
              <a:t>、</a:t>
            </a:r>
            <a:r>
              <a:rPr lang="en-US" altLang="zh-CN" sz="2000" dirty="0" err="1" smtClean="0">
                <a:latin typeface="Times New Roman" pitchFamily="18" charset="0"/>
                <a:ea typeface="楷体_GB2312" pitchFamily="49" charset="-122"/>
              </a:rPr>
              <a:t>i5</a:t>
            </a:r>
            <a:r>
              <a:rPr lang="zh-CN" altLang="en-US" sz="2000" dirty="0" smtClean="0">
                <a:latin typeface="Times New Roman" pitchFamily="18" charset="0"/>
                <a:ea typeface="楷体_GB2312" pitchFamily="49" charset="-122"/>
              </a:rPr>
              <a:t>、</a:t>
            </a:r>
            <a:r>
              <a:rPr lang="en-US" altLang="zh-CN" sz="2000" dirty="0" err="1" smtClean="0">
                <a:latin typeface="Times New Roman" pitchFamily="18" charset="0"/>
                <a:ea typeface="楷体_GB2312" pitchFamily="49" charset="-122"/>
              </a:rPr>
              <a:t>i7</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Extreme </a:t>
            </a:r>
            <a:r>
              <a:rPr lang="en-US" altLang="zh-CN" sz="2000" dirty="0" err="1" smtClean="0">
                <a:latin typeface="Times New Roman" pitchFamily="18" charset="0"/>
                <a:ea typeface="楷体_GB2312" pitchFamily="49" charset="-122"/>
              </a:rPr>
              <a:t>i7</a:t>
            </a:r>
            <a:r>
              <a:rPr lang="zh-CN" altLang="en-US" sz="2000" dirty="0" smtClean="0">
                <a:latin typeface="Times New Roman" pitchFamily="18" charset="0"/>
                <a:ea typeface="楷体_GB2312" pitchFamily="49" charset="-122"/>
              </a:rPr>
              <a:t>，采用 </a:t>
            </a:r>
            <a:r>
              <a:rPr lang="en-US" altLang="zh-CN" sz="2000" dirty="0" smtClean="0">
                <a:latin typeface="Times New Roman" pitchFamily="18" charset="0"/>
                <a:ea typeface="楷体_GB2312" pitchFamily="49" charset="-122"/>
              </a:rPr>
              <a:t>Nehalem </a:t>
            </a:r>
            <a:r>
              <a:rPr lang="zh-CN" altLang="en-US" sz="2000" dirty="0" smtClean="0">
                <a:latin typeface="Times New Roman" pitchFamily="18" charset="0"/>
                <a:ea typeface="楷体_GB2312" pitchFamily="49" charset="-122"/>
              </a:rPr>
              <a:t>架构。</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i3</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为双核处理器，</a:t>
            </a:r>
            <a:r>
              <a:rPr lang="en-US" altLang="zh-CN" sz="2000" dirty="0" err="1" smtClean="0">
                <a:latin typeface="Times New Roman" pitchFamily="18" charset="0"/>
                <a:ea typeface="楷体_GB2312" pitchFamily="49" charset="-122"/>
              </a:rPr>
              <a:t>LGA</a:t>
            </a:r>
            <a:r>
              <a:rPr lang="en-US" altLang="zh-CN" sz="2000" dirty="0" smtClean="0">
                <a:latin typeface="Times New Roman" pitchFamily="18" charset="0"/>
                <a:ea typeface="楷体_GB2312" pitchFamily="49" charset="-122"/>
              </a:rPr>
              <a:t> 1156 </a:t>
            </a:r>
            <a:r>
              <a:rPr lang="zh-CN" altLang="en-US" sz="2000" dirty="0" smtClean="0">
                <a:latin typeface="Times New Roman" pitchFamily="18" charset="0"/>
                <a:ea typeface="楷体_GB2312" pitchFamily="49" charset="-122"/>
              </a:rPr>
              <a:t>封装。</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i5</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与 </a:t>
            </a: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i3</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功能、结构大致相同，区别在于前期产品 </a:t>
            </a:r>
            <a:r>
              <a:rPr lang="en-US" altLang="zh-CN" sz="2000" dirty="0" smtClean="0">
                <a:latin typeface="Times New Roman" pitchFamily="18" charset="0"/>
                <a:ea typeface="楷体_GB2312" pitchFamily="49" charset="-122"/>
              </a:rPr>
              <a:t>600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2 </a:t>
            </a:r>
            <a:r>
              <a:rPr lang="zh-CN" altLang="en-US" sz="2000" dirty="0" smtClean="0">
                <a:latin typeface="Times New Roman" pitchFamily="18" charset="0"/>
                <a:ea typeface="楷体_GB2312" pitchFamily="49" charset="-122"/>
              </a:rPr>
              <a:t>核处理器，后期产品 </a:t>
            </a:r>
            <a:r>
              <a:rPr lang="en-US" altLang="zh-CN" sz="2000" dirty="0" smtClean="0">
                <a:latin typeface="Times New Roman" pitchFamily="18" charset="0"/>
                <a:ea typeface="楷体_GB2312" pitchFamily="49" charset="-122"/>
              </a:rPr>
              <a:t>700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4 </a:t>
            </a:r>
            <a:r>
              <a:rPr lang="zh-CN" altLang="en-US" sz="2000" dirty="0" smtClean="0">
                <a:latin typeface="Times New Roman" pitchFamily="18" charset="0"/>
                <a:ea typeface="楷体_GB2312" pitchFamily="49" charset="-122"/>
              </a:rPr>
              <a:t>核处理器。</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i7</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为原生四 </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六核处理器，采用 </a:t>
            </a:r>
            <a:r>
              <a:rPr lang="en-US" altLang="zh-CN" sz="2000" dirty="0" err="1" smtClean="0">
                <a:latin typeface="Times New Roman" pitchFamily="18" charset="0"/>
                <a:ea typeface="楷体_GB2312" pitchFamily="49" charset="-122"/>
              </a:rPr>
              <a:t>LGA</a:t>
            </a:r>
            <a:r>
              <a:rPr lang="en-US" altLang="zh-CN" sz="2000" dirty="0" smtClean="0">
                <a:latin typeface="Times New Roman" pitchFamily="18" charset="0"/>
                <a:ea typeface="楷体_GB2312" pitchFamily="49" charset="-122"/>
              </a:rPr>
              <a:t> 1366 </a:t>
            </a:r>
            <a:r>
              <a:rPr lang="zh-CN" altLang="en-US" sz="2000" dirty="0" smtClean="0">
                <a:latin typeface="Times New Roman" pitchFamily="18" charset="0"/>
                <a:ea typeface="楷体_GB2312" pitchFamily="49" charset="-122"/>
              </a:rPr>
              <a:t>封装。前期产品</a:t>
            </a:r>
            <a:r>
              <a:rPr lang="en-US" altLang="zh-CN" sz="2000" dirty="0" smtClean="0">
                <a:latin typeface="Times New Roman" pitchFamily="18" charset="0"/>
                <a:ea typeface="楷体_GB2312" pitchFamily="49" charset="-122"/>
              </a:rPr>
              <a:t>600</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700</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800 </a:t>
            </a:r>
            <a:r>
              <a:rPr lang="zh-CN" altLang="en-US" sz="2000" dirty="0" smtClean="0">
                <a:latin typeface="Times New Roman" pitchFamily="18" charset="0"/>
                <a:ea typeface="楷体_GB2312" pitchFamily="49" charset="-122"/>
              </a:rPr>
              <a:t>系列处理器为 </a:t>
            </a:r>
            <a:r>
              <a:rPr lang="en-US" altLang="zh-CN" sz="2000" dirty="0" smtClean="0">
                <a:latin typeface="Times New Roman" pitchFamily="18" charset="0"/>
                <a:ea typeface="楷体_GB2312" pitchFamily="49" charset="-122"/>
              </a:rPr>
              <a:t>4 </a:t>
            </a:r>
            <a:r>
              <a:rPr lang="zh-CN" altLang="en-US" sz="2000" dirty="0" smtClean="0">
                <a:latin typeface="Times New Roman" pitchFamily="18" charset="0"/>
                <a:ea typeface="楷体_GB2312" pitchFamily="49" charset="-122"/>
              </a:rPr>
              <a:t>核处理器，后期产品 </a:t>
            </a:r>
            <a:r>
              <a:rPr lang="en-US" altLang="zh-CN" sz="2000" dirty="0" smtClean="0">
                <a:latin typeface="Times New Roman" pitchFamily="18" charset="0"/>
                <a:ea typeface="楷体_GB2312" pitchFamily="49" charset="-122"/>
              </a:rPr>
              <a:t>900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6 </a:t>
            </a:r>
            <a:r>
              <a:rPr lang="zh-CN" altLang="en-US" sz="2000" dirty="0" smtClean="0">
                <a:latin typeface="Times New Roman" pitchFamily="18" charset="0"/>
                <a:ea typeface="楷体_GB2312" pitchFamily="49" charset="-122"/>
              </a:rPr>
              <a:t>核处理器。</a:t>
            </a:r>
          </a:p>
        </p:txBody>
      </p:sp>
      <p:pic>
        <p:nvPicPr>
          <p:cNvPr id="54275" name="Picture 4" descr="Core i5"/>
          <p:cNvPicPr>
            <a:picLocks noChangeAspect="1" noChangeArrowheads="1"/>
          </p:cNvPicPr>
          <p:nvPr/>
        </p:nvPicPr>
        <p:blipFill>
          <a:blip r:embed="rId2"/>
          <a:srcRect/>
          <a:stretch>
            <a:fillRect/>
          </a:stretch>
        </p:blipFill>
        <p:spPr bwMode="auto">
          <a:xfrm>
            <a:off x="2046288" y="4198938"/>
            <a:ext cx="2281237" cy="2422525"/>
          </a:xfrm>
          <a:prstGeom prst="rect">
            <a:avLst/>
          </a:prstGeom>
          <a:noFill/>
          <a:ln w="9525">
            <a:noFill/>
            <a:miter lim="800000"/>
            <a:headEnd/>
            <a:tailEnd/>
          </a:ln>
        </p:spPr>
      </p:pic>
      <p:pic>
        <p:nvPicPr>
          <p:cNvPr id="54276" name="Picture 5"/>
          <p:cNvPicPr>
            <a:picLocks noChangeAspect="1" noChangeArrowheads="1"/>
          </p:cNvPicPr>
          <p:nvPr/>
        </p:nvPicPr>
        <p:blipFill>
          <a:blip r:embed="rId3"/>
          <a:srcRect/>
          <a:stretch>
            <a:fillRect/>
          </a:stretch>
        </p:blipFill>
        <p:spPr bwMode="auto">
          <a:xfrm>
            <a:off x="4846638" y="4183063"/>
            <a:ext cx="2155825" cy="2451100"/>
          </a:xfrm>
          <a:prstGeom prst="rect">
            <a:avLst/>
          </a:prstGeom>
          <a:noFill/>
          <a:ln w="9525">
            <a:noFill/>
            <a:miter lim="800000"/>
            <a:headEnd/>
            <a:tailEnd/>
          </a:ln>
        </p:spPr>
      </p:pic>
      <p:sp>
        <p:nvSpPr>
          <p:cNvPr id="54277" name="Rectangle 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第九代微处理器</a:t>
            </a:r>
          </a:p>
        </p:txBody>
      </p:sp>
    </p:spTree>
    <p:extLst>
      <p:ext uri="{BB962C8B-B14F-4D97-AF65-F5344CB8AC3E}">
        <p14:creationId xmlns:p14="http://schemas.microsoft.com/office/powerpoint/2010/main" val="3230160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5"/>
          <p:cNvSpPr>
            <a:spLocks noGrp="1"/>
          </p:cNvSpPr>
          <p:nvPr>
            <p:ph type="sldNum" sz="quarter" idx="12"/>
          </p:nvPr>
        </p:nvSpPr>
        <p:spPr>
          <a:noFill/>
        </p:spPr>
        <p:txBody>
          <a:bodyPr/>
          <a:lstStyle/>
          <a:p>
            <a:fld id="{95AFCD2C-231D-4C67-A523-F14F2D2F46A4}" type="slidenum">
              <a:rPr lang="en-US" altLang="zh-CN" smtClean="0">
                <a:ea typeface="宋体" charset="-122"/>
              </a:rPr>
              <a:t>43</a:t>
            </a:fld>
            <a:endParaRPr lang="en-US" altLang="zh-CN" smtClean="0">
              <a:ea typeface="宋体" charset="-122"/>
            </a:endParaRPr>
          </a:p>
        </p:txBody>
      </p:sp>
      <p:sp>
        <p:nvSpPr>
          <p:cNvPr id="55298" name="Rectangle 2"/>
          <p:cNvSpPr>
            <a:spLocks noGrp="1" noChangeArrowheads="1"/>
          </p:cNvSpPr>
          <p:nvPr>
            <p:ph type="title"/>
          </p:nvPr>
        </p:nvSpPr>
        <p:spPr>
          <a:xfrm>
            <a:off x="1079500" y="200025"/>
            <a:ext cx="7772400" cy="762000"/>
          </a:xfrm>
        </p:spPr>
        <p:txBody>
          <a:bodyPr/>
          <a:lstStyle/>
          <a:p>
            <a:pPr algn="ctr" eaLnBrk="1" hangingPunct="1"/>
            <a:r>
              <a:rPr lang="zh-CN" altLang="en-US" sz="3600" b="1" i="0" smtClean="0">
                <a:solidFill>
                  <a:schemeClr val="tx1"/>
                </a:solidFill>
              </a:rPr>
              <a:t>全球主要微处理器生产厂商</a:t>
            </a:r>
          </a:p>
        </p:txBody>
      </p:sp>
      <p:sp>
        <p:nvSpPr>
          <p:cNvPr id="55299" name="Rectangle 3"/>
          <p:cNvSpPr>
            <a:spLocks noGrp="1" noChangeArrowheads="1"/>
          </p:cNvSpPr>
          <p:nvPr>
            <p:ph type="body" idx="1"/>
          </p:nvPr>
        </p:nvSpPr>
        <p:spPr>
          <a:xfrm>
            <a:off x="182563" y="1270000"/>
            <a:ext cx="8778875" cy="5287963"/>
          </a:xfrm>
        </p:spPr>
        <p:txBody>
          <a:bodyPr/>
          <a:lstStyle/>
          <a:p>
            <a:pPr eaLnBrk="1" hangingPunct="1">
              <a:lnSpc>
                <a:spcPct val="130000"/>
              </a:lnSpc>
              <a:buFontTx/>
              <a:buNone/>
            </a:pPr>
            <a:r>
              <a:rPr lang="en-US" altLang="zh-CN" sz="2800" b="1" smtClean="0">
                <a:solidFill>
                  <a:schemeClr val="folHlink"/>
                </a:solidFill>
                <a:latin typeface="宋体" charset="-122"/>
              </a:rPr>
              <a:t>Intel</a:t>
            </a:r>
            <a:r>
              <a:rPr lang="zh-CN" altLang="en-US" sz="2800" b="1" smtClean="0">
                <a:solidFill>
                  <a:schemeClr val="folHlink"/>
                </a:solidFill>
                <a:latin typeface="宋体" charset="-122"/>
              </a:rPr>
              <a:t>公司</a:t>
            </a:r>
          </a:p>
          <a:p>
            <a:pPr algn="just" eaLnBrk="1" hangingPunct="1">
              <a:lnSpc>
                <a:spcPct val="125000"/>
              </a:lnSpc>
              <a:spcBef>
                <a:spcPct val="15000"/>
              </a:spcBef>
              <a:buFontTx/>
              <a:buNone/>
            </a:pPr>
            <a:r>
              <a:rPr lang="zh-CN" altLang="en-US" sz="1600" b="1" smtClean="0">
                <a:latin typeface="宋体" charset="-122"/>
              </a:rPr>
              <a:t>	</a:t>
            </a:r>
            <a:r>
              <a:rPr lang="zh-CN" altLang="en-US" sz="2400" b="1" smtClean="0">
                <a:latin typeface="宋体" charset="-122"/>
              </a:rPr>
              <a:t>创建于</a:t>
            </a:r>
            <a:r>
              <a:rPr lang="en-US" altLang="zh-CN" sz="2400" b="1" smtClean="0">
                <a:latin typeface="宋体" charset="-122"/>
              </a:rPr>
              <a:t>1968</a:t>
            </a:r>
            <a:r>
              <a:rPr lang="zh-CN" altLang="en-US" sz="2400" b="1" smtClean="0">
                <a:latin typeface="宋体" charset="-122"/>
              </a:rPr>
              <a:t>年。</a:t>
            </a:r>
            <a:r>
              <a:rPr lang="en-US" altLang="zh-CN" sz="2400" b="1" smtClean="0">
                <a:latin typeface="宋体" charset="-122"/>
              </a:rPr>
              <a:t>1971</a:t>
            </a:r>
            <a:r>
              <a:rPr lang="zh-CN" altLang="en-US" sz="2400" b="1" smtClean="0">
                <a:latin typeface="宋体" charset="-122"/>
              </a:rPr>
              <a:t>年推出全球第一个微处理器，</a:t>
            </a:r>
            <a:r>
              <a:rPr lang="en-US" altLang="zh-CN" sz="2400" b="1" smtClean="0">
                <a:latin typeface="宋体" charset="-122"/>
              </a:rPr>
              <a:t>1981</a:t>
            </a:r>
            <a:r>
              <a:rPr lang="zh-CN" altLang="en-US" sz="2400" b="1" smtClean="0">
                <a:latin typeface="宋体" charset="-122"/>
              </a:rPr>
              <a:t>年，</a:t>
            </a:r>
            <a:r>
              <a:rPr lang="en-US" altLang="zh-CN" sz="2400" b="1" smtClean="0">
                <a:latin typeface="宋体" charset="-122"/>
              </a:rPr>
              <a:t>IBM</a:t>
            </a:r>
            <a:r>
              <a:rPr lang="zh-CN" altLang="en-US" sz="2400" b="1" smtClean="0">
                <a:latin typeface="宋体" charset="-122"/>
              </a:rPr>
              <a:t>采用</a:t>
            </a:r>
            <a:r>
              <a:rPr lang="en-US" altLang="zh-CN" sz="2400" b="1" smtClean="0">
                <a:latin typeface="宋体" charset="-122"/>
              </a:rPr>
              <a:t>Intel</a:t>
            </a:r>
            <a:r>
              <a:rPr lang="zh-CN" altLang="en-US" sz="2400" b="1" smtClean="0">
                <a:latin typeface="宋体" charset="-122"/>
              </a:rPr>
              <a:t>生产的</a:t>
            </a:r>
            <a:r>
              <a:rPr lang="en-US" altLang="zh-CN" sz="2400" b="1" smtClean="0">
                <a:latin typeface="宋体" charset="-122"/>
              </a:rPr>
              <a:t>8088</a:t>
            </a:r>
            <a:r>
              <a:rPr lang="zh-CN" altLang="en-US" sz="2400" b="1" smtClean="0">
                <a:latin typeface="宋体" charset="-122"/>
              </a:rPr>
              <a:t>微处理器推出全球第一台</a:t>
            </a:r>
            <a:r>
              <a:rPr lang="en-US" altLang="zh-CN" sz="2400" b="1" smtClean="0">
                <a:latin typeface="宋体" charset="-122"/>
              </a:rPr>
              <a:t>IBM PC</a:t>
            </a:r>
            <a:r>
              <a:rPr lang="zh-CN" altLang="en-US" sz="2400" b="1" smtClean="0">
                <a:latin typeface="宋体" charset="-122"/>
              </a:rPr>
              <a:t>机，</a:t>
            </a:r>
            <a:r>
              <a:rPr lang="en-US" altLang="zh-CN" sz="2400" b="1" smtClean="0">
                <a:latin typeface="宋体" charset="-122"/>
              </a:rPr>
              <a:t>1984</a:t>
            </a:r>
            <a:r>
              <a:rPr lang="zh-CN" altLang="en-US" sz="2400" b="1" smtClean="0">
                <a:latin typeface="宋体" charset="-122"/>
              </a:rPr>
              <a:t>年入选全美一百家最值得投资的公司，</a:t>
            </a:r>
            <a:r>
              <a:rPr lang="en-US" altLang="zh-CN" sz="2400" b="1" smtClean="0">
                <a:latin typeface="宋体" charset="-122"/>
              </a:rPr>
              <a:t>1992</a:t>
            </a:r>
            <a:r>
              <a:rPr lang="zh-CN" altLang="en-US" sz="2400" b="1" smtClean="0">
                <a:latin typeface="宋体" charset="-122"/>
              </a:rPr>
              <a:t>年成为全球最大的半导体集成电路厂商，</a:t>
            </a:r>
            <a:r>
              <a:rPr lang="en-US" altLang="zh-CN" sz="2400" b="1" smtClean="0">
                <a:latin typeface="宋体" charset="-122"/>
              </a:rPr>
              <a:t>1994</a:t>
            </a:r>
            <a:r>
              <a:rPr lang="zh-CN" altLang="en-US" sz="2400" b="1" smtClean="0">
                <a:latin typeface="宋体" charset="-122"/>
              </a:rPr>
              <a:t>年其营业额达到了</a:t>
            </a:r>
            <a:r>
              <a:rPr lang="en-US" altLang="zh-CN" sz="2400" b="1" smtClean="0">
                <a:latin typeface="宋体" charset="-122"/>
              </a:rPr>
              <a:t>118</a:t>
            </a:r>
            <a:r>
              <a:rPr lang="zh-CN" altLang="en-US" sz="2400" b="1" smtClean="0">
                <a:latin typeface="宋体" charset="-122"/>
              </a:rPr>
              <a:t>亿美元，在</a:t>
            </a:r>
            <a:r>
              <a:rPr lang="en-US" altLang="zh-CN" sz="2400" b="1" smtClean="0">
                <a:latin typeface="宋体" charset="-122"/>
              </a:rPr>
              <a:t>CPU</a:t>
            </a:r>
            <a:r>
              <a:rPr lang="zh-CN" altLang="en-US" sz="2400" b="1" smtClean="0">
                <a:latin typeface="宋体" charset="-122"/>
              </a:rPr>
              <a:t>市场大约占据了</a:t>
            </a:r>
            <a:r>
              <a:rPr lang="en-US" altLang="zh-CN" sz="2400" b="1" smtClean="0">
                <a:latin typeface="宋体" charset="-122"/>
              </a:rPr>
              <a:t>80</a:t>
            </a:r>
            <a:r>
              <a:rPr lang="zh-CN" altLang="en-US" sz="2400" b="1" smtClean="0">
                <a:latin typeface="宋体" charset="-122"/>
              </a:rPr>
              <a:t>％份额。</a:t>
            </a:r>
            <a:r>
              <a:rPr lang="en-US" altLang="zh-CN" sz="2400" b="1" smtClean="0">
                <a:latin typeface="宋体" charset="-122"/>
              </a:rPr>
              <a:t>Intel </a:t>
            </a:r>
            <a:r>
              <a:rPr lang="zh-CN" altLang="en-US" sz="2400" b="1" smtClean="0">
                <a:latin typeface="宋体" charset="-122"/>
              </a:rPr>
              <a:t>领导着</a:t>
            </a:r>
            <a:r>
              <a:rPr lang="en-US" altLang="zh-CN" sz="2400" b="1" smtClean="0">
                <a:latin typeface="宋体" charset="-122"/>
              </a:rPr>
              <a:t>CPU</a:t>
            </a:r>
            <a:r>
              <a:rPr lang="zh-CN" altLang="en-US" sz="2400" b="1" smtClean="0">
                <a:latin typeface="宋体" charset="-122"/>
              </a:rPr>
              <a:t>的世界潮流，从</a:t>
            </a:r>
            <a:r>
              <a:rPr lang="en-US" altLang="zh-CN" sz="2400" b="1" smtClean="0">
                <a:latin typeface="宋体" charset="-122"/>
              </a:rPr>
              <a:t>286</a:t>
            </a:r>
            <a:r>
              <a:rPr lang="zh-CN" altLang="en-US" sz="2400" b="1" smtClean="0">
                <a:latin typeface="宋体" charset="-122"/>
              </a:rPr>
              <a:t>、</a:t>
            </a:r>
            <a:r>
              <a:rPr lang="en-US" altLang="zh-CN" sz="2400" b="1" smtClean="0">
                <a:latin typeface="宋体" charset="-122"/>
              </a:rPr>
              <a:t>386</a:t>
            </a:r>
            <a:r>
              <a:rPr lang="zh-CN" altLang="en-US" sz="2400" b="1" smtClean="0">
                <a:latin typeface="宋体" charset="-122"/>
              </a:rPr>
              <a:t>、</a:t>
            </a:r>
            <a:r>
              <a:rPr lang="en-US" altLang="zh-CN" sz="2400" b="1" smtClean="0">
                <a:latin typeface="宋体" charset="-122"/>
              </a:rPr>
              <a:t>486</a:t>
            </a:r>
            <a:r>
              <a:rPr lang="zh-CN" altLang="en-US" sz="2400" b="1" smtClean="0">
                <a:latin typeface="宋体" charset="-122"/>
              </a:rPr>
              <a:t>、</a:t>
            </a:r>
            <a:r>
              <a:rPr lang="en-US" altLang="zh-CN" sz="2400" b="1" smtClean="0">
                <a:latin typeface="宋体" charset="-122"/>
              </a:rPr>
              <a:t>Pentium…</a:t>
            </a:r>
            <a:r>
              <a:rPr lang="zh-CN" altLang="en-US" sz="2400" b="1" smtClean="0">
                <a:latin typeface="宋体" charset="-122"/>
              </a:rPr>
              <a:t>它始终推动着微处理器的更新换代。</a:t>
            </a:r>
            <a:r>
              <a:rPr lang="en-US" altLang="zh-CN" sz="2400" b="1" smtClean="0">
                <a:latin typeface="宋体" charset="-122"/>
              </a:rPr>
              <a:t>Intel</a:t>
            </a:r>
            <a:r>
              <a:rPr lang="zh-CN" altLang="en-US" sz="2400" b="1" smtClean="0">
                <a:latin typeface="宋体" charset="-122"/>
              </a:rPr>
              <a:t>的</a:t>
            </a:r>
            <a:r>
              <a:rPr lang="en-US" altLang="zh-CN" sz="2400" b="1" smtClean="0">
                <a:latin typeface="宋体" charset="-122"/>
              </a:rPr>
              <a:t>CPU</a:t>
            </a:r>
            <a:r>
              <a:rPr lang="zh-CN" altLang="en-US" sz="2400" b="1" smtClean="0">
                <a:latin typeface="宋体" charset="-122"/>
              </a:rPr>
              <a:t>不仅性能出色，而且在稳定性、功耗方面都十分理想。 </a:t>
            </a:r>
          </a:p>
          <a:p>
            <a:pPr eaLnBrk="1" hangingPunct="1">
              <a:lnSpc>
                <a:spcPct val="125000"/>
              </a:lnSpc>
              <a:spcBef>
                <a:spcPct val="15000"/>
              </a:spcBef>
              <a:buFontTx/>
              <a:buNone/>
            </a:pPr>
            <a:endParaRPr lang="en-US" altLang="zh-CN" sz="2400" b="1" smtClean="0">
              <a:latin typeface="宋体" charset="-122"/>
            </a:endParaRPr>
          </a:p>
        </p:txBody>
      </p:sp>
    </p:spTree>
    <p:extLst>
      <p:ext uri="{BB962C8B-B14F-4D97-AF65-F5344CB8AC3E}">
        <p14:creationId xmlns:p14="http://schemas.microsoft.com/office/powerpoint/2010/main" val="20288630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5"/>
          <p:cNvSpPr>
            <a:spLocks noGrp="1"/>
          </p:cNvSpPr>
          <p:nvPr>
            <p:ph type="sldNum" sz="quarter" idx="12"/>
          </p:nvPr>
        </p:nvSpPr>
        <p:spPr>
          <a:noFill/>
        </p:spPr>
        <p:txBody>
          <a:bodyPr/>
          <a:lstStyle/>
          <a:p>
            <a:fld id="{AFB383C3-181A-46CB-B0F1-7AF636856633}" type="slidenum">
              <a:rPr lang="en-US" altLang="zh-CN" smtClean="0">
                <a:ea typeface="宋体" charset="-122"/>
              </a:rPr>
              <a:t>44</a:t>
            </a:fld>
            <a:endParaRPr lang="en-US" altLang="zh-CN" smtClean="0">
              <a:ea typeface="宋体" charset="-122"/>
            </a:endParaRPr>
          </a:p>
        </p:txBody>
      </p:sp>
      <p:sp>
        <p:nvSpPr>
          <p:cNvPr id="56322" name="Rectangle 2"/>
          <p:cNvSpPr>
            <a:spLocks noGrp="1" noChangeArrowheads="1"/>
          </p:cNvSpPr>
          <p:nvPr>
            <p:ph type="title"/>
          </p:nvPr>
        </p:nvSpPr>
        <p:spPr>
          <a:xfrm>
            <a:off x="684213" y="188913"/>
            <a:ext cx="7772400" cy="792162"/>
          </a:xfrm>
        </p:spPr>
        <p:txBody>
          <a:bodyPr/>
          <a:lstStyle/>
          <a:p>
            <a:pPr algn="ctr" eaLnBrk="1" hangingPunct="1"/>
            <a:r>
              <a:rPr lang="en-US" altLang="zh-CN" sz="4000" b="1" i="0" smtClean="0">
                <a:solidFill>
                  <a:schemeClr val="tx1"/>
                </a:solidFill>
              </a:rPr>
              <a:t>AMD</a:t>
            </a:r>
          </a:p>
        </p:txBody>
      </p:sp>
      <p:sp>
        <p:nvSpPr>
          <p:cNvPr id="56323" name="Rectangle 3"/>
          <p:cNvSpPr>
            <a:spLocks noGrp="1" noChangeArrowheads="1"/>
          </p:cNvSpPr>
          <p:nvPr>
            <p:ph type="body" idx="1"/>
          </p:nvPr>
        </p:nvSpPr>
        <p:spPr>
          <a:xfrm>
            <a:off x="250825" y="1484313"/>
            <a:ext cx="8542338" cy="5113337"/>
          </a:xfrm>
        </p:spPr>
        <p:txBody>
          <a:bodyPr/>
          <a:lstStyle/>
          <a:p>
            <a:pPr algn="just" eaLnBrk="1" hangingPunct="1">
              <a:lnSpc>
                <a:spcPct val="125000"/>
              </a:lnSpc>
              <a:buFont typeface="Wingdings" pitchFamily="2" charset="2"/>
              <a:buChar char="Ø"/>
            </a:pPr>
            <a:r>
              <a:rPr lang="zh-CN" altLang="en-US" sz="2400" b="1" dirty="0" smtClean="0"/>
              <a:t>创办于</a:t>
            </a:r>
            <a:r>
              <a:rPr lang="en-US" altLang="zh-CN" sz="2400" b="1" dirty="0" smtClean="0"/>
              <a:t>1969 </a:t>
            </a:r>
            <a:r>
              <a:rPr lang="zh-CN" altLang="en-US" sz="2400" b="1" dirty="0" smtClean="0"/>
              <a:t>年，总公司设于美国硅谷。集成电路供应商，专为电脑、通信及电子消费类市场供应各种芯片产品，包括用于通信及网络设备的微处理器、闪存、以及基于硅片技术的解决方案等。</a:t>
            </a:r>
          </a:p>
          <a:p>
            <a:pPr algn="just" eaLnBrk="1" hangingPunct="1">
              <a:lnSpc>
                <a:spcPct val="125000"/>
              </a:lnSpc>
              <a:buFont typeface="Wingdings" pitchFamily="2" charset="2"/>
              <a:buChar char="Ø"/>
            </a:pPr>
            <a:r>
              <a:rPr lang="zh-CN" altLang="en-US" sz="2400" b="1" dirty="0" smtClean="0"/>
              <a:t>产品：以</a:t>
            </a:r>
            <a:r>
              <a:rPr lang="en-US" altLang="zh-CN" sz="2400" b="1" dirty="0" smtClean="0"/>
              <a:t>Athlon </a:t>
            </a:r>
            <a:r>
              <a:rPr lang="zh-CN" altLang="en-US" sz="1800" b="1" dirty="0" smtClean="0"/>
              <a:t>（速龙）</a:t>
            </a:r>
            <a:r>
              <a:rPr lang="zh-CN" altLang="en-US" sz="2400" b="1" dirty="0" smtClean="0"/>
              <a:t>及 </a:t>
            </a:r>
            <a:r>
              <a:rPr lang="en-US" altLang="zh-CN" sz="2400" b="1" dirty="0" smtClean="0"/>
              <a:t>Duron</a:t>
            </a:r>
            <a:r>
              <a:rPr lang="zh-CN" altLang="en-US" sz="1800" b="1" dirty="0" smtClean="0"/>
              <a:t>（毒龙）</a:t>
            </a:r>
            <a:r>
              <a:rPr lang="zh-CN" altLang="en-US" sz="2400" b="1" dirty="0" smtClean="0"/>
              <a:t>为核心系列产品。</a:t>
            </a:r>
          </a:p>
          <a:p>
            <a:pPr algn="just" eaLnBrk="1" hangingPunct="1">
              <a:lnSpc>
                <a:spcPct val="125000"/>
              </a:lnSpc>
              <a:buFont typeface="Wingdings" pitchFamily="2" charset="2"/>
              <a:buChar char="Ø"/>
            </a:pPr>
            <a:r>
              <a:rPr lang="zh-CN" altLang="en-US" sz="2400" b="1" dirty="0" smtClean="0"/>
              <a:t>产品特点：性能较高而且价格便宜。</a:t>
            </a:r>
          </a:p>
          <a:p>
            <a:pPr algn="just" eaLnBrk="1" hangingPunct="1">
              <a:lnSpc>
                <a:spcPct val="125000"/>
              </a:lnSpc>
              <a:buFont typeface="Wingdings" pitchFamily="2" charset="2"/>
              <a:buNone/>
            </a:pPr>
            <a:r>
              <a:rPr lang="zh-CN" altLang="en-US" sz="2400" b="1" dirty="0" smtClean="0"/>
              <a:t>    由于在</a:t>
            </a:r>
            <a:r>
              <a:rPr lang="en-US" altLang="zh-CN" sz="2400" b="1" dirty="0" smtClean="0"/>
              <a:t>CPU</a:t>
            </a:r>
            <a:r>
              <a:rPr lang="zh-CN" altLang="en-US" sz="2400" b="1" dirty="0" smtClean="0"/>
              <a:t>核心架构方面的优势，同主频的</a:t>
            </a:r>
            <a:r>
              <a:rPr lang="en-US" altLang="zh-CN" sz="2400" b="1" dirty="0" smtClean="0"/>
              <a:t>AMD</a:t>
            </a:r>
            <a:r>
              <a:rPr lang="zh-CN" altLang="en-US" sz="2400" b="1" dirty="0" smtClean="0"/>
              <a:t>处理器具有更好的整体性能。</a:t>
            </a:r>
          </a:p>
          <a:p>
            <a:pPr algn="just" eaLnBrk="1" hangingPunct="1">
              <a:lnSpc>
                <a:spcPct val="125000"/>
              </a:lnSpc>
              <a:buFont typeface="Wingdings" pitchFamily="2" charset="2"/>
              <a:buNone/>
            </a:pPr>
            <a:r>
              <a:rPr lang="zh-CN" altLang="en-US" sz="2400" b="1" dirty="0" smtClean="0"/>
              <a:t>    但</a:t>
            </a:r>
            <a:r>
              <a:rPr lang="en-US" altLang="zh-CN" sz="2400" b="1" dirty="0" smtClean="0"/>
              <a:t>AMD</a:t>
            </a:r>
            <a:r>
              <a:rPr lang="zh-CN" altLang="en-US" sz="2400" b="1" dirty="0" smtClean="0"/>
              <a:t>处理器的发热量往往比较大，选用的时候在系统散热方面多加注意，在兼容性方面可能也需要多打些补丁。</a:t>
            </a:r>
            <a:endParaRPr lang="zh-CN" altLang="en-US" sz="2400" dirty="0" smtClean="0"/>
          </a:p>
        </p:txBody>
      </p:sp>
    </p:spTree>
    <p:extLst>
      <p:ext uri="{BB962C8B-B14F-4D97-AF65-F5344CB8AC3E}">
        <p14:creationId xmlns:p14="http://schemas.microsoft.com/office/powerpoint/2010/main" val="3831858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a:noFill/>
        </p:spPr>
        <p:txBody>
          <a:bodyPr/>
          <a:lstStyle/>
          <a:p>
            <a:fld id="{F877E925-0DC4-4784-A0C9-F9BC4AB88A67}" type="slidenum">
              <a:rPr lang="en-US" altLang="zh-CN" smtClean="0">
                <a:ea typeface="宋体" charset="-122"/>
              </a:rPr>
              <a:t>45</a:t>
            </a:fld>
            <a:endParaRPr lang="en-US" altLang="zh-CN" smtClean="0">
              <a:ea typeface="宋体" charset="-122"/>
            </a:endParaRPr>
          </a:p>
        </p:txBody>
      </p:sp>
      <p:sp>
        <p:nvSpPr>
          <p:cNvPr id="57346" name="Rectangle 2"/>
          <p:cNvSpPr>
            <a:spLocks noGrp="1" noChangeArrowheads="1"/>
          </p:cNvSpPr>
          <p:nvPr>
            <p:ph type="title"/>
          </p:nvPr>
        </p:nvSpPr>
        <p:spPr>
          <a:xfrm>
            <a:off x="684213" y="0"/>
            <a:ext cx="7772400" cy="914400"/>
          </a:xfrm>
        </p:spPr>
        <p:txBody>
          <a:bodyPr/>
          <a:lstStyle/>
          <a:p>
            <a:pPr algn="ctr" eaLnBrk="1" hangingPunct="1"/>
            <a:r>
              <a:rPr lang="en-US" altLang="zh-CN" sz="4000" i="0" smtClean="0">
                <a:solidFill>
                  <a:schemeClr val="tx1"/>
                </a:solidFill>
              </a:rPr>
              <a:t>AMD</a:t>
            </a:r>
            <a:r>
              <a:rPr lang="zh-CN" altLang="en-US" sz="4000" i="0" smtClean="0">
                <a:solidFill>
                  <a:schemeClr val="tx1"/>
                </a:solidFill>
              </a:rPr>
              <a:t>与双核处理器</a:t>
            </a:r>
          </a:p>
        </p:txBody>
      </p:sp>
      <p:sp>
        <p:nvSpPr>
          <p:cNvPr id="57347" name="Rectangle 3"/>
          <p:cNvSpPr>
            <a:spLocks noGrp="1" noChangeArrowheads="1"/>
          </p:cNvSpPr>
          <p:nvPr>
            <p:ph type="body" idx="1"/>
          </p:nvPr>
        </p:nvSpPr>
        <p:spPr>
          <a:xfrm>
            <a:off x="0" y="1052513"/>
            <a:ext cx="9144000" cy="5516562"/>
          </a:xfrm>
        </p:spPr>
        <p:txBody>
          <a:bodyPr/>
          <a:lstStyle/>
          <a:p>
            <a:pPr algn="just" eaLnBrk="1" hangingPunct="1">
              <a:lnSpc>
                <a:spcPct val="150000"/>
              </a:lnSpc>
              <a:spcBef>
                <a:spcPct val="0"/>
              </a:spcBef>
              <a:buFont typeface="Wingdings" pitchFamily="2" charset="2"/>
              <a:buChar char="Ø"/>
            </a:pPr>
            <a:r>
              <a:rPr lang="zh-CN" altLang="en-US" sz="2400" b="1" dirty="0" smtClean="0"/>
              <a:t>多年来</a:t>
            </a:r>
            <a:r>
              <a:rPr lang="en-US" altLang="zh-CN" sz="2400" b="1" dirty="0" smtClean="0"/>
              <a:t>AMD</a:t>
            </a:r>
            <a:r>
              <a:rPr lang="zh-CN" altLang="en-US" sz="2400" b="1" dirty="0" smtClean="0"/>
              <a:t>在芯片业一直都被认为是类似于英特尔的陪读，一直处于英特尔的压制之下。但转机终于从英特尔的失误中诞生了。</a:t>
            </a:r>
            <a:r>
              <a:rPr lang="en-US" altLang="zh-CN" sz="2400" b="1" dirty="0" smtClean="0"/>
              <a:t>2002</a:t>
            </a:r>
            <a:r>
              <a:rPr lang="zh-CN" altLang="en-US" sz="2400" b="1" dirty="0" smtClean="0"/>
              <a:t>年，英特尔开发出了不兼容</a:t>
            </a:r>
            <a:r>
              <a:rPr lang="en-US" altLang="zh-CN" sz="2400" b="1" dirty="0" smtClean="0"/>
              <a:t>32</a:t>
            </a:r>
            <a:r>
              <a:rPr lang="zh-CN" altLang="en-US" sz="2400" b="1" dirty="0" smtClean="0"/>
              <a:t>位的</a:t>
            </a:r>
            <a:r>
              <a:rPr lang="en-US" altLang="zh-CN" sz="2400" b="1" dirty="0" smtClean="0"/>
              <a:t>64</a:t>
            </a:r>
            <a:r>
              <a:rPr lang="zh-CN" altLang="en-US" sz="2400" b="1" dirty="0" smtClean="0"/>
              <a:t>位安腾处理器，但安腾处理器太超前，既不能兼容已经广泛应用的</a:t>
            </a:r>
            <a:r>
              <a:rPr lang="en-US" altLang="zh-CN" sz="2400" b="1" dirty="0" smtClean="0"/>
              <a:t>32</a:t>
            </a:r>
            <a:r>
              <a:rPr lang="zh-CN" altLang="en-US" sz="2400" b="1" dirty="0" smtClean="0"/>
              <a:t>位系统，又不能拿出更多适合于安腾系统的应用软件。尽管花了巨资推广，但安腾的市场需求还是微乎其微。</a:t>
            </a:r>
            <a:r>
              <a:rPr lang="en-US" altLang="zh-CN" sz="2400" b="1" dirty="0" smtClean="0"/>
              <a:t>AMD</a:t>
            </a:r>
            <a:r>
              <a:rPr lang="zh-CN" altLang="en-US" sz="2400" b="1" dirty="0" smtClean="0"/>
              <a:t>乘虚而入，</a:t>
            </a:r>
            <a:r>
              <a:rPr lang="en-US" altLang="zh-CN" sz="2400" b="1" dirty="0" smtClean="0"/>
              <a:t>2003</a:t>
            </a:r>
            <a:r>
              <a:rPr lang="zh-CN" altLang="en-US" sz="2400" b="1" dirty="0" smtClean="0"/>
              <a:t>年</a:t>
            </a:r>
            <a:r>
              <a:rPr lang="en-US" altLang="zh-CN" sz="2400" b="1" dirty="0" smtClean="0"/>
              <a:t>4</a:t>
            </a:r>
            <a:r>
              <a:rPr lang="zh-CN" altLang="en-US" sz="2400" b="1" dirty="0" smtClean="0"/>
              <a:t>月推出与</a:t>
            </a:r>
            <a:r>
              <a:rPr lang="en-US" altLang="zh-CN" sz="2400" b="1" dirty="0" smtClean="0"/>
              <a:t>32</a:t>
            </a:r>
            <a:r>
              <a:rPr lang="zh-CN" altLang="en-US" sz="2400" b="1" dirty="0" smtClean="0"/>
              <a:t>位兼容的</a:t>
            </a:r>
            <a:r>
              <a:rPr lang="en-US" altLang="zh-CN" sz="2400" b="1" dirty="0" smtClean="0"/>
              <a:t>64</a:t>
            </a:r>
            <a:r>
              <a:rPr lang="zh-CN" altLang="en-US" sz="2400" b="1" dirty="0" smtClean="0"/>
              <a:t>位处理器皓龙（双核处理器）。皓龙在市场上取得了非常好的效果，</a:t>
            </a:r>
            <a:r>
              <a:rPr lang="en-US" altLang="zh-CN" sz="2400" b="1" dirty="0" smtClean="0"/>
              <a:t>AMD</a:t>
            </a:r>
            <a:r>
              <a:rPr lang="zh-CN" altLang="en-US" sz="2400" b="1" dirty="0" smtClean="0"/>
              <a:t>的双核让英特尔在接下来的一年时间内措手不及。</a:t>
            </a:r>
            <a:endParaRPr lang="zh-CN" altLang="en-US" sz="2400" dirty="0" smtClean="0"/>
          </a:p>
        </p:txBody>
      </p:sp>
    </p:spTree>
    <p:extLst>
      <p:ext uri="{BB962C8B-B14F-4D97-AF65-F5344CB8AC3E}">
        <p14:creationId xmlns:p14="http://schemas.microsoft.com/office/powerpoint/2010/main" val="37772041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a:noFill/>
        </p:spPr>
        <p:txBody>
          <a:bodyPr/>
          <a:lstStyle/>
          <a:p>
            <a:fld id="{F877E925-0DC4-4784-A0C9-F9BC4AB88A67}" type="slidenum">
              <a:rPr lang="en-US" altLang="zh-CN" smtClean="0">
                <a:ea typeface="宋体" charset="-122"/>
              </a:rPr>
              <a:t>46</a:t>
            </a:fld>
            <a:endParaRPr lang="en-US" altLang="zh-CN" smtClean="0">
              <a:ea typeface="宋体" charset="-122"/>
            </a:endParaRPr>
          </a:p>
        </p:txBody>
      </p:sp>
      <p:sp>
        <p:nvSpPr>
          <p:cNvPr id="57346" name="Rectangle 2"/>
          <p:cNvSpPr>
            <a:spLocks noGrp="1" noChangeArrowheads="1"/>
          </p:cNvSpPr>
          <p:nvPr>
            <p:ph type="title"/>
          </p:nvPr>
        </p:nvSpPr>
        <p:spPr>
          <a:xfrm>
            <a:off x="684213" y="0"/>
            <a:ext cx="7772400" cy="914400"/>
          </a:xfrm>
        </p:spPr>
        <p:txBody>
          <a:bodyPr/>
          <a:lstStyle/>
          <a:p>
            <a:pPr algn="ctr" eaLnBrk="1" hangingPunct="1"/>
            <a:r>
              <a:rPr lang="en-US" altLang="zh-CN" sz="4000" i="0" smtClean="0">
                <a:solidFill>
                  <a:schemeClr val="tx1"/>
                </a:solidFill>
              </a:rPr>
              <a:t>AMD</a:t>
            </a:r>
            <a:r>
              <a:rPr lang="zh-CN" altLang="en-US" sz="4000" i="0" smtClean="0">
                <a:solidFill>
                  <a:schemeClr val="tx1"/>
                </a:solidFill>
              </a:rPr>
              <a:t>与双核处理器</a:t>
            </a:r>
          </a:p>
        </p:txBody>
      </p:sp>
      <p:sp>
        <p:nvSpPr>
          <p:cNvPr id="57347" name="Rectangle 3"/>
          <p:cNvSpPr>
            <a:spLocks noGrp="1" noChangeArrowheads="1"/>
          </p:cNvSpPr>
          <p:nvPr>
            <p:ph type="body" idx="1"/>
          </p:nvPr>
        </p:nvSpPr>
        <p:spPr>
          <a:xfrm>
            <a:off x="0" y="1052513"/>
            <a:ext cx="9144000" cy="5516562"/>
          </a:xfrm>
        </p:spPr>
        <p:txBody>
          <a:bodyPr/>
          <a:lstStyle/>
          <a:p>
            <a:pPr algn="just" eaLnBrk="1" hangingPunct="1">
              <a:lnSpc>
                <a:spcPct val="150000"/>
              </a:lnSpc>
              <a:spcBef>
                <a:spcPct val="0"/>
              </a:spcBef>
              <a:buFont typeface="Wingdings" pitchFamily="2" charset="2"/>
              <a:buChar char="Ø"/>
            </a:pPr>
            <a:r>
              <a:rPr lang="zh-CN" altLang="en-US" sz="2000" b="1" dirty="0" smtClean="0"/>
              <a:t>就在这段时间里，</a:t>
            </a:r>
            <a:r>
              <a:rPr lang="en-US" altLang="zh-CN" sz="2000" b="1" dirty="0" smtClean="0"/>
              <a:t>AMD</a:t>
            </a:r>
            <a:r>
              <a:rPr lang="zh-CN" altLang="en-US" sz="2000" b="1" dirty="0" smtClean="0"/>
              <a:t>的市场占有率从不足</a:t>
            </a:r>
            <a:r>
              <a:rPr lang="en-US" altLang="zh-CN" sz="2000" b="1" dirty="0" smtClean="0"/>
              <a:t>5%</a:t>
            </a:r>
            <a:r>
              <a:rPr lang="zh-CN" altLang="en-US" sz="2000" b="1" dirty="0" smtClean="0"/>
              <a:t>，上升到</a:t>
            </a:r>
            <a:r>
              <a:rPr lang="en-US" altLang="zh-CN" sz="2000" b="1" dirty="0" smtClean="0"/>
              <a:t>2006</a:t>
            </a:r>
            <a:r>
              <a:rPr lang="zh-CN" altLang="en-US" sz="2000" b="1" dirty="0" smtClean="0"/>
              <a:t>年第一季度桌面电脑微处理器出货量占市场的</a:t>
            </a:r>
            <a:r>
              <a:rPr lang="en-US" altLang="zh-CN" sz="2000" b="1" dirty="0" smtClean="0"/>
              <a:t>21.1%</a:t>
            </a:r>
            <a:r>
              <a:rPr lang="zh-CN" altLang="en-US" sz="2000" b="1" dirty="0" smtClean="0"/>
              <a:t>。在市场调研机构</a:t>
            </a:r>
            <a:r>
              <a:rPr lang="en-US" altLang="zh-CN" sz="2000" b="1" dirty="0" smtClean="0"/>
              <a:t>Current Analysis</a:t>
            </a:r>
            <a:r>
              <a:rPr lang="zh-CN" altLang="en-US" sz="2000" b="1" dirty="0" smtClean="0"/>
              <a:t>公布的美国市场</a:t>
            </a:r>
            <a:r>
              <a:rPr lang="en-US" altLang="zh-CN" sz="2000" b="1" dirty="0" smtClean="0"/>
              <a:t>2005</a:t>
            </a:r>
            <a:r>
              <a:rPr lang="zh-CN" altLang="en-US" sz="2000" b="1" dirty="0" smtClean="0"/>
              <a:t>年</a:t>
            </a:r>
            <a:r>
              <a:rPr lang="en-US" altLang="zh-CN" sz="2000" b="1" dirty="0" smtClean="0"/>
              <a:t>9</a:t>
            </a:r>
            <a:r>
              <a:rPr lang="zh-CN" altLang="en-US" sz="2000" b="1" dirty="0" smtClean="0"/>
              <a:t>月份处理器市场数据中，</a:t>
            </a:r>
            <a:r>
              <a:rPr lang="en-US" altLang="zh-CN" sz="2000" b="1" dirty="0" smtClean="0"/>
              <a:t>AMD</a:t>
            </a:r>
            <a:r>
              <a:rPr lang="zh-CN" altLang="en-US" sz="2000" b="1" dirty="0" smtClean="0"/>
              <a:t>以</a:t>
            </a:r>
            <a:r>
              <a:rPr lang="en-US" altLang="zh-CN" sz="2000" b="1" dirty="0" smtClean="0"/>
              <a:t>52%</a:t>
            </a:r>
            <a:r>
              <a:rPr lang="zh-CN" altLang="en-US" sz="2000" b="1" dirty="0" smtClean="0"/>
              <a:t>的市场占有率一举超越了英特尔的</a:t>
            </a:r>
            <a:r>
              <a:rPr lang="en-US" altLang="zh-CN" sz="2000" b="1" dirty="0" smtClean="0"/>
              <a:t>46%</a:t>
            </a:r>
            <a:r>
              <a:rPr lang="zh-CN" altLang="en-US" sz="2000" b="1" dirty="0" smtClean="0"/>
              <a:t>。在产品和技术层面上，</a:t>
            </a:r>
            <a:r>
              <a:rPr lang="en-US" altLang="zh-CN" sz="2000" b="1" dirty="0" smtClean="0"/>
              <a:t>2003</a:t>
            </a:r>
            <a:r>
              <a:rPr lang="zh-CN" altLang="en-US" sz="2000" b="1" dirty="0" smtClean="0"/>
              <a:t>年</a:t>
            </a:r>
            <a:r>
              <a:rPr lang="en-US" altLang="zh-CN" sz="2000" b="1" dirty="0" smtClean="0"/>
              <a:t>AMD</a:t>
            </a:r>
            <a:r>
              <a:rPr lang="zh-CN" altLang="en-US" sz="2000" b="1" dirty="0" smtClean="0"/>
              <a:t>率先推出</a:t>
            </a:r>
            <a:r>
              <a:rPr lang="en-US" altLang="zh-CN" sz="2000" b="1" dirty="0" smtClean="0"/>
              <a:t>64</a:t>
            </a:r>
            <a:r>
              <a:rPr lang="zh-CN" altLang="en-US" sz="2000" b="1" dirty="0" smtClean="0"/>
              <a:t>位处理器，确立了其在</a:t>
            </a:r>
            <a:r>
              <a:rPr lang="en-US" altLang="zh-CN" sz="2000" b="1" dirty="0" smtClean="0"/>
              <a:t>64</a:t>
            </a:r>
            <a:r>
              <a:rPr lang="zh-CN" altLang="en-US" sz="2000" b="1" dirty="0" smtClean="0"/>
              <a:t>位计算方面的领先地位。</a:t>
            </a:r>
            <a:r>
              <a:rPr lang="en-US" altLang="zh-CN" sz="2000" b="1" dirty="0" smtClean="0"/>
              <a:t>2005</a:t>
            </a:r>
            <a:r>
              <a:rPr lang="zh-CN" altLang="en-US" sz="2000" b="1" dirty="0" smtClean="0"/>
              <a:t>年，</a:t>
            </a:r>
            <a:r>
              <a:rPr lang="en-US" altLang="zh-CN" sz="2000" b="1" dirty="0" smtClean="0"/>
              <a:t>AMD</a:t>
            </a:r>
            <a:r>
              <a:rPr lang="zh-CN" altLang="en-US" sz="2000" b="1" dirty="0" smtClean="0"/>
              <a:t>又率先推出针对服务器、工作站和台式机的双核处理器。这两大领域的举动都在业界引发了广泛关注和支持。凭借双核，</a:t>
            </a:r>
            <a:r>
              <a:rPr lang="en-US" altLang="zh-CN" sz="2000" b="1" dirty="0" smtClean="0"/>
              <a:t>AMD</a:t>
            </a:r>
            <a:r>
              <a:rPr lang="zh-CN" altLang="en-US" sz="2000" b="1" dirty="0" smtClean="0"/>
              <a:t>占得先机并获取了一定的市场空间。但</a:t>
            </a:r>
            <a:r>
              <a:rPr lang="en-US" altLang="zh-CN" sz="2000" b="1" dirty="0" smtClean="0"/>
              <a:t>AMD</a:t>
            </a:r>
            <a:r>
              <a:rPr lang="zh-CN" altLang="en-US" sz="2000" b="1" dirty="0" smtClean="0"/>
              <a:t>双核处理器也暴露出一些问题：产能与工艺成为</a:t>
            </a:r>
            <a:r>
              <a:rPr lang="en-US" altLang="zh-CN" sz="2000" b="1" dirty="0" smtClean="0"/>
              <a:t>AMD</a:t>
            </a:r>
            <a:r>
              <a:rPr lang="zh-CN" altLang="en-US" sz="2000" b="1" dirty="0" smtClean="0"/>
              <a:t>的短板。</a:t>
            </a:r>
            <a:endParaRPr lang="zh-CN" altLang="en-US" sz="2000" dirty="0" smtClean="0"/>
          </a:p>
        </p:txBody>
      </p:sp>
    </p:spTree>
    <p:extLst>
      <p:ext uri="{BB962C8B-B14F-4D97-AF65-F5344CB8AC3E}">
        <p14:creationId xmlns:p14="http://schemas.microsoft.com/office/powerpoint/2010/main" val="37241300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5"/>
          <p:cNvSpPr>
            <a:spLocks noGrp="1"/>
          </p:cNvSpPr>
          <p:nvPr>
            <p:ph type="sldNum" sz="quarter" idx="12"/>
          </p:nvPr>
        </p:nvSpPr>
        <p:spPr>
          <a:noFill/>
        </p:spPr>
        <p:txBody>
          <a:bodyPr/>
          <a:lstStyle/>
          <a:p>
            <a:fld id="{4D3DD20C-C81C-41C2-8110-E8A51FC567B2}" type="slidenum">
              <a:rPr lang="en-US" altLang="zh-CN" smtClean="0">
                <a:ea typeface="宋体" charset="-122"/>
              </a:rPr>
              <a:t>47</a:t>
            </a:fld>
            <a:endParaRPr lang="en-US" altLang="zh-CN" smtClean="0">
              <a:ea typeface="宋体" charset="-122"/>
            </a:endParaRPr>
          </a:p>
        </p:txBody>
      </p:sp>
      <p:sp>
        <p:nvSpPr>
          <p:cNvPr id="58370" name="Rectangle 2"/>
          <p:cNvSpPr>
            <a:spLocks noGrp="1" noChangeArrowheads="1"/>
          </p:cNvSpPr>
          <p:nvPr>
            <p:ph type="body" idx="1"/>
          </p:nvPr>
        </p:nvSpPr>
        <p:spPr>
          <a:xfrm>
            <a:off x="457200" y="1235074"/>
            <a:ext cx="8207375" cy="5379909"/>
          </a:xfrm>
        </p:spPr>
        <p:txBody>
          <a:bodyPr/>
          <a:lstStyle/>
          <a:p>
            <a:pPr eaLnBrk="1" hangingPunct="1">
              <a:buFontTx/>
              <a:buNone/>
            </a:pPr>
            <a:r>
              <a:rPr lang="zh-CN" altLang="en-US" sz="4400" b="1" dirty="0" smtClean="0">
                <a:solidFill>
                  <a:schemeClr val="folHlink"/>
                </a:solidFill>
                <a:latin typeface="宋体" charset="-122"/>
              </a:rPr>
              <a:t>威盛</a:t>
            </a:r>
            <a:r>
              <a:rPr lang="zh-CN" altLang="en-US" sz="4400" b="1" dirty="0" smtClean="0">
                <a:latin typeface="宋体" charset="-122"/>
              </a:rPr>
              <a:t>   </a:t>
            </a:r>
          </a:p>
          <a:p>
            <a:pPr eaLnBrk="1" hangingPunct="1">
              <a:lnSpc>
                <a:spcPct val="125000"/>
              </a:lnSpc>
              <a:buFontTx/>
              <a:buNone/>
            </a:pPr>
            <a:r>
              <a:rPr lang="zh-CN" altLang="en-US" sz="2800" dirty="0" smtClean="0">
                <a:latin typeface="宋体" charset="-122"/>
              </a:rPr>
              <a:t>  威</a:t>
            </a:r>
            <a:r>
              <a:rPr lang="zh-CN" altLang="en-US" sz="2800" dirty="0">
                <a:latin typeface="宋体" charset="-122"/>
              </a:rPr>
              <a:t>盛</a:t>
            </a:r>
            <a:r>
              <a:rPr lang="zh-CN" altLang="en-US" sz="2800" dirty="0" smtClean="0">
                <a:latin typeface="宋体" charset="-122"/>
              </a:rPr>
              <a:t>电子 </a:t>
            </a:r>
            <a:r>
              <a:rPr lang="en-US" altLang="zh-CN" sz="2800" dirty="0" smtClean="0">
                <a:latin typeface="宋体" charset="-122"/>
              </a:rPr>
              <a:t>(</a:t>
            </a:r>
            <a:r>
              <a:rPr lang="en-US" altLang="zh-CN" sz="2800" dirty="0">
                <a:latin typeface="宋体" charset="-122"/>
              </a:rPr>
              <a:t>VIA Technologies)</a:t>
            </a:r>
            <a:r>
              <a:rPr lang="zh-CN" altLang="en-US" sz="2800" dirty="0">
                <a:latin typeface="宋体" charset="-122"/>
              </a:rPr>
              <a:t>，是台湾地区的集成电路设计公司，主要生产主机板的晶片组、中央处理器</a:t>
            </a:r>
            <a:r>
              <a:rPr lang="en-US" altLang="zh-CN" sz="2800" dirty="0">
                <a:latin typeface="宋体" charset="-122"/>
              </a:rPr>
              <a:t>(CPU)</a:t>
            </a:r>
            <a:r>
              <a:rPr lang="zh-CN" altLang="en-US" sz="2800" dirty="0">
                <a:latin typeface="宋体" charset="-122"/>
              </a:rPr>
              <a:t>、以及记忆体。它是世界上最大的独立主机板晶片组设计公司。作为一</a:t>
            </a:r>
            <a:r>
              <a:rPr lang="zh-CN" altLang="en-US" sz="2800" dirty="0" smtClean="0">
                <a:latin typeface="宋体" charset="-122"/>
              </a:rPr>
              <a:t>个无晶圆厂半导体</a:t>
            </a:r>
            <a:r>
              <a:rPr lang="zh-CN" altLang="en-US" sz="2800" dirty="0">
                <a:latin typeface="宋体" charset="-122"/>
              </a:rPr>
              <a:t>厂商（</a:t>
            </a:r>
            <a:r>
              <a:rPr lang="en-US" altLang="zh-CN" sz="2800" dirty="0">
                <a:latin typeface="宋体" charset="-122"/>
              </a:rPr>
              <a:t>fabless</a:t>
            </a:r>
            <a:r>
              <a:rPr lang="zh-CN" altLang="en-US" sz="2800" dirty="0">
                <a:latin typeface="宋体" charset="-122"/>
              </a:rPr>
              <a:t>），</a:t>
            </a:r>
            <a:r>
              <a:rPr lang="en-US" altLang="zh-CN" sz="2800" dirty="0">
                <a:latin typeface="宋体" charset="-122"/>
              </a:rPr>
              <a:t>VIA</a:t>
            </a:r>
            <a:r>
              <a:rPr lang="zh-CN" altLang="en-US" sz="2800" dirty="0">
                <a:latin typeface="宋体" charset="-122"/>
              </a:rPr>
              <a:t>主要在研究与发展他的晶片组，然后将晶圆制造外包给晶圆厂进行 </a:t>
            </a:r>
            <a:r>
              <a:rPr lang="en-US" altLang="zh-CN" sz="2800" dirty="0">
                <a:latin typeface="宋体" charset="-122"/>
              </a:rPr>
              <a:t>(</a:t>
            </a:r>
            <a:r>
              <a:rPr lang="zh-CN" altLang="en-US" sz="2800" dirty="0">
                <a:latin typeface="宋体" charset="-122"/>
              </a:rPr>
              <a:t>像是台湾积体电路制造股份有限公司 </a:t>
            </a:r>
            <a:r>
              <a:rPr lang="en-US" altLang="zh-CN" sz="2800" dirty="0" err="1">
                <a:latin typeface="宋体" charset="-122"/>
              </a:rPr>
              <a:t>en:TSMC</a:t>
            </a:r>
            <a:r>
              <a:rPr lang="en-US" altLang="zh-CN" sz="2800" dirty="0">
                <a:latin typeface="宋体" charset="-122"/>
              </a:rPr>
              <a:t>)</a:t>
            </a:r>
            <a:r>
              <a:rPr lang="zh-CN" altLang="en-US" sz="2800" b="1" dirty="0">
                <a:latin typeface="宋体" charset="-122"/>
              </a:rPr>
              <a:t>。</a:t>
            </a:r>
            <a:endParaRPr lang="zh-CN" altLang="en-US" sz="1400" b="1" dirty="0" smtClean="0">
              <a:latin typeface="宋体" charset="-122"/>
            </a:endParaRPr>
          </a:p>
        </p:txBody>
      </p:sp>
    </p:spTree>
    <p:extLst>
      <p:ext uri="{BB962C8B-B14F-4D97-AF65-F5344CB8AC3E}">
        <p14:creationId xmlns:p14="http://schemas.microsoft.com/office/powerpoint/2010/main" val="5012556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5"/>
          <p:cNvSpPr>
            <a:spLocks noGrp="1"/>
          </p:cNvSpPr>
          <p:nvPr>
            <p:ph type="sldNum" sz="quarter" idx="12"/>
          </p:nvPr>
        </p:nvSpPr>
        <p:spPr>
          <a:noFill/>
        </p:spPr>
        <p:txBody>
          <a:bodyPr/>
          <a:lstStyle/>
          <a:p>
            <a:fld id="{4D3DD20C-C81C-41C2-8110-E8A51FC567B2}" type="slidenum">
              <a:rPr lang="en-US" altLang="zh-CN" smtClean="0">
                <a:ea typeface="宋体" charset="-122"/>
              </a:rPr>
              <a:t>48</a:t>
            </a:fld>
            <a:endParaRPr lang="en-US" altLang="zh-CN" smtClean="0">
              <a:ea typeface="宋体" charset="-122"/>
            </a:endParaRPr>
          </a:p>
        </p:txBody>
      </p:sp>
      <p:sp>
        <p:nvSpPr>
          <p:cNvPr id="58370" name="Rectangle 2"/>
          <p:cNvSpPr>
            <a:spLocks noGrp="1" noChangeArrowheads="1"/>
          </p:cNvSpPr>
          <p:nvPr>
            <p:ph type="body" idx="1"/>
          </p:nvPr>
        </p:nvSpPr>
        <p:spPr>
          <a:xfrm>
            <a:off x="457200" y="1235075"/>
            <a:ext cx="8207375" cy="4114800"/>
          </a:xfrm>
        </p:spPr>
        <p:txBody>
          <a:bodyPr/>
          <a:lstStyle/>
          <a:p>
            <a:pPr eaLnBrk="1" hangingPunct="1">
              <a:buFontTx/>
              <a:buNone/>
            </a:pPr>
            <a:r>
              <a:rPr lang="zh-CN" altLang="en-US" sz="4400" b="1" dirty="0" smtClean="0">
                <a:solidFill>
                  <a:schemeClr val="folHlink"/>
                </a:solidFill>
                <a:latin typeface="宋体" charset="-122"/>
              </a:rPr>
              <a:t>威盛</a:t>
            </a:r>
            <a:r>
              <a:rPr lang="zh-CN" altLang="en-US" sz="4400" b="1" dirty="0" smtClean="0">
                <a:latin typeface="宋体" charset="-122"/>
              </a:rPr>
              <a:t>   </a:t>
            </a:r>
          </a:p>
          <a:p>
            <a:pPr eaLnBrk="1" hangingPunct="1">
              <a:lnSpc>
                <a:spcPct val="125000"/>
              </a:lnSpc>
              <a:buFontTx/>
              <a:buNone/>
            </a:pPr>
            <a:r>
              <a:rPr lang="zh-CN" altLang="en-US" sz="4400" b="1" dirty="0" smtClean="0">
                <a:latin typeface="宋体" charset="-122"/>
              </a:rPr>
              <a:t>  </a:t>
            </a:r>
            <a:r>
              <a:rPr lang="en-US" altLang="zh-CN" sz="2400" b="1" dirty="0" smtClean="0">
                <a:latin typeface="宋体" charset="-122"/>
              </a:rPr>
              <a:t>VIA </a:t>
            </a:r>
            <a:r>
              <a:rPr lang="en-US" altLang="zh-CN" sz="2400" b="1" dirty="0" err="1" smtClean="0">
                <a:latin typeface="宋体" charset="-122"/>
              </a:rPr>
              <a:t>C3</a:t>
            </a:r>
            <a:r>
              <a:rPr lang="en-US" altLang="zh-CN" sz="2400" b="1" dirty="0" smtClean="0">
                <a:latin typeface="宋体" charset="-122"/>
              </a:rPr>
              <a:t> </a:t>
            </a:r>
            <a:r>
              <a:rPr lang="zh-CN" altLang="en-US" sz="2400" b="1" dirty="0" smtClean="0">
                <a:latin typeface="宋体" charset="-122"/>
              </a:rPr>
              <a:t>系列处理器是由威盛公司生产的经典</a:t>
            </a:r>
            <a:r>
              <a:rPr lang="en-US" altLang="zh-CN" sz="2400" b="1" dirty="0" smtClean="0">
                <a:latin typeface="宋体" charset="-122"/>
              </a:rPr>
              <a:t>CPU</a:t>
            </a:r>
            <a:r>
              <a:rPr lang="zh-CN" altLang="en-US" sz="2400" b="1" dirty="0" smtClean="0">
                <a:latin typeface="宋体" charset="-122"/>
              </a:rPr>
              <a:t>系列，其最大的特点就是价格低廉，性能实用，对于经济比较紧张的用户具有很大的吸引力。</a:t>
            </a:r>
          </a:p>
        </p:txBody>
      </p:sp>
    </p:spTree>
    <p:extLst>
      <p:ext uri="{BB962C8B-B14F-4D97-AF65-F5344CB8AC3E}">
        <p14:creationId xmlns:p14="http://schemas.microsoft.com/office/powerpoint/2010/main" val="92891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5"/>
          <p:cNvSpPr>
            <a:spLocks noGrp="1"/>
          </p:cNvSpPr>
          <p:nvPr>
            <p:ph type="sldNum" sz="quarter" idx="12"/>
          </p:nvPr>
        </p:nvSpPr>
        <p:spPr>
          <a:noFill/>
        </p:spPr>
        <p:txBody>
          <a:bodyPr/>
          <a:lstStyle/>
          <a:p>
            <a:fld id="{9509EC21-0D16-47B7-A38C-F18E95CAEB41}" type="slidenum">
              <a:rPr lang="en-US" altLang="zh-CN" smtClean="0">
                <a:ea typeface="宋体" charset="-122"/>
              </a:rPr>
              <a:t>49</a:t>
            </a:fld>
            <a:endParaRPr lang="en-US" altLang="zh-CN" smtClean="0">
              <a:ea typeface="宋体" charset="-122"/>
            </a:endParaRPr>
          </a:p>
        </p:txBody>
      </p:sp>
      <p:sp>
        <p:nvSpPr>
          <p:cNvPr id="59394" name="Rectangle 2"/>
          <p:cNvSpPr>
            <a:spLocks noGrp="1" noChangeArrowheads="1"/>
          </p:cNvSpPr>
          <p:nvPr>
            <p:ph type="title"/>
          </p:nvPr>
        </p:nvSpPr>
        <p:spPr>
          <a:xfrm>
            <a:off x="1344613" y="212725"/>
            <a:ext cx="6910387" cy="698500"/>
          </a:xfrm>
        </p:spPr>
        <p:txBody>
          <a:bodyPr/>
          <a:lstStyle/>
          <a:p>
            <a:pPr algn="ctr" eaLnBrk="1" hangingPunct="1"/>
            <a:r>
              <a:rPr lang="en-US" altLang="zh-CN" sz="3600" b="1" i="0" dirty="0" smtClean="0">
                <a:solidFill>
                  <a:schemeClr val="tx1"/>
                </a:solidFill>
              </a:rPr>
              <a:t>1.2 </a:t>
            </a:r>
            <a:r>
              <a:rPr lang="zh-CN" altLang="en-US" sz="3600" b="1" i="0" dirty="0" smtClean="0">
                <a:solidFill>
                  <a:schemeClr val="tx1"/>
                </a:solidFill>
              </a:rPr>
              <a:t>计算机的分类</a:t>
            </a:r>
          </a:p>
        </p:txBody>
      </p:sp>
      <p:sp>
        <p:nvSpPr>
          <p:cNvPr id="59395" name="Rectangle 3"/>
          <p:cNvSpPr>
            <a:spLocks noGrp="1" noChangeArrowheads="1"/>
          </p:cNvSpPr>
          <p:nvPr>
            <p:ph type="body" idx="1"/>
          </p:nvPr>
        </p:nvSpPr>
        <p:spPr>
          <a:xfrm>
            <a:off x="606425" y="1171575"/>
            <a:ext cx="8266113" cy="4895850"/>
          </a:xfrm>
        </p:spPr>
        <p:txBody>
          <a:bodyPr lIns="92075" tIns="46038" rIns="92075" bIns="46038"/>
          <a:lstStyle/>
          <a:p>
            <a:pPr lvl="1" eaLnBrk="1" hangingPunct="1"/>
            <a:r>
              <a:rPr lang="zh-CN" altLang="en-US" sz="3200" smtClean="0"/>
              <a:t>电子计算机按其性能分类：</a:t>
            </a:r>
          </a:p>
          <a:p>
            <a:pPr lvl="2" eaLnBrk="1" hangingPunct="1">
              <a:lnSpc>
                <a:spcPct val="125000"/>
              </a:lnSpc>
            </a:pPr>
            <a:r>
              <a:rPr lang="zh-CN" altLang="en-US" sz="2800" smtClean="0"/>
              <a:t>大中型计算机</a:t>
            </a:r>
            <a:r>
              <a:rPr lang="en-US" altLang="zh-CN" sz="2800" smtClean="0"/>
              <a:t>/</a:t>
            </a:r>
            <a:r>
              <a:rPr lang="zh-CN" altLang="en-US" sz="2800" smtClean="0"/>
              <a:t>巨型计算机（</a:t>
            </a:r>
            <a:r>
              <a:rPr lang="en-US" altLang="zh-CN" sz="2800" smtClean="0"/>
              <a:t>Mainframe Computer</a:t>
            </a:r>
            <a:r>
              <a:rPr lang="zh-CN" altLang="en-US" sz="2800" smtClean="0"/>
              <a:t>）</a:t>
            </a:r>
          </a:p>
          <a:p>
            <a:pPr lvl="2" eaLnBrk="1" hangingPunct="1">
              <a:lnSpc>
                <a:spcPct val="125000"/>
              </a:lnSpc>
            </a:pPr>
            <a:r>
              <a:rPr lang="zh-CN" altLang="en-US" sz="2800" smtClean="0"/>
              <a:t>小型计算机（</a:t>
            </a:r>
            <a:r>
              <a:rPr lang="en-US" altLang="zh-CN" sz="2800" smtClean="0"/>
              <a:t>Minicomputer</a:t>
            </a:r>
            <a:r>
              <a:rPr lang="zh-CN" altLang="en-US" sz="2800" smtClean="0"/>
              <a:t>）</a:t>
            </a:r>
          </a:p>
          <a:p>
            <a:pPr lvl="2" eaLnBrk="1" hangingPunct="1">
              <a:lnSpc>
                <a:spcPct val="125000"/>
              </a:lnSpc>
            </a:pPr>
            <a:r>
              <a:rPr lang="zh-CN" altLang="en-US" sz="2800" smtClean="0"/>
              <a:t>微型计算机（</a:t>
            </a:r>
            <a:r>
              <a:rPr lang="en-US" altLang="zh-CN" sz="2800" smtClean="0"/>
              <a:t>Microcomputer</a:t>
            </a:r>
            <a:r>
              <a:rPr lang="zh-CN" altLang="en-US" sz="2800" smtClean="0"/>
              <a:t>）</a:t>
            </a:r>
          </a:p>
          <a:p>
            <a:pPr lvl="2" eaLnBrk="1" hangingPunct="1">
              <a:lnSpc>
                <a:spcPct val="125000"/>
              </a:lnSpc>
            </a:pPr>
            <a:r>
              <a:rPr lang="zh-CN" altLang="en-US" sz="2800" smtClean="0"/>
              <a:t>单片计算机（</a:t>
            </a:r>
            <a:r>
              <a:rPr lang="en-US" altLang="zh-CN" sz="2800" smtClean="0"/>
              <a:t>Single-Chip Microcomputer</a:t>
            </a:r>
            <a:r>
              <a:rPr lang="zh-CN" altLang="en-US" sz="2800" smtClean="0"/>
              <a:t>）</a:t>
            </a:r>
          </a:p>
          <a:p>
            <a:pPr lvl="2" eaLnBrk="1" hangingPunct="1">
              <a:lnSpc>
                <a:spcPct val="125000"/>
              </a:lnSpc>
              <a:buFontTx/>
              <a:buNone/>
            </a:pPr>
            <a:endParaRPr lang="en-US" altLang="zh-CN" sz="2800" smtClean="0"/>
          </a:p>
        </p:txBody>
      </p:sp>
    </p:spTree>
    <p:extLst>
      <p:ext uri="{BB962C8B-B14F-4D97-AF65-F5344CB8AC3E}">
        <p14:creationId xmlns:p14="http://schemas.microsoft.com/office/powerpoint/2010/main" val="34713270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4650" y="400685"/>
            <a:ext cx="7066280" cy="994410"/>
          </a:xfrm>
        </p:spPr>
        <p:txBody>
          <a:bodyPr/>
          <a:lstStyle/>
          <a:p>
            <a:r>
              <a:rPr lang="zh-CN" altLang="en-US" i="0">
                <a:solidFill>
                  <a:schemeClr val="tx1"/>
                </a:solidFill>
                <a:sym typeface="+mn-ea"/>
              </a:rPr>
              <a:t>这门课都讲些什么？</a:t>
            </a:r>
          </a:p>
          <a:p>
            <a:endParaRPr lang="zh-CN" altLang="en-US"/>
          </a:p>
        </p:txBody>
      </p:sp>
      <p:sp>
        <p:nvSpPr>
          <p:cNvPr id="3" name="内容占位符 2"/>
          <p:cNvSpPr>
            <a:spLocks noGrp="1"/>
          </p:cNvSpPr>
          <p:nvPr>
            <p:ph idx="1"/>
          </p:nvPr>
        </p:nvSpPr>
        <p:spPr>
          <a:xfrm>
            <a:off x="553085" y="2472690"/>
            <a:ext cx="7772400" cy="523875"/>
          </a:xfrm>
        </p:spPr>
        <p:txBody>
          <a:bodyPr/>
          <a:lstStyle/>
          <a:p>
            <a:r>
              <a:rPr lang="zh-CN" altLang="en-US"/>
              <a:t>四个部分：</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5</a:t>
            </a:fld>
            <a:endParaRPr lang="en-US" altLang="zh-CN"/>
          </a:p>
        </p:txBody>
      </p:sp>
      <p:sp>
        <p:nvSpPr>
          <p:cNvPr id="5" name="文本框 4"/>
          <p:cNvSpPr txBox="1"/>
          <p:nvPr/>
        </p:nvSpPr>
        <p:spPr>
          <a:xfrm>
            <a:off x="789305" y="1206500"/>
            <a:ext cx="7932420" cy="1066800"/>
          </a:xfrm>
          <a:prstGeom prst="rect">
            <a:avLst/>
          </a:prstGeom>
          <a:noFill/>
        </p:spPr>
        <p:txBody>
          <a:bodyPr wrap="square" rtlCol="0">
            <a:spAutoFit/>
          </a:bodyPr>
          <a:lstStyle/>
          <a:p>
            <a:r>
              <a:rPr lang="zh-CN" altLang="en-US" sz="3200"/>
              <a:t>这门课所讲是微机的基本原理和智能控制系统的设计方法。</a:t>
            </a:r>
          </a:p>
        </p:txBody>
      </p:sp>
      <p:sp>
        <p:nvSpPr>
          <p:cNvPr id="6" name="文本框 5"/>
          <p:cNvSpPr txBox="1"/>
          <p:nvPr/>
        </p:nvSpPr>
        <p:spPr>
          <a:xfrm>
            <a:off x="671195" y="3208020"/>
            <a:ext cx="8344535" cy="457200"/>
          </a:xfrm>
          <a:prstGeom prst="rect">
            <a:avLst/>
          </a:prstGeom>
          <a:noFill/>
        </p:spPr>
        <p:txBody>
          <a:bodyPr wrap="square" rtlCol="0">
            <a:spAutoFit/>
          </a:bodyPr>
          <a:lstStyle/>
          <a:p>
            <a:r>
              <a:rPr lang="zh-CN" altLang="en-US" sz="2400">
                <a:sym typeface="+mn-ea"/>
              </a:rPr>
              <a:t>1.16位CPU 8086的基本原理、硬件结构和编程（</a:t>
            </a:r>
            <a:r>
              <a:rPr lang="zh-CN" altLang="en-US" sz="2400">
                <a:solidFill>
                  <a:srgbClr val="0070C0"/>
                </a:solidFill>
                <a:sym typeface="+mn-ea"/>
              </a:rPr>
              <a:t>自我认知）</a:t>
            </a:r>
          </a:p>
        </p:txBody>
      </p:sp>
      <p:sp>
        <p:nvSpPr>
          <p:cNvPr id="7" name="文本框 6"/>
          <p:cNvSpPr txBox="1"/>
          <p:nvPr/>
        </p:nvSpPr>
        <p:spPr>
          <a:xfrm>
            <a:off x="709930" y="3790315"/>
            <a:ext cx="8344535" cy="457200"/>
          </a:xfrm>
          <a:prstGeom prst="rect">
            <a:avLst/>
          </a:prstGeom>
          <a:noFill/>
        </p:spPr>
        <p:txBody>
          <a:bodyPr wrap="square" rtlCol="0">
            <a:spAutoFit/>
          </a:bodyPr>
          <a:lstStyle/>
          <a:p>
            <a:r>
              <a:rPr lang="en-US" altLang="zh-CN" sz="2400">
                <a:sym typeface="+mn-ea"/>
              </a:rPr>
              <a:t>2</a:t>
            </a:r>
            <a:r>
              <a:rPr lang="zh-CN" altLang="en-US" sz="2400">
                <a:sym typeface="+mn-ea"/>
              </a:rPr>
              <a:t>. 8086CPU和外设、内存的接口技术（</a:t>
            </a:r>
            <a:r>
              <a:rPr lang="zh-CN" altLang="en-US" sz="2400">
                <a:solidFill>
                  <a:schemeClr val="tx2"/>
                </a:solidFill>
                <a:sym typeface="+mn-ea"/>
              </a:rPr>
              <a:t>建立联系）</a:t>
            </a:r>
          </a:p>
        </p:txBody>
      </p:sp>
      <p:sp>
        <p:nvSpPr>
          <p:cNvPr id="8" name="文本框 7"/>
          <p:cNvSpPr txBox="1"/>
          <p:nvPr/>
        </p:nvSpPr>
        <p:spPr>
          <a:xfrm>
            <a:off x="729615" y="4598670"/>
            <a:ext cx="5897880" cy="457200"/>
          </a:xfrm>
          <a:prstGeom prst="rect">
            <a:avLst/>
          </a:prstGeom>
          <a:noFill/>
        </p:spPr>
        <p:txBody>
          <a:bodyPr wrap="none" rtlCol="0" anchor="t">
            <a:spAutoFit/>
          </a:bodyPr>
          <a:lstStyle/>
          <a:p>
            <a:r>
              <a:rPr lang="en-US" altLang="zh-CN" sz="2400">
                <a:sym typeface="+mn-ea"/>
              </a:rPr>
              <a:t>3.51</a:t>
            </a:r>
            <a:r>
              <a:rPr lang="zh-CN" altLang="en-US" sz="2400">
                <a:sym typeface="+mn-ea"/>
              </a:rPr>
              <a:t>单片机的基本原理和应用（</a:t>
            </a:r>
            <a:r>
              <a:rPr lang="zh-CN" altLang="en-US" sz="2400">
                <a:solidFill>
                  <a:srgbClr val="FF0000"/>
                </a:solidFill>
                <a:sym typeface="+mn-ea"/>
              </a:rPr>
              <a:t>放下身段</a:t>
            </a:r>
            <a:r>
              <a:rPr lang="zh-CN" altLang="en-US" sz="2400">
                <a:sym typeface="+mn-ea"/>
              </a:rPr>
              <a:t>）</a:t>
            </a:r>
            <a:endParaRPr lang="zh-CN" altLang="en-US" sz="2400"/>
          </a:p>
        </p:txBody>
      </p:sp>
      <p:sp>
        <p:nvSpPr>
          <p:cNvPr id="9" name="文本框 8"/>
          <p:cNvSpPr txBox="1"/>
          <p:nvPr/>
        </p:nvSpPr>
        <p:spPr>
          <a:xfrm>
            <a:off x="716280" y="5320665"/>
            <a:ext cx="4441190" cy="457200"/>
          </a:xfrm>
          <a:prstGeom prst="rect">
            <a:avLst/>
          </a:prstGeom>
          <a:noFill/>
        </p:spPr>
        <p:txBody>
          <a:bodyPr wrap="none" rtlCol="0" anchor="t">
            <a:spAutoFit/>
          </a:bodyPr>
          <a:lstStyle/>
          <a:p>
            <a:r>
              <a:rPr lang="en-US" altLang="zh-CN" sz="2400">
                <a:sym typeface="+mn-ea"/>
              </a:rPr>
              <a:t>4.pentiumCP</a:t>
            </a:r>
            <a:r>
              <a:rPr lang="zh-CN" altLang="en-US" sz="2400">
                <a:sym typeface="+mn-ea"/>
              </a:rPr>
              <a:t>U技术（</a:t>
            </a:r>
            <a:r>
              <a:rPr lang="zh-CN" altLang="en-US" sz="2400">
                <a:solidFill>
                  <a:schemeClr val="tx1">
                    <a:lumMod val="95000"/>
                    <a:lumOff val="5000"/>
                  </a:schemeClr>
                </a:solidFill>
                <a:sym typeface="+mn-ea"/>
              </a:rPr>
              <a:t>提升自我</a:t>
            </a:r>
            <a:r>
              <a:rPr lang="zh-CN" altLang="en-US" sz="2400">
                <a:sym typeface="+mn-ea"/>
              </a:rPr>
              <a:t>）</a:t>
            </a:r>
            <a:endParaRPr lang="en-US" altLang="zh-CN" sz="2400">
              <a:sym typeface="+mn-ea"/>
            </a:endParaRPr>
          </a:p>
        </p:txBody>
      </p:sp>
    </p:spTree>
    <p:extLst>
      <p:ext uri="{BB962C8B-B14F-4D97-AF65-F5344CB8AC3E}">
        <p14:creationId xmlns:p14="http://schemas.microsoft.com/office/powerpoint/2010/main" val="39781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5"/>
          <p:cNvSpPr>
            <a:spLocks noGrp="1"/>
          </p:cNvSpPr>
          <p:nvPr>
            <p:ph type="sldNum" sz="quarter" idx="12"/>
          </p:nvPr>
        </p:nvSpPr>
        <p:spPr>
          <a:noFill/>
        </p:spPr>
        <p:txBody>
          <a:bodyPr/>
          <a:lstStyle/>
          <a:p>
            <a:fld id="{BE5AE0D7-831C-4340-ACDA-E99D36047946}" type="slidenum">
              <a:rPr lang="en-US" altLang="zh-CN" smtClean="0">
                <a:ea typeface="宋体" charset="-122"/>
              </a:rPr>
              <a:t>50</a:t>
            </a:fld>
            <a:endParaRPr lang="en-US" altLang="zh-CN" smtClean="0">
              <a:ea typeface="宋体" charset="-122"/>
            </a:endParaRPr>
          </a:p>
        </p:txBody>
      </p:sp>
      <p:sp>
        <p:nvSpPr>
          <p:cNvPr id="60418" name="Rectangle 2"/>
          <p:cNvSpPr>
            <a:spLocks noGrp="1" noChangeArrowheads="1"/>
          </p:cNvSpPr>
          <p:nvPr>
            <p:ph type="title"/>
          </p:nvPr>
        </p:nvSpPr>
        <p:spPr>
          <a:xfrm>
            <a:off x="825500" y="0"/>
            <a:ext cx="7772400" cy="852488"/>
          </a:xfrm>
        </p:spPr>
        <p:txBody>
          <a:bodyPr/>
          <a:lstStyle/>
          <a:p>
            <a:pPr algn="ctr" eaLnBrk="1" hangingPunct="1"/>
            <a:r>
              <a:rPr lang="zh-CN" altLang="en-US" sz="3600" b="1" i="0" smtClean="0">
                <a:solidFill>
                  <a:schemeClr val="tx1"/>
                </a:solidFill>
              </a:rPr>
              <a:t>微型计算机应用范围</a:t>
            </a:r>
          </a:p>
        </p:txBody>
      </p:sp>
      <p:sp>
        <p:nvSpPr>
          <p:cNvPr id="60419" name="Rectangle 3"/>
          <p:cNvSpPr>
            <a:spLocks noGrp="1" noChangeArrowheads="1"/>
          </p:cNvSpPr>
          <p:nvPr>
            <p:ph type="body" idx="1"/>
          </p:nvPr>
        </p:nvSpPr>
        <p:spPr>
          <a:xfrm>
            <a:off x="1049338" y="1044575"/>
            <a:ext cx="7889875" cy="5349875"/>
          </a:xfrm>
        </p:spPr>
        <p:txBody>
          <a:bodyPr/>
          <a:lstStyle/>
          <a:p>
            <a:pPr eaLnBrk="1" hangingPunct="1"/>
            <a:endParaRPr lang="en-US" altLang="zh-CN" smtClean="0"/>
          </a:p>
          <a:p>
            <a:pPr eaLnBrk="1" hangingPunct="1"/>
            <a:r>
              <a:rPr lang="zh-CN" altLang="en-US" smtClean="0"/>
              <a:t>科学计算</a:t>
            </a:r>
          </a:p>
          <a:p>
            <a:pPr eaLnBrk="1" hangingPunct="1"/>
            <a:r>
              <a:rPr lang="zh-CN" altLang="en-US" smtClean="0"/>
              <a:t>信息处理</a:t>
            </a:r>
          </a:p>
          <a:p>
            <a:pPr eaLnBrk="1" hangingPunct="1"/>
            <a:r>
              <a:rPr lang="zh-CN" altLang="en-US" smtClean="0"/>
              <a:t>自动控制</a:t>
            </a:r>
          </a:p>
          <a:p>
            <a:pPr eaLnBrk="1" hangingPunct="1"/>
            <a:r>
              <a:rPr lang="zh-CN" altLang="en-US" smtClean="0"/>
              <a:t>辅助设计</a:t>
            </a:r>
          </a:p>
          <a:p>
            <a:pPr eaLnBrk="1" hangingPunct="1"/>
            <a:r>
              <a:rPr lang="zh-CN" altLang="en-US" smtClean="0"/>
              <a:t>人工智能等</a:t>
            </a:r>
          </a:p>
          <a:p>
            <a:pPr eaLnBrk="1" hangingPunct="1">
              <a:buFontTx/>
              <a:buNone/>
            </a:pPr>
            <a:r>
              <a:rPr lang="zh-CN" altLang="en-US" smtClean="0"/>
              <a:t>通信系统、电子器材、仪器仪表、控制设备、机械装备、家用电器等等</a:t>
            </a:r>
          </a:p>
          <a:p>
            <a:pPr eaLnBrk="1" hangingPunct="1">
              <a:buClr>
                <a:schemeClr val="folHlink"/>
              </a:buClr>
              <a:buFont typeface="Wingdings" pitchFamily="2" charset="2"/>
              <a:buNone/>
            </a:pPr>
            <a:r>
              <a:rPr lang="zh-CN" altLang="en-US" smtClean="0">
                <a:latin typeface="Times New Roman" pitchFamily="18" charset="0"/>
              </a:rPr>
              <a:t>“</a:t>
            </a:r>
            <a:r>
              <a:rPr lang="zh-CN" altLang="en-US" smtClean="0"/>
              <a:t>不是技术问题，而是创造力和技巧的问题</a:t>
            </a:r>
          </a:p>
          <a:p>
            <a:pPr eaLnBrk="1" hangingPunct="1"/>
            <a:endParaRPr lang="en-US" altLang="zh-CN" smtClean="0"/>
          </a:p>
        </p:txBody>
      </p:sp>
    </p:spTree>
    <p:extLst>
      <p:ext uri="{BB962C8B-B14F-4D97-AF65-F5344CB8AC3E}">
        <p14:creationId xmlns:p14="http://schemas.microsoft.com/office/powerpoint/2010/main" val="35119261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5"/>
          <p:cNvSpPr>
            <a:spLocks noGrp="1"/>
          </p:cNvSpPr>
          <p:nvPr>
            <p:ph type="sldNum" sz="quarter" idx="12"/>
          </p:nvPr>
        </p:nvSpPr>
        <p:spPr>
          <a:noFill/>
        </p:spPr>
        <p:txBody>
          <a:bodyPr/>
          <a:lstStyle/>
          <a:p>
            <a:fld id="{B98E6799-449F-41DA-9505-E10363642887}" type="slidenum">
              <a:rPr lang="en-US" altLang="zh-CN" smtClean="0">
                <a:ea typeface="宋体" charset="-122"/>
              </a:rPr>
              <a:t>51</a:t>
            </a:fld>
            <a:endParaRPr lang="en-US" altLang="zh-CN" smtClean="0">
              <a:ea typeface="宋体" charset="-122"/>
            </a:endParaRPr>
          </a:p>
        </p:txBody>
      </p:sp>
      <p:sp>
        <p:nvSpPr>
          <p:cNvPr id="61442" name="Rectangle 2"/>
          <p:cNvSpPr>
            <a:spLocks noGrp="1" noChangeArrowheads="1"/>
          </p:cNvSpPr>
          <p:nvPr>
            <p:ph type="title"/>
          </p:nvPr>
        </p:nvSpPr>
        <p:spPr>
          <a:xfrm>
            <a:off x="549275" y="198438"/>
            <a:ext cx="8594725" cy="762000"/>
          </a:xfrm>
        </p:spPr>
        <p:txBody>
          <a:bodyPr/>
          <a:lstStyle/>
          <a:p>
            <a:pPr algn="ctr" eaLnBrk="1" hangingPunct="1"/>
            <a:r>
              <a:rPr lang="en-US" altLang="zh-CN" sz="3600" b="1" i="0" smtClean="0">
                <a:solidFill>
                  <a:schemeClr val="tx1"/>
                </a:solidFill>
              </a:rPr>
              <a:t>3 </a:t>
            </a:r>
            <a:r>
              <a:rPr lang="zh-CN" altLang="en-US" sz="3600" b="1" i="0" smtClean="0">
                <a:solidFill>
                  <a:schemeClr val="tx1"/>
                </a:solidFill>
              </a:rPr>
              <a:t>微处理器、微型计算机和微机系统</a:t>
            </a:r>
          </a:p>
        </p:txBody>
      </p:sp>
      <p:grpSp>
        <p:nvGrpSpPr>
          <p:cNvPr id="61443" name="Group 6"/>
          <p:cNvGrpSpPr/>
          <p:nvPr/>
        </p:nvGrpSpPr>
        <p:grpSpPr bwMode="auto">
          <a:xfrm>
            <a:off x="1258888" y="1608138"/>
            <a:ext cx="6443662" cy="4587875"/>
            <a:chOff x="994" y="763"/>
            <a:chExt cx="3713" cy="2458"/>
          </a:xfrm>
        </p:grpSpPr>
        <p:pic>
          <p:nvPicPr>
            <p:cNvPr id="61444" name="Picture 4"/>
            <p:cNvPicPr>
              <a:picLocks noChangeAspect="1" noChangeArrowheads="1"/>
            </p:cNvPicPr>
            <p:nvPr/>
          </p:nvPicPr>
          <p:blipFill>
            <a:blip r:embed="rId2"/>
            <a:srcRect/>
            <a:stretch>
              <a:fillRect/>
            </a:stretch>
          </p:blipFill>
          <p:spPr bwMode="auto">
            <a:xfrm>
              <a:off x="994" y="763"/>
              <a:ext cx="3713" cy="2160"/>
            </a:xfrm>
            <a:prstGeom prst="rect">
              <a:avLst/>
            </a:prstGeom>
            <a:noFill/>
            <a:ln w="9525">
              <a:noFill/>
              <a:miter lim="800000"/>
              <a:headEnd/>
              <a:tailEnd/>
            </a:ln>
          </p:spPr>
        </p:pic>
        <p:pic>
          <p:nvPicPr>
            <p:cNvPr id="61445" name="Picture 5"/>
            <p:cNvPicPr>
              <a:picLocks noChangeAspect="1" noChangeArrowheads="1"/>
            </p:cNvPicPr>
            <p:nvPr/>
          </p:nvPicPr>
          <p:blipFill>
            <a:blip r:embed="rId3"/>
            <a:srcRect/>
            <a:stretch>
              <a:fillRect/>
            </a:stretch>
          </p:blipFill>
          <p:spPr bwMode="auto">
            <a:xfrm>
              <a:off x="2496" y="2887"/>
              <a:ext cx="652" cy="334"/>
            </a:xfrm>
            <a:prstGeom prst="rect">
              <a:avLst/>
            </a:prstGeom>
            <a:noFill/>
            <a:ln w="9525">
              <a:noFill/>
              <a:miter lim="800000"/>
              <a:headEnd/>
              <a:tailEnd/>
            </a:ln>
          </p:spPr>
        </p:pic>
      </p:grpSp>
    </p:spTree>
    <p:extLst>
      <p:ext uri="{BB962C8B-B14F-4D97-AF65-F5344CB8AC3E}">
        <p14:creationId xmlns:p14="http://schemas.microsoft.com/office/powerpoint/2010/main" val="116366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5"/>
          <p:cNvSpPr>
            <a:spLocks noGrp="1"/>
          </p:cNvSpPr>
          <p:nvPr>
            <p:ph type="sldNum" sz="quarter" idx="12"/>
          </p:nvPr>
        </p:nvSpPr>
        <p:spPr>
          <a:noFill/>
        </p:spPr>
        <p:txBody>
          <a:bodyPr/>
          <a:lstStyle/>
          <a:p>
            <a:fld id="{45A84BF4-54D6-4348-86FF-56253120C4B9}" type="slidenum">
              <a:rPr lang="en-US" altLang="zh-CN" smtClean="0">
                <a:ea typeface="宋体" charset="-122"/>
              </a:rPr>
              <a:t>52</a:t>
            </a:fld>
            <a:endParaRPr lang="en-US" altLang="zh-CN" smtClean="0">
              <a:ea typeface="宋体" charset="-122"/>
            </a:endParaRPr>
          </a:p>
        </p:txBody>
      </p:sp>
      <p:sp>
        <p:nvSpPr>
          <p:cNvPr id="62466" name="Rectangle 2"/>
          <p:cNvSpPr>
            <a:spLocks noGrp="1" noChangeArrowheads="1"/>
          </p:cNvSpPr>
          <p:nvPr>
            <p:ph type="title"/>
          </p:nvPr>
        </p:nvSpPr>
        <p:spPr>
          <a:xfrm>
            <a:off x="931863" y="0"/>
            <a:ext cx="8212137" cy="868363"/>
          </a:xfrm>
        </p:spPr>
        <p:txBody>
          <a:bodyPr/>
          <a:lstStyle/>
          <a:p>
            <a:pPr algn="ctr" eaLnBrk="1" hangingPunct="1"/>
            <a:r>
              <a:rPr lang="en-US" altLang="zh-CN" sz="3600" b="1" i="0" smtClean="0">
                <a:solidFill>
                  <a:schemeClr val="tx1"/>
                </a:solidFill>
                <a:latin typeface="Tahoma" pitchFamily="34" charset="0"/>
              </a:rPr>
              <a:t>3 </a:t>
            </a:r>
            <a:r>
              <a:rPr lang="zh-CN" altLang="en-US" sz="3600" b="1" i="0" smtClean="0">
                <a:solidFill>
                  <a:schemeClr val="tx1"/>
                </a:solidFill>
                <a:latin typeface="Tahoma" pitchFamily="34" charset="0"/>
              </a:rPr>
              <a:t>微处理器、微型计算机和微机系统</a:t>
            </a:r>
          </a:p>
        </p:txBody>
      </p:sp>
      <p:sp>
        <p:nvSpPr>
          <p:cNvPr id="62467" name="Rectangle 3"/>
          <p:cNvSpPr>
            <a:spLocks noGrp="1" noChangeArrowheads="1"/>
          </p:cNvSpPr>
          <p:nvPr>
            <p:ph type="body" idx="1"/>
          </p:nvPr>
        </p:nvSpPr>
        <p:spPr>
          <a:xfrm>
            <a:off x="338138" y="1733550"/>
            <a:ext cx="8356600" cy="4892675"/>
          </a:xfrm>
        </p:spPr>
        <p:txBody>
          <a:bodyPr/>
          <a:lstStyle/>
          <a:p>
            <a:pPr eaLnBrk="1" hangingPunct="1">
              <a:lnSpc>
                <a:spcPct val="125000"/>
              </a:lnSpc>
            </a:pPr>
            <a:r>
              <a:rPr lang="zh-CN" altLang="en-US" sz="2400" b="1" dirty="0" smtClean="0">
                <a:solidFill>
                  <a:schemeClr val="tx2"/>
                </a:solidFill>
              </a:rPr>
              <a:t>微处理器</a:t>
            </a:r>
            <a:r>
              <a:rPr lang="zh-CN" altLang="en-US" sz="2400" b="1" dirty="0" smtClean="0"/>
              <a:t>是微型计算机的核心组成部件</a:t>
            </a:r>
          </a:p>
          <a:p>
            <a:pPr eaLnBrk="1" hangingPunct="1">
              <a:lnSpc>
                <a:spcPct val="125000"/>
              </a:lnSpc>
            </a:pPr>
            <a:r>
              <a:rPr lang="zh-CN" altLang="en-US" sz="2400" b="1" dirty="0" smtClean="0"/>
              <a:t>微处理器配上存储器、系统总线、输入</a:t>
            </a:r>
            <a:r>
              <a:rPr lang="en-US" altLang="zh-CN" sz="2400" b="1" dirty="0" smtClean="0"/>
              <a:t>/</a:t>
            </a:r>
            <a:r>
              <a:rPr lang="zh-CN" altLang="en-US" sz="2400" b="1" dirty="0" smtClean="0"/>
              <a:t>输出接口电路等组成</a:t>
            </a:r>
            <a:r>
              <a:rPr lang="zh-CN" altLang="en-US" sz="2400" b="1" dirty="0" smtClean="0">
                <a:solidFill>
                  <a:schemeClr val="tx2"/>
                </a:solidFill>
              </a:rPr>
              <a:t>微型计算机</a:t>
            </a:r>
          </a:p>
          <a:p>
            <a:pPr eaLnBrk="1" hangingPunct="1">
              <a:lnSpc>
                <a:spcPct val="125000"/>
              </a:lnSpc>
            </a:pPr>
            <a:r>
              <a:rPr lang="zh-CN" altLang="en-US" sz="2400" b="1" dirty="0" smtClean="0"/>
              <a:t>微型计算机配上相应的外围设备、软件等组成</a:t>
            </a:r>
            <a:r>
              <a:rPr lang="zh-CN" altLang="en-US" sz="2400" b="1" dirty="0" smtClean="0">
                <a:solidFill>
                  <a:schemeClr val="tx2"/>
                </a:solidFill>
              </a:rPr>
              <a:t>微型计算机系统</a:t>
            </a:r>
          </a:p>
          <a:p>
            <a:pPr eaLnBrk="1" hangingPunct="1">
              <a:lnSpc>
                <a:spcPct val="125000"/>
              </a:lnSpc>
              <a:buFontTx/>
              <a:buNone/>
            </a:pPr>
            <a:r>
              <a:rPr lang="zh-CN" altLang="en-US" sz="2400" b="1" dirty="0" smtClean="0"/>
              <a:t>绪论目标：</a:t>
            </a:r>
          </a:p>
          <a:p>
            <a:pPr eaLnBrk="1" hangingPunct="1">
              <a:lnSpc>
                <a:spcPct val="125000"/>
              </a:lnSpc>
              <a:buFontTx/>
              <a:buNone/>
            </a:pPr>
            <a:r>
              <a:rPr lang="zh-CN" altLang="en-US" sz="2400" b="1" dirty="0" smtClean="0"/>
              <a:t>感性认识微机系统的框架</a:t>
            </a:r>
          </a:p>
          <a:p>
            <a:pPr eaLnBrk="1" hangingPunct="1">
              <a:lnSpc>
                <a:spcPct val="125000"/>
              </a:lnSpc>
              <a:buFontTx/>
              <a:buNone/>
            </a:pPr>
            <a:r>
              <a:rPr lang="zh-CN" altLang="en-US" sz="2400" b="1" dirty="0" smtClean="0"/>
              <a:t>微型计算机四个模块作用</a:t>
            </a:r>
          </a:p>
          <a:p>
            <a:pPr eaLnBrk="1" hangingPunct="1">
              <a:lnSpc>
                <a:spcPct val="125000"/>
              </a:lnSpc>
              <a:buFontTx/>
              <a:buNone/>
            </a:pPr>
            <a:r>
              <a:rPr lang="zh-CN" altLang="en-US" sz="2400" b="1" dirty="0" smtClean="0"/>
              <a:t>微型计算机工作过程、原理</a:t>
            </a:r>
          </a:p>
        </p:txBody>
      </p:sp>
    </p:spTree>
    <p:extLst>
      <p:ext uri="{BB962C8B-B14F-4D97-AF65-F5344CB8AC3E}">
        <p14:creationId xmlns:p14="http://schemas.microsoft.com/office/powerpoint/2010/main" val="1828473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p:cNvSpPr>
            <a:spLocks noGrp="1"/>
          </p:cNvSpPr>
          <p:nvPr>
            <p:ph type="sldNum" sz="quarter" idx="4294967295"/>
          </p:nvPr>
        </p:nvSpPr>
        <p:spPr>
          <a:noFill/>
        </p:spPr>
        <p:txBody>
          <a:bodyPr/>
          <a:lstStyle/>
          <a:p>
            <a:fld id="{7E23FDF7-2CCD-4CC3-9535-17D32B316D2E}" type="slidenum">
              <a:rPr lang="en-US" altLang="zh-CN" smtClean="0">
                <a:ea typeface="宋体" charset="-122"/>
              </a:rPr>
              <a:t>53</a:t>
            </a:fld>
            <a:endParaRPr lang="en-US" altLang="zh-CN" smtClean="0">
              <a:ea typeface="宋体" charset="-122"/>
            </a:endParaRPr>
          </a:p>
        </p:txBody>
      </p:sp>
      <p:grpSp>
        <p:nvGrpSpPr>
          <p:cNvPr id="63490" name="Group 3"/>
          <p:cNvGrpSpPr/>
          <p:nvPr/>
        </p:nvGrpSpPr>
        <p:grpSpPr bwMode="auto">
          <a:xfrm>
            <a:off x="168275" y="1341438"/>
            <a:ext cx="8156574" cy="4500562"/>
            <a:chOff x="106" y="845"/>
            <a:chExt cx="5138" cy="2835"/>
          </a:xfrm>
        </p:grpSpPr>
        <p:sp>
          <p:nvSpPr>
            <p:cNvPr id="63493" name="AutoShape 4"/>
            <p:cNvSpPr/>
            <p:nvPr/>
          </p:nvSpPr>
          <p:spPr bwMode="auto">
            <a:xfrm>
              <a:off x="493" y="1536"/>
              <a:ext cx="96" cy="1768"/>
            </a:xfrm>
            <a:prstGeom prst="leftBrace">
              <a:avLst>
                <a:gd name="adj1" fmla="val 153472"/>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494" name="AutoShape 5"/>
            <p:cNvSpPr/>
            <p:nvPr/>
          </p:nvSpPr>
          <p:spPr bwMode="auto">
            <a:xfrm>
              <a:off x="1463" y="3046"/>
              <a:ext cx="137" cy="628"/>
            </a:xfrm>
            <a:prstGeom prst="leftBrace">
              <a:avLst>
                <a:gd name="adj1" fmla="val 38200"/>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495" name="Text Box 6"/>
            <p:cNvSpPr txBox="1">
              <a:spLocks noChangeArrowheads="1"/>
            </p:cNvSpPr>
            <p:nvPr/>
          </p:nvSpPr>
          <p:spPr bwMode="auto">
            <a:xfrm>
              <a:off x="612" y="1389"/>
              <a:ext cx="1152" cy="640"/>
            </a:xfrm>
            <a:prstGeom prst="rect">
              <a:avLst/>
            </a:prstGeom>
            <a:noFill/>
            <a:ln w="9525">
              <a:noFill/>
              <a:miter lim="800000"/>
            </a:ln>
          </p:spPr>
          <p:txBody>
            <a:bodyPr>
              <a:spAutoFit/>
            </a:bodyPr>
            <a:lstStyle/>
            <a:p>
              <a:pPr>
                <a:spcBef>
                  <a:spcPct val="50000"/>
                </a:spcBef>
              </a:pPr>
              <a:r>
                <a:rPr lang="zh-CN" altLang="en-US" sz="2400" b="1" dirty="0">
                  <a:solidFill>
                    <a:srgbClr val="0033CC"/>
                  </a:solidFill>
                </a:rPr>
                <a:t>微型计算机</a:t>
              </a:r>
            </a:p>
            <a:p>
              <a:pPr algn="ctr">
                <a:spcBef>
                  <a:spcPct val="50000"/>
                </a:spcBef>
              </a:pPr>
              <a:r>
                <a:rPr lang="en-US" altLang="zh-CN" sz="2400" b="1" dirty="0">
                  <a:solidFill>
                    <a:srgbClr val="0033CC"/>
                  </a:solidFill>
                </a:rPr>
                <a:t>(</a:t>
              </a:r>
              <a:r>
                <a:rPr lang="zh-CN" altLang="en-US" sz="2400" b="1" dirty="0">
                  <a:solidFill>
                    <a:srgbClr val="0033CC"/>
                  </a:solidFill>
                </a:rPr>
                <a:t>主机）</a:t>
              </a:r>
            </a:p>
          </p:txBody>
        </p:sp>
        <p:sp>
          <p:nvSpPr>
            <p:cNvPr id="63496" name="Text Box 7"/>
            <p:cNvSpPr txBox="1">
              <a:spLocks noChangeArrowheads="1"/>
            </p:cNvSpPr>
            <p:nvPr/>
          </p:nvSpPr>
          <p:spPr bwMode="auto">
            <a:xfrm>
              <a:off x="839" y="3158"/>
              <a:ext cx="653" cy="288"/>
            </a:xfrm>
            <a:prstGeom prst="rect">
              <a:avLst/>
            </a:prstGeom>
            <a:noFill/>
            <a:ln w="9525">
              <a:noFill/>
              <a:miter lim="800000"/>
            </a:ln>
          </p:spPr>
          <p:txBody>
            <a:bodyPr>
              <a:spAutoFit/>
            </a:bodyPr>
            <a:lstStyle/>
            <a:p>
              <a:pPr algn="ctr">
                <a:spcBef>
                  <a:spcPct val="50000"/>
                </a:spcBef>
              </a:pPr>
              <a:r>
                <a:rPr lang="zh-CN" altLang="en-US" sz="2400" b="1">
                  <a:solidFill>
                    <a:srgbClr val="0033CC"/>
                  </a:solidFill>
                </a:rPr>
                <a:t>软件</a:t>
              </a:r>
            </a:p>
          </p:txBody>
        </p:sp>
        <p:grpSp>
          <p:nvGrpSpPr>
            <p:cNvPr id="63497" name="Group 8"/>
            <p:cNvGrpSpPr/>
            <p:nvPr/>
          </p:nvGrpSpPr>
          <p:grpSpPr bwMode="auto">
            <a:xfrm>
              <a:off x="1746" y="845"/>
              <a:ext cx="2529" cy="1296"/>
              <a:chOff x="2256" y="816"/>
              <a:chExt cx="2529" cy="1296"/>
            </a:xfrm>
          </p:grpSpPr>
          <p:sp>
            <p:nvSpPr>
              <p:cNvPr id="63505" name="Text Box 9"/>
              <p:cNvSpPr txBox="1">
                <a:spLocks noChangeArrowheads="1"/>
              </p:cNvSpPr>
              <p:nvPr/>
            </p:nvSpPr>
            <p:spPr bwMode="auto">
              <a:xfrm>
                <a:off x="2400" y="1486"/>
                <a:ext cx="1115" cy="288"/>
              </a:xfrm>
              <a:prstGeom prst="rect">
                <a:avLst/>
              </a:prstGeom>
              <a:noFill/>
              <a:ln w="9525">
                <a:noFill/>
                <a:miter lim="800000"/>
              </a:ln>
            </p:spPr>
            <p:txBody>
              <a:bodyPr>
                <a:spAutoFit/>
              </a:bodyPr>
              <a:lstStyle/>
              <a:p>
                <a:r>
                  <a:rPr lang="zh-CN" altLang="en-US" sz="2400" b="1">
                    <a:solidFill>
                      <a:srgbClr val="0033CC"/>
                    </a:solidFill>
                  </a:rPr>
                  <a:t>总线</a:t>
                </a:r>
              </a:p>
            </p:txBody>
          </p:sp>
          <p:sp>
            <p:nvSpPr>
              <p:cNvPr id="63506" name="AutoShape 10"/>
              <p:cNvSpPr/>
              <p:nvPr/>
            </p:nvSpPr>
            <p:spPr bwMode="auto">
              <a:xfrm>
                <a:off x="2256" y="981"/>
                <a:ext cx="125" cy="1017"/>
              </a:xfrm>
              <a:prstGeom prst="leftBrace">
                <a:avLst>
                  <a:gd name="adj1" fmla="val 67800"/>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507" name="Text Box 11"/>
              <p:cNvSpPr txBox="1">
                <a:spLocks noChangeArrowheads="1"/>
              </p:cNvSpPr>
              <p:nvPr/>
            </p:nvSpPr>
            <p:spPr bwMode="auto">
              <a:xfrm>
                <a:off x="2400" y="816"/>
                <a:ext cx="1841" cy="288"/>
              </a:xfrm>
              <a:prstGeom prst="rect">
                <a:avLst/>
              </a:prstGeom>
              <a:noFill/>
              <a:ln w="9525">
                <a:noFill/>
                <a:miter lim="800000"/>
              </a:ln>
            </p:spPr>
            <p:txBody>
              <a:bodyPr>
                <a:spAutoFit/>
              </a:bodyPr>
              <a:lstStyle/>
              <a:p>
                <a:r>
                  <a:rPr lang="zh-CN" altLang="en-US" sz="2400" b="1">
                    <a:solidFill>
                      <a:srgbClr val="0033CC"/>
                    </a:solidFill>
                  </a:rPr>
                  <a:t>微处理器（</a:t>
                </a:r>
                <a:r>
                  <a:rPr lang="en-US" altLang="zh-CN" sz="2400" b="1">
                    <a:solidFill>
                      <a:srgbClr val="0033CC"/>
                    </a:solidFill>
                  </a:rPr>
                  <a:t>CPU</a:t>
                </a:r>
                <a:r>
                  <a:rPr lang="zh-CN" altLang="en-US" sz="2400" b="1">
                    <a:solidFill>
                      <a:srgbClr val="0033CC"/>
                    </a:solidFill>
                  </a:rPr>
                  <a:t>）</a:t>
                </a:r>
              </a:p>
            </p:txBody>
          </p:sp>
          <p:sp>
            <p:nvSpPr>
              <p:cNvPr id="63508" name="Text Box 12"/>
              <p:cNvSpPr txBox="1">
                <a:spLocks noChangeArrowheads="1"/>
              </p:cNvSpPr>
              <p:nvPr/>
            </p:nvSpPr>
            <p:spPr bwMode="auto">
              <a:xfrm>
                <a:off x="2400" y="1152"/>
                <a:ext cx="2294" cy="288"/>
              </a:xfrm>
              <a:prstGeom prst="rect">
                <a:avLst/>
              </a:prstGeom>
              <a:noFill/>
              <a:ln w="9525">
                <a:noFill/>
                <a:miter lim="800000"/>
              </a:ln>
            </p:spPr>
            <p:txBody>
              <a:bodyPr>
                <a:spAutoFit/>
              </a:bodyPr>
              <a:lstStyle/>
              <a:p>
                <a:r>
                  <a:rPr lang="zh-CN" altLang="en-US" sz="2400" b="1">
                    <a:solidFill>
                      <a:srgbClr val="0033CC"/>
                    </a:solidFill>
                  </a:rPr>
                  <a:t>存储器（</a:t>
                </a:r>
                <a:r>
                  <a:rPr lang="en-US" altLang="zh-CN" sz="2400" b="1">
                    <a:solidFill>
                      <a:srgbClr val="0033CC"/>
                    </a:solidFill>
                  </a:rPr>
                  <a:t>RAM</a:t>
                </a:r>
                <a:r>
                  <a:rPr lang="zh-CN" altLang="en-US" sz="2400" b="1">
                    <a:solidFill>
                      <a:srgbClr val="0033CC"/>
                    </a:solidFill>
                  </a:rPr>
                  <a:t>，</a:t>
                </a:r>
                <a:r>
                  <a:rPr lang="en-US" altLang="zh-CN" sz="2400" b="1">
                    <a:solidFill>
                      <a:srgbClr val="0033CC"/>
                    </a:solidFill>
                  </a:rPr>
                  <a:t>ROM</a:t>
                </a:r>
                <a:r>
                  <a:rPr lang="zh-CN" altLang="en-US" sz="2400" b="1">
                    <a:solidFill>
                      <a:srgbClr val="0033CC"/>
                    </a:solidFill>
                  </a:rPr>
                  <a:t>）</a:t>
                </a:r>
              </a:p>
            </p:txBody>
          </p:sp>
          <p:sp>
            <p:nvSpPr>
              <p:cNvPr id="63509" name="Text Box 13"/>
              <p:cNvSpPr txBox="1">
                <a:spLocks noChangeArrowheads="1"/>
              </p:cNvSpPr>
              <p:nvPr/>
            </p:nvSpPr>
            <p:spPr bwMode="auto">
              <a:xfrm>
                <a:off x="2400" y="1824"/>
                <a:ext cx="2385" cy="288"/>
              </a:xfrm>
              <a:prstGeom prst="rect">
                <a:avLst/>
              </a:prstGeom>
              <a:noFill/>
              <a:ln w="9525">
                <a:noFill/>
                <a:miter lim="800000"/>
              </a:ln>
            </p:spPr>
            <p:txBody>
              <a:bodyPr>
                <a:spAutoFit/>
              </a:bodyPr>
              <a:lstStyle/>
              <a:p>
                <a:r>
                  <a:rPr lang="en-US" altLang="zh-CN" sz="2400" b="1">
                    <a:solidFill>
                      <a:srgbClr val="0033CC"/>
                    </a:solidFill>
                  </a:rPr>
                  <a:t>I/O</a:t>
                </a:r>
                <a:r>
                  <a:rPr lang="zh-CN" altLang="en-US" sz="2400" b="1">
                    <a:solidFill>
                      <a:srgbClr val="0033CC"/>
                    </a:solidFill>
                  </a:rPr>
                  <a:t>接口（</a:t>
                </a:r>
                <a:r>
                  <a:rPr lang="en-US" altLang="zh-CN" sz="2400" b="1">
                    <a:solidFill>
                      <a:srgbClr val="0033CC"/>
                    </a:solidFill>
                  </a:rPr>
                  <a:t>Input/Output</a:t>
                </a:r>
                <a:r>
                  <a:rPr lang="zh-CN" altLang="en-US" sz="2400" b="1">
                    <a:solidFill>
                      <a:srgbClr val="0033CC"/>
                    </a:solidFill>
                  </a:rPr>
                  <a:t>）</a:t>
                </a:r>
              </a:p>
            </p:txBody>
          </p:sp>
        </p:grpSp>
        <p:sp>
          <p:nvSpPr>
            <p:cNvPr id="63498" name="Text Box 14"/>
            <p:cNvSpPr txBox="1">
              <a:spLocks noChangeArrowheads="1"/>
            </p:cNvSpPr>
            <p:nvPr/>
          </p:nvSpPr>
          <p:spPr bwMode="auto">
            <a:xfrm>
              <a:off x="541" y="2256"/>
              <a:ext cx="1248" cy="480"/>
            </a:xfrm>
            <a:prstGeom prst="rect">
              <a:avLst/>
            </a:prstGeom>
            <a:noFill/>
            <a:ln w="9525">
              <a:noFill/>
              <a:miter lim="800000"/>
            </a:ln>
          </p:spPr>
          <p:txBody>
            <a:bodyPr>
              <a:spAutoFit/>
            </a:bodyPr>
            <a:lstStyle/>
            <a:p>
              <a:pPr>
                <a:spcBef>
                  <a:spcPct val="50000"/>
                </a:spcBef>
              </a:pPr>
              <a:r>
                <a:rPr lang="en-US" altLang="zh-CN" sz="2400" b="1" dirty="0">
                  <a:solidFill>
                    <a:srgbClr val="0033CC"/>
                  </a:solidFill>
                </a:rPr>
                <a:t>  </a:t>
              </a:r>
              <a:r>
                <a:rPr lang="zh-CN" altLang="en-US" sz="2400" b="1" dirty="0">
                  <a:solidFill>
                    <a:srgbClr val="0033CC"/>
                  </a:solidFill>
                </a:rPr>
                <a:t>外围设备</a:t>
              </a:r>
              <a:r>
                <a:rPr lang="en-US" altLang="zh-CN" sz="2400" b="1" dirty="0">
                  <a:solidFill>
                    <a:srgbClr val="0033CC"/>
                  </a:solidFill>
                </a:rPr>
                <a:t>:</a:t>
              </a:r>
              <a:r>
                <a:rPr lang="zh-CN" altLang="en-US" b="1" dirty="0">
                  <a:solidFill>
                    <a:srgbClr val="0033CC"/>
                  </a:solidFill>
                </a:rPr>
                <a:t>（</a:t>
              </a:r>
              <a:r>
                <a:rPr lang="en-US" altLang="zh-CN" b="1" dirty="0">
                  <a:solidFill>
                    <a:srgbClr val="0033CC"/>
                  </a:solidFill>
                </a:rPr>
                <a:t>I/O</a:t>
              </a:r>
              <a:r>
                <a:rPr lang="zh-CN" altLang="en-US" b="1" dirty="0">
                  <a:solidFill>
                    <a:srgbClr val="0033CC"/>
                  </a:solidFill>
                </a:rPr>
                <a:t>设备）</a:t>
              </a:r>
              <a:r>
                <a:rPr lang="en-US" altLang="zh-CN" b="1" dirty="0">
                  <a:solidFill>
                    <a:srgbClr val="0033CC"/>
                  </a:solidFill>
                </a:rPr>
                <a:t>:</a:t>
              </a:r>
            </a:p>
          </p:txBody>
        </p:sp>
        <p:sp>
          <p:nvSpPr>
            <p:cNvPr id="63499" name="Text Box 15"/>
            <p:cNvSpPr txBox="1">
              <a:spLocks noChangeArrowheads="1"/>
            </p:cNvSpPr>
            <p:nvPr/>
          </p:nvSpPr>
          <p:spPr bwMode="auto">
            <a:xfrm>
              <a:off x="1607" y="2998"/>
              <a:ext cx="3535" cy="250"/>
            </a:xfrm>
            <a:prstGeom prst="rect">
              <a:avLst/>
            </a:prstGeom>
            <a:noFill/>
            <a:ln w="9525">
              <a:noFill/>
              <a:miter lim="800000"/>
            </a:ln>
          </p:spPr>
          <p:txBody>
            <a:bodyPr>
              <a:spAutoFit/>
            </a:bodyPr>
            <a:lstStyle/>
            <a:p>
              <a:pPr>
                <a:spcBef>
                  <a:spcPct val="50000"/>
                </a:spcBef>
              </a:pPr>
              <a:r>
                <a:rPr lang="zh-CN" altLang="en-US" b="1">
                  <a:solidFill>
                    <a:srgbClr val="0033CC"/>
                  </a:solidFill>
                </a:rPr>
                <a:t>系统软件：操作系统、数据库、语言处理程序等</a:t>
              </a:r>
            </a:p>
          </p:txBody>
        </p:sp>
        <p:sp>
          <p:nvSpPr>
            <p:cNvPr id="63500" name="Text Box 16"/>
            <p:cNvSpPr txBox="1">
              <a:spLocks noChangeArrowheads="1"/>
            </p:cNvSpPr>
            <p:nvPr/>
          </p:nvSpPr>
          <p:spPr bwMode="auto">
            <a:xfrm>
              <a:off x="1655" y="3430"/>
              <a:ext cx="3124" cy="250"/>
            </a:xfrm>
            <a:prstGeom prst="rect">
              <a:avLst/>
            </a:prstGeom>
            <a:noFill/>
            <a:ln w="9525">
              <a:noFill/>
              <a:miter lim="800000"/>
            </a:ln>
          </p:spPr>
          <p:txBody>
            <a:bodyPr>
              <a:spAutoFit/>
            </a:bodyPr>
            <a:lstStyle/>
            <a:p>
              <a:pPr>
                <a:spcBef>
                  <a:spcPct val="50000"/>
                </a:spcBef>
              </a:pPr>
              <a:r>
                <a:rPr lang="zh-CN" altLang="en-US" b="1">
                  <a:solidFill>
                    <a:srgbClr val="0033CC"/>
                  </a:solidFill>
                </a:rPr>
                <a:t>应用软件：</a:t>
              </a:r>
            </a:p>
          </p:txBody>
        </p:sp>
        <p:sp>
          <p:nvSpPr>
            <p:cNvPr id="63501" name="Text Box 17"/>
            <p:cNvSpPr txBox="1">
              <a:spLocks noChangeArrowheads="1"/>
            </p:cNvSpPr>
            <p:nvPr/>
          </p:nvSpPr>
          <p:spPr bwMode="auto">
            <a:xfrm>
              <a:off x="1746" y="2251"/>
              <a:ext cx="3447" cy="538"/>
            </a:xfrm>
            <a:prstGeom prst="rect">
              <a:avLst/>
            </a:prstGeom>
            <a:noFill/>
            <a:ln w="9525">
              <a:noFill/>
              <a:miter lim="800000"/>
            </a:ln>
          </p:spPr>
          <p:txBody>
            <a:bodyPr>
              <a:spAutoFit/>
            </a:bodyPr>
            <a:lstStyle/>
            <a:p>
              <a:pPr>
                <a:spcBef>
                  <a:spcPct val="50000"/>
                </a:spcBef>
              </a:pPr>
              <a:r>
                <a:rPr lang="zh-CN" altLang="en-US" b="1">
                  <a:solidFill>
                    <a:srgbClr val="0033CC"/>
                  </a:solidFill>
                </a:rPr>
                <a:t>键盘，鼠标，扫描仪，光笔；显示器，打印机</a:t>
              </a:r>
            </a:p>
            <a:p>
              <a:pPr>
                <a:spcBef>
                  <a:spcPct val="50000"/>
                </a:spcBef>
              </a:pPr>
              <a:r>
                <a:rPr lang="zh-CN" altLang="en-US" b="1">
                  <a:solidFill>
                    <a:srgbClr val="0033CC"/>
                  </a:solidFill>
                </a:rPr>
                <a:t>外部存储器（软盘，硬盘，光盘，</a:t>
              </a:r>
              <a:r>
                <a:rPr lang="en-US" altLang="zh-CN" b="1">
                  <a:solidFill>
                    <a:srgbClr val="0033CC"/>
                  </a:solidFill>
                </a:rPr>
                <a:t>U</a:t>
              </a:r>
              <a:r>
                <a:rPr lang="zh-CN" altLang="en-US" b="1">
                  <a:solidFill>
                    <a:srgbClr val="0033CC"/>
                  </a:solidFill>
                </a:rPr>
                <a:t>盘）</a:t>
              </a:r>
            </a:p>
          </p:txBody>
        </p:sp>
        <p:sp>
          <p:nvSpPr>
            <p:cNvPr id="63502" name="Text Box 18"/>
            <p:cNvSpPr txBox="1">
              <a:spLocks noChangeArrowheads="1"/>
            </p:cNvSpPr>
            <p:nvPr/>
          </p:nvSpPr>
          <p:spPr bwMode="auto">
            <a:xfrm>
              <a:off x="106" y="1968"/>
              <a:ext cx="349" cy="960"/>
            </a:xfrm>
            <a:prstGeom prst="rect">
              <a:avLst/>
            </a:prstGeom>
            <a:noFill/>
            <a:ln w="9525">
              <a:noFill/>
              <a:miter lim="800000"/>
            </a:ln>
          </p:spPr>
          <p:txBody>
            <a:bodyPr vert="eaVert">
              <a:spAutoFit/>
            </a:bodyPr>
            <a:lstStyle/>
            <a:p>
              <a:pPr>
                <a:spcBef>
                  <a:spcPct val="50000"/>
                </a:spcBef>
              </a:pPr>
              <a:r>
                <a:rPr lang="zh-CN" altLang="en-US" sz="2400" b="1">
                  <a:solidFill>
                    <a:srgbClr val="0033CC"/>
                  </a:solidFill>
                </a:rPr>
                <a:t>微机系统</a:t>
              </a:r>
            </a:p>
          </p:txBody>
        </p:sp>
        <p:sp>
          <p:nvSpPr>
            <p:cNvPr id="63503" name="AutoShape 19"/>
            <p:cNvSpPr/>
            <p:nvPr/>
          </p:nvSpPr>
          <p:spPr bwMode="auto">
            <a:xfrm>
              <a:off x="1610" y="2296"/>
              <a:ext cx="136" cy="492"/>
            </a:xfrm>
            <a:prstGeom prst="leftBrace">
              <a:avLst>
                <a:gd name="adj1" fmla="val 30147"/>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504" name="AutoShape 20"/>
            <p:cNvSpPr/>
            <p:nvPr/>
          </p:nvSpPr>
          <p:spPr bwMode="auto">
            <a:xfrm rot="10800000">
              <a:off x="5148" y="890"/>
              <a:ext cx="96" cy="1768"/>
            </a:xfrm>
            <a:prstGeom prst="leftBrace">
              <a:avLst>
                <a:gd name="adj1" fmla="val 153472"/>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grpSp>
      <p:sp>
        <p:nvSpPr>
          <p:cNvPr id="63491" name="Text Box 21"/>
          <p:cNvSpPr txBox="1">
            <a:spLocks noChangeArrowheads="1"/>
          </p:cNvSpPr>
          <p:nvPr/>
        </p:nvSpPr>
        <p:spPr bwMode="auto">
          <a:xfrm>
            <a:off x="8351838" y="2492375"/>
            <a:ext cx="792162" cy="396875"/>
          </a:xfrm>
          <a:prstGeom prst="rect">
            <a:avLst/>
          </a:prstGeom>
          <a:noFill/>
          <a:ln w="9525" algn="ctr">
            <a:noFill/>
            <a:miter lim="800000"/>
          </a:ln>
        </p:spPr>
        <p:txBody>
          <a:bodyPr>
            <a:spAutoFit/>
          </a:bodyPr>
          <a:lstStyle/>
          <a:p>
            <a:pPr algn="ctr">
              <a:spcBef>
                <a:spcPct val="50000"/>
              </a:spcBef>
            </a:pPr>
            <a:r>
              <a:rPr lang="zh-CN" altLang="en-US" b="1" dirty="0">
                <a:solidFill>
                  <a:srgbClr val="0033CC"/>
                </a:solidFill>
              </a:rPr>
              <a:t>硬件</a:t>
            </a:r>
          </a:p>
        </p:txBody>
      </p:sp>
      <p:sp>
        <p:nvSpPr>
          <p:cNvPr id="63492" name="Rectangle 23"/>
          <p:cNvSpPr>
            <a:spLocks noChangeArrowheads="1"/>
          </p:cNvSpPr>
          <p:nvPr/>
        </p:nvSpPr>
        <p:spPr bwMode="auto">
          <a:xfrm>
            <a:off x="2627313" y="146050"/>
            <a:ext cx="4264025" cy="579438"/>
          </a:xfrm>
          <a:prstGeom prst="rect">
            <a:avLst/>
          </a:prstGeom>
          <a:noFill/>
          <a:ln w="9525">
            <a:noFill/>
            <a:miter lim="800000"/>
          </a:ln>
        </p:spPr>
        <p:txBody>
          <a:bodyPr wrap="none">
            <a:spAutoFit/>
          </a:bodyPr>
          <a:lstStyle/>
          <a:p>
            <a:r>
              <a:rPr lang="zh-CN" altLang="en-US" sz="3200" b="1">
                <a:latin typeface="楷体_GB2312" pitchFamily="49" charset="-122"/>
                <a:ea typeface="楷体_GB2312" pitchFamily="49" charset="-122"/>
              </a:rPr>
              <a:t>微型计算机系统的组成</a:t>
            </a:r>
          </a:p>
        </p:txBody>
      </p:sp>
    </p:spTree>
    <p:extLst>
      <p:ext uri="{BB962C8B-B14F-4D97-AF65-F5344CB8AC3E}">
        <p14:creationId xmlns:p14="http://schemas.microsoft.com/office/powerpoint/2010/main" val="16783038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p:cNvSpPr>
            <a:spLocks noGrp="1"/>
          </p:cNvSpPr>
          <p:nvPr>
            <p:ph type="sldNum" sz="quarter" idx="4294967295"/>
          </p:nvPr>
        </p:nvSpPr>
        <p:spPr>
          <a:noFill/>
        </p:spPr>
        <p:txBody>
          <a:bodyPr/>
          <a:lstStyle/>
          <a:p>
            <a:fld id="{1019381D-B01D-4183-9FA2-AFE501896CB6}" type="slidenum">
              <a:rPr lang="en-US" altLang="zh-CN" smtClean="0">
                <a:ea typeface="宋体" charset="-122"/>
              </a:rPr>
              <a:t>54</a:t>
            </a:fld>
            <a:endParaRPr lang="en-US" altLang="zh-CN" smtClean="0">
              <a:ea typeface="宋体" charset="-122"/>
            </a:endParaRPr>
          </a:p>
        </p:txBody>
      </p:sp>
      <p:sp>
        <p:nvSpPr>
          <p:cNvPr id="64514" name="Rectangle 2"/>
          <p:cNvSpPr>
            <a:spLocks noChangeArrowheads="1"/>
          </p:cNvSpPr>
          <p:nvPr/>
        </p:nvSpPr>
        <p:spPr bwMode="auto">
          <a:xfrm>
            <a:off x="2133600" y="2195513"/>
            <a:ext cx="9144000" cy="0"/>
          </a:xfrm>
          <a:prstGeom prst="rect">
            <a:avLst/>
          </a:prstGeom>
          <a:noFill/>
          <a:ln w="9525">
            <a:noFill/>
            <a:miter lim="800000"/>
          </a:ln>
        </p:spPr>
        <p:txBody>
          <a:bodyPr>
            <a:spAutoFit/>
          </a:bodyPr>
          <a:lstStyle/>
          <a:p>
            <a:pPr algn="ctr"/>
            <a:endParaRPr lang="zh-CN" altLang="en-US"/>
          </a:p>
        </p:txBody>
      </p:sp>
      <p:sp>
        <p:nvSpPr>
          <p:cNvPr id="64515" name="Rectangle 3"/>
          <p:cNvSpPr>
            <a:spLocks noGrp="1" noChangeArrowheads="1"/>
          </p:cNvSpPr>
          <p:nvPr>
            <p:ph type="title" idx="4294967295"/>
          </p:nvPr>
        </p:nvSpPr>
        <p:spPr>
          <a:xfrm>
            <a:off x="709613" y="0"/>
            <a:ext cx="7772400" cy="885825"/>
          </a:xfrm>
        </p:spPr>
        <p:txBody>
          <a:bodyPr/>
          <a:lstStyle/>
          <a:p>
            <a:pPr algn="ctr" eaLnBrk="1" hangingPunct="1"/>
            <a:r>
              <a:rPr lang="zh-CN" altLang="en-US" sz="3600" b="1" i="0" smtClean="0">
                <a:solidFill>
                  <a:schemeClr val="tx1"/>
                </a:solidFill>
              </a:rPr>
              <a:t>微型计算机系统硬件组成</a:t>
            </a:r>
          </a:p>
        </p:txBody>
      </p:sp>
      <p:grpSp>
        <p:nvGrpSpPr>
          <p:cNvPr id="64516" name="Group 4"/>
          <p:cNvGrpSpPr>
            <a:grpSpLocks noChangeAspect="1"/>
          </p:cNvGrpSpPr>
          <p:nvPr/>
        </p:nvGrpSpPr>
        <p:grpSpPr bwMode="auto">
          <a:xfrm>
            <a:off x="185738" y="1469073"/>
            <a:ext cx="8820150" cy="4800600"/>
            <a:chOff x="0" y="935"/>
            <a:chExt cx="5420" cy="3024"/>
          </a:xfrm>
        </p:grpSpPr>
        <p:sp>
          <p:nvSpPr>
            <p:cNvPr id="64517" name="AutoShape 5"/>
            <p:cNvSpPr>
              <a:spLocks noChangeAspect="1" noChangeArrowheads="1" noTextEdit="1"/>
            </p:cNvSpPr>
            <p:nvPr/>
          </p:nvSpPr>
          <p:spPr bwMode="auto">
            <a:xfrm>
              <a:off x="0" y="935"/>
              <a:ext cx="5420" cy="3024"/>
            </a:xfrm>
            <a:prstGeom prst="rect">
              <a:avLst/>
            </a:prstGeom>
            <a:solidFill>
              <a:schemeClr val="accent1"/>
            </a:solidFill>
            <a:ln w="9525">
              <a:noFill/>
              <a:miter lim="800000"/>
            </a:ln>
          </p:spPr>
          <p:txBody>
            <a:bodyPr/>
            <a:lstStyle/>
            <a:p>
              <a:endParaRPr lang="zh-CN" altLang="en-US"/>
            </a:p>
          </p:txBody>
        </p:sp>
        <p:sp>
          <p:nvSpPr>
            <p:cNvPr id="64518" name="Rectangle 6"/>
            <p:cNvSpPr>
              <a:spLocks noChangeArrowheads="1"/>
            </p:cNvSpPr>
            <p:nvPr/>
          </p:nvSpPr>
          <p:spPr bwMode="auto">
            <a:xfrm>
              <a:off x="19" y="958"/>
              <a:ext cx="587" cy="2208"/>
            </a:xfrm>
            <a:prstGeom prst="rect">
              <a:avLst/>
            </a:prstGeom>
            <a:solidFill>
              <a:srgbClr val="FFFFFF"/>
            </a:solidFill>
            <a:ln w="30163">
              <a:solidFill>
                <a:srgbClr val="000000"/>
              </a:solidFill>
              <a:miter lim="800000"/>
            </a:ln>
          </p:spPr>
          <p:txBody>
            <a:bodyPr/>
            <a:lstStyle/>
            <a:p>
              <a:pPr algn="ctr"/>
              <a:endParaRPr lang="zh-CN" altLang="en-US"/>
            </a:p>
          </p:txBody>
        </p:sp>
        <p:sp>
          <p:nvSpPr>
            <p:cNvPr id="64519" name="Rectangle 7"/>
            <p:cNvSpPr>
              <a:spLocks noChangeArrowheads="1"/>
            </p:cNvSpPr>
            <p:nvPr/>
          </p:nvSpPr>
          <p:spPr bwMode="auto">
            <a:xfrm>
              <a:off x="247" y="14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处</a:t>
              </a:r>
              <a:endParaRPr lang="zh-CN" altLang="en-US" sz="2400"/>
            </a:p>
          </p:txBody>
        </p:sp>
        <p:sp>
          <p:nvSpPr>
            <p:cNvPr id="64520" name="Rectangle 8"/>
            <p:cNvSpPr>
              <a:spLocks noChangeArrowheads="1"/>
            </p:cNvSpPr>
            <p:nvPr/>
          </p:nvSpPr>
          <p:spPr bwMode="auto">
            <a:xfrm>
              <a:off x="247" y="1635"/>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理</a:t>
              </a:r>
              <a:endParaRPr lang="zh-CN" altLang="en-US" sz="2400"/>
            </a:p>
          </p:txBody>
        </p:sp>
        <p:sp>
          <p:nvSpPr>
            <p:cNvPr id="64521" name="Rectangle 9"/>
            <p:cNvSpPr>
              <a:spLocks noChangeArrowheads="1"/>
            </p:cNvSpPr>
            <p:nvPr/>
          </p:nvSpPr>
          <p:spPr bwMode="auto">
            <a:xfrm>
              <a:off x="247" y="180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器</a:t>
              </a:r>
              <a:endParaRPr lang="zh-CN" altLang="en-US" sz="2400"/>
            </a:p>
          </p:txBody>
        </p:sp>
        <p:sp>
          <p:nvSpPr>
            <p:cNvPr id="64522" name="Rectangle 10"/>
            <p:cNvSpPr>
              <a:spLocks noChangeArrowheads="1"/>
            </p:cNvSpPr>
            <p:nvPr/>
          </p:nvSpPr>
          <p:spPr bwMode="auto">
            <a:xfrm>
              <a:off x="247" y="197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子</a:t>
              </a:r>
              <a:endParaRPr lang="zh-CN" altLang="en-US" sz="2400"/>
            </a:p>
          </p:txBody>
        </p:sp>
        <p:sp>
          <p:nvSpPr>
            <p:cNvPr id="64523" name="Rectangle 11"/>
            <p:cNvSpPr>
              <a:spLocks noChangeArrowheads="1"/>
            </p:cNvSpPr>
            <p:nvPr/>
          </p:nvSpPr>
          <p:spPr bwMode="auto">
            <a:xfrm>
              <a:off x="247" y="21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4524" name="Rectangle 12"/>
            <p:cNvSpPr>
              <a:spLocks noChangeArrowheads="1"/>
            </p:cNvSpPr>
            <p:nvPr/>
          </p:nvSpPr>
          <p:spPr bwMode="auto">
            <a:xfrm>
              <a:off x="247" y="232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4525" name="Line 13"/>
            <p:cNvSpPr>
              <a:spLocks noChangeShapeType="1"/>
            </p:cNvSpPr>
            <p:nvPr/>
          </p:nvSpPr>
          <p:spPr bwMode="auto">
            <a:xfrm>
              <a:off x="711" y="2132"/>
              <a:ext cx="253" cy="1"/>
            </a:xfrm>
            <a:prstGeom prst="line">
              <a:avLst/>
            </a:prstGeom>
            <a:noFill/>
            <a:ln w="30163">
              <a:solidFill>
                <a:srgbClr val="000000"/>
              </a:solidFill>
              <a:round/>
            </a:ln>
          </p:spPr>
          <p:txBody>
            <a:bodyPr/>
            <a:lstStyle/>
            <a:p>
              <a:endParaRPr lang="zh-CN" altLang="en-US"/>
            </a:p>
          </p:txBody>
        </p:sp>
        <p:sp>
          <p:nvSpPr>
            <p:cNvPr id="64526" name="Freeform 14"/>
            <p:cNvSpPr/>
            <p:nvPr/>
          </p:nvSpPr>
          <p:spPr bwMode="auto">
            <a:xfrm>
              <a:off x="606" y="2086"/>
              <a:ext cx="111" cy="101"/>
            </a:xfrm>
            <a:custGeom>
              <a:avLst/>
              <a:gdLst>
                <a:gd name="T0" fmla="*/ 111 w 111"/>
                <a:gd name="T1" fmla="*/ 101 h 101"/>
                <a:gd name="T2" fmla="*/ 0 w 111"/>
                <a:gd name="T3" fmla="*/ 46 h 101"/>
                <a:gd name="T4" fmla="*/ 111 w 111"/>
                <a:gd name="T5" fmla="*/ 0 h 101"/>
                <a:gd name="T6" fmla="*/ 111 w 111"/>
                <a:gd name="T7" fmla="*/ 101 h 101"/>
                <a:gd name="T8" fmla="*/ 0 60000 65536"/>
                <a:gd name="T9" fmla="*/ 0 60000 65536"/>
                <a:gd name="T10" fmla="*/ 0 60000 65536"/>
                <a:gd name="T11" fmla="*/ 0 60000 65536"/>
                <a:gd name="T12" fmla="*/ 0 w 111"/>
                <a:gd name="T13" fmla="*/ 0 h 101"/>
                <a:gd name="T14" fmla="*/ 111 w 111"/>
                <a:gd name="T15" fmla="*/ 101 h 101"/>
              </a:gdLst>
              <a:ahLst/>
              <a:cxnLst>
                <a:cxn ang="T8">
                  <a:pos x="T0" y="T1"/>
                </a:cxn>
                <a:cxn ang="T9">
                  <a:pos x="T2" y="T3"/>
                </a:cxn>
                <a:cxn ang="T10">
                  <a:pos x="T4" y="T5"/>
                </a:cxn>
                <a:cxn ang="T11">
                  <a:pos x="T6" y="T7"/>
                </a:cxn>
              </a:cxnLst>
              <a:rect l="T12" t="T13" r="T14" b="T15"/>
              <a:pathLst>
                <a:path w="111" h="101">
                  <a:moveTo>
                    <a:pt x="111" y="101"/>
                  </a:moveTo>
                  <a:lnTo>
                    <a:pt x="0" y="46"/>
                  </a:lnTo>
                  <a:lnTo>
                    <a:pt x="111" y="0"/>
                  </a:lnTo>
                  <a:lnTo>
                    <a:pt x="111" y="101"/>
                  </a:lnTo>
                  <a:close/>
                </a:path>
              </a:pathLst>
            </a:custGeom>
            <a:solidFill>
              <a:srgbClr val="000000"/>
            </a:solidFill>
            <a:ln w="9525">
              <a:noFill/>
              <a:round/>
            </a:ln>
          </p:spPr>
          <p:txBody>
            <a:bodyPr/>
            <a:lstStyle/>
            <a:p>
              <a:endParaRPr lang="zh-CN" altLang="en-US"/>
            </a:p>
          </p:txBody>
        </p:sp>
        <p:sp>
          <p:nvSpPr>
            <p:cNvPr id="64527" name="Freeform 15"/>
            <p:cNvSpPr/>
            <p:nvPr/>
          </p:nvSpPr>
          <p:spPr bwMode="auto">
            <a:xfrm>
              <a:off x="952" y="2086"/>
              <a:ext cx="117" cy="101"/>
            </a:xfrm>
            <a:custGeom>
              <a:avLst/>
              <a:gdLst>
                <a:gd name="T0" fmla="*/ 0 w 117"/>
                <a:gd name="T1" fmla="*/ 0 h 101"/>
                <a:gd name="T2" fmla="*/ 117 w 117"/>
                <a:gd name="T3" fmla="*/ 46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46"/>
                  </a:lnTo>
                  <a:lnTo>
                    <a:pt x="0" y="101"/>
                  </a:lnTo>
                  <a:lnTo>
                    <a:pt x="0" y="0"/>
                  </a:lnTo>
                  <a:close/>
                </a:path>
              </a:pathLst>
            </a:custGeom>
            <a:solidFill>
              <a:srgbClr val="000000"/>
            </a:solidFill>
            <a:ln w="9525">
              <a:noFill/>
              <a:round/>
            </a:ln>
          </p:spPr>
          <p:txBody>
            <a:bodyPr/>
            <a:lstStyle/>
            <a:p>
              <a:endParaRPr lang="zh-CN" altLang="en-US"/>
            </a:p>
          </p:txBody>
        </p:sp>
        <p:sp>
          <p:nvSpPr>
            <p:cNvPr id="64528" name="Rectangle 16"/>
            <p:cNvSpPr>
              <a:spLocks noChangeArrowheads="1"/>
            </p:cNvSpPr>
            <p:nvPr/>
          </p:nvSpPr>
          <p:spPr bwMode="auto">
            <a:xfrm>
              <a:off x="1069" y="958"/>
              <a:ext cx="470" cy="2208"/>
            </a:xfrm>
            <a:prstGeom prst="rect">
              <a:avLst/>
            </a:prstGeom>
            <a:solidFill>
              <a:srgbClr val="FFFFFF"/>
            </a:solidFill>
            <a:ln w="30163">
              <a:solidFill>
                <a:srgbClr val="000000"/>
              </a:solidFill>
              <a:miter lim="800000"/>
            </a:ln>
          </p:spPr>
          <p:txBody>
            <a:bodyPr/>
            <a:lstStyle/>
            <a:p>
              <a:pPr algn="ctr"/>
              <a:endParaRPr lang="zh-CN" altLang="en-US"/>
            </a:p>
          </p:txBody>
        </p:sp>
        <p:sp>
          <p:nvSpPr>
            <p:cNvPr id="64529" name="Rectangle 17"/>
            <p:cNvSpPr>
              <a:spLocks noChangeArrowheads="1"/>
            </p:cNvSpPr>
            <p:nvPr/>
          </p:nvSpPr>
          <p:spPr bwMode="auto">
            <a:xfrm>
              <a:off x="1236" y="14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4530" name="Rectangle 18"/>
            <p:cNvSpPr>
              <a:spLocks noChangeArrowheads="1"/>
            </p:cNvSpPr>
            <p:nvPr/>
          </p:nvSpPr>
          <p:spPr bwMode="auto">
            <a:xfrm>
              <a:off x="1236" y="1635"/>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4531" name="Rectangle 19"/>
            <p:cNvSpPr>
              <a:spLocks noChangeArrowheads="1"/>
            </p:cNvSpPr>
            <p:nvPr/>
          </p:nvSpPr>
          <p:spPr bwMode="auto">
            <a:xfrm>
              <a:off x="1236" y="180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总</a:t>
              </a:r>
              <a:endParaRPr lang="zh-CN" altLang="en-US" sz="2400"/>
            </a:p>
          </p:txBody>
        </p:sp>
        <p:sp>
          <p:nvSpPr>
            <p:cNvPr id="64532" name="Rectangle 20"/>
            <p:cNvSpPr>
              <a:spLocks noChangeArrowheads="1"/>
            </p:cNvSpPr>
            <p:nvPr/>
          </p:nvSpPr>
          <p:spPr bwMode="auto">
            <a:xfrm>
              <a:off x="1236" y="197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线</a:t>
              </a:r>
              <a:endParaRPr lang="zh-CN" altLang="en-US" sz="2400"/>
            </a:p>
          </p:txBody>
        </p:sp>
        <p:sp>
          <p:nvSpPr>
            <p:cNvPr id="64533" name="Rectangle 21"/>
            <p:cNvSpPr>
              <a:spLocks noChangeArrowheads="1"/>
            </p:cNvSpPr>
            <p:nvPr/>
          </p:nvSpPr>
          <p:spPr bwMode="auto">
            <a:xfrm>
              <a:off x="1236" y="21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形</a:t>
              </a:r>
              <a:endParaRPr lang="zh-CN" altLang="en-US" sz="2400"/>
            </a:p>
          </p:txBody>
        </p:sp>
        <p:sp>
          <p:nvSpPr>
            <p:cNvPr id="64534" name="Rectangle 22"/>
            <p:cNvSpPr>
              <a:spLocks noChangeArrowheads="1"/>
            </p:cNvSpPr>
            <p:nvPr/>
          </p:nvSpPr>
          <p:spPr bwMode="auto">
            <a:xfrm>
              <a:off x="1236" y="232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成</a:t>
              </a:r>
              <a:endParaRPr lang="zh-CN" altLang="en-US" sz="2400"/>
            </a:p>
          </p:txBody>
        </p:sp>
        <p:sp>
          <p:nvSpPr>
            <p:cNvPr id="64535" name="Line 23"/>
            <p:cNvSpPr>
              <a:spLocks noChangeShapeType="1"/>
            </p:cNvSpPr>
            <p:nvPr/>
          </p:nvSpPr>
          <p:spPr bwMode="auto">
            <a:xfrm>
              <a:off x="1539" y="1549"/>
              <a:ext cx="2929" cy="1"/>
            </a:xfrm>
            <a:prstGeom prst="line">
              <a:avLst/>
            </a:prstGeom>
            <a:noFill/>
            <a:ln w="30163">
              <a:solidFill>
                <a:srgbClr val="000000"/>
              </a:solidFill>
              <a:round/>
            </a:ln>
          </p:spPr>
          <p:txBody>
            <a:bodyPr/>
            <a:lstStyle/>
            <a:p>
              <a:endParaRPr lang="zh-CN" altLang="en-US"/>
            </a:p>
          </p:txBody>
        </p:sp>
        <p:sp>
          <p:nvSpPr>
            <p:cNvPr id="64536" name="Freeform 24"/>
            <p:cNvSpPr/>
            <p:nvPr/>
          </p:nvSpPr>
          <p:spPr bwMode="auto">
            <a:xfrm>
              <a:off x="4462" y="1495"/>
              <a:ext cx="117" cy="101"/>
            </a:xfrm>
            <a:custGeom>
              <a:avLst/>
              <a:gdLst>
                <a:gd name="T0" fmla="*/ 0 w 117"/>
                <a:gd name="T1" fmla="*/ 0 h 101"/>
                <a:gd name="T2" fmla="*/ 117 w 117"/>
                <a:gd name="T3" fmla="*/ 54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54"/>
                  </a:lnTo>
                  <a:lnTo>
                    <a:pt x="0" y="101"/>
                  </a:lnTo>
                  <a:lnTo>
                    <a:pt x="0" y="0"/>
                  </a:lnTo>
                  <a:close/>
                </a:path>
              </a:pathLst>
            </a:custGeom>
            <a:solidFill>
              <a:srgbClr val="000000"/>
            </a:solidFill>
            <a:ln w="9525">
              <a:noFill/>
              <a:round/>
            </a:ln>
          </p:spPr>
          <p:txBody>
            <a:bodyPr/>
            <a:lstStyle/>
            <a:p>
              <a:endParaRPr lang="zh-CN" altLang="en-US"/>
            </a:p>
          </p:txBody>
        </p:sp>
        <p:sp>
          <p:nvSpPr>
            <p:cNvPr id="64537" name="Line 25"/>
            <p:cNvSpPr>
              <a:spLocks noChangeShapeType="1"/>
            </p:cNvSpPr>
            <p:nvPr/>
          </p:nvSpPr>
          <p:spPr bwMode="auto">
            <a:xfrm>
              <a:off x="1644" y="1845"/>
              <a:ext cx="2824" cy="1"/>
            </a:xfrm>
            <a:prstGeom prst="line">
              <a:avLst/>
            </a:prstGeom>
            <a:noFill/>
            <a:ln w="30163">
              <a:solidFill>
                <a:srgbClr val="000000"/>
              </a:solidFill>
              <a:round/>
            </a:ln>
          </p:spPr>
          <p:txBody>
            <a:bodyPr/>
            <a:lstStyle/>
            <a:p>
              <a:endParaRPr lang="zh-CN" altLang="en-US"/>
            </a:p>
          </p:txBody>
        </p:sp>
        <p:sp>
          <p:nvSpPr>
            <p:cNvPr id="64538" name="Freeform 26"/>
            <p:cNvSpPr/>
            <p:nvPr/>
          </p:nvSpPr>
          <p:spPr bwMode="auto">
            <a:xfrm>
              <a:off x="1539" y="1790"/>
              <a:ext cx="117" cy="101"/>
            </a:xfrm>
            <a:custGeom>
              <a:avLst/>
              <a:gdLst>
                <a:gd name="T0" fmla="*/ 117 w 117"/>
                <a:gd name="T1" fmla="*/ 101 h 101"/>
                <a:gd name="T2" fmla="*/ 0 w 117"/>
                <a:gd name="T3" fmla="*/ 55 h 101"/>
                <a:gd name="T4" fmla="*/ 117 w 117"/>
                <a:gd name="T5" fmla="*/ 0 h 101"/>
                <a:gd name="T6" fmla="*/ 117 w 117"/>
                <a:gd name="T7" fmla="*/ 101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117" y="101"/>
                  </a:moveTo>
                  <a:lnTo>
                    <a:pt x="0" y="55"/>
                  </a:lnTo>
                  <a:lnTo>
                    <a:pt x="117" y="0"/>
                  </a:lnTo>
                  <a:lnTo>
                    <a:pt x="117" y="101"/>
                  </a:lnTo>
                  <a:close/>
                </a:path>
              </a:pathLst>
            </a:custGeom>
            <a:solidFill>
              <a:srgbClr val="000000"/>
            </a:solidFill>
            <a:ln w="9525">
              <a:noFill/>
              <a:round/>
            </a:ln>
          </p:spPr>
          <p:txBody>
            <a:bodyPr/>
            <a:lstStyle/>
            <a:p>
              <a:endParaRPr lang="zh-CN" altLang="en-US"/>
            </a:p>
          </p:txBody>
        </p:sp>
        <p:sp>
          <p:nvSpPr>
            <p:cNvPr id="64539" name="Freeform 27"/>
            <p:cNvSpPr/>
            <p:nvPr/>
          </p:nvSpPr>
          <p:spPr bwMode="auto">
            <a:xfrm>
              <a:off x="4462" y="1790"/>
              <a:ext cx="117" cy="101"/>
            </a:xfrm>
            <a:custGeom>
              <a:avLst/>
              <a:gdLst>
                <a:gd name="T0" fmla="*/ 0 w 117"/>
                <a:gd name="T1" fmla="*/ 0 h 101"/>
                <a:gd name="T2" fmla="*/ 117 w 117"/>
                <a:gd name="T3" fmla="*/ 55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55"/>
                  </a:lnTo>
                  <a:lnTo>
                    <a:pt x="0" y="101"/>
                  </a:lnTo>
                  <a:lnTo>
                    <a:pt x="0" y="0"/>
                  </a:lnTo>
                  <a:close/>
                </a:path>
              </a:pathLst>
            </a:custGeom>
            <a:solidFill>
              <a:srgbClr val="000000"/>
            </a:solidFill>
            <a:ln w="9525">
              <a:noFill/>
              <a:round/>
            </a:ln>
          </p:spPr>
          <p:txBody>
            <a:bodyPr/>
            <a:lstStyle/>
            <a:p>
              <a:endParaRPr lang="zh-CN" altLang="en-US"/>
            </a:p>
          </p:txBody>
        </p:sp>
        <p:sp>
          <p:nvSpPr>
            <p:cNvPr id="64540" name="Line 28"/>
            <p:cNvSpPr>
              <a:spLocks noChangeShapeType="1"/>
            </p:cNvSpPr>
            <p:nvPr/>
          </p:nvSpPr>
          <p:spPr bwMode="auto">
            <a:xfrm>
              <a:off x="1644" y="2132"/>
              <a:ext cx="2824" cy="1"/>
            </a:xfrm>
            <a:prstGeom prst="line">
              <a:avLst/>
            </a:prstGeom>
            <a:noFill/>
            <a:ln w="30163">
              <a:solidFill>
                <a:srgbClr val="000000"/>
              </a:solidFill>
              <a:round/>
            </a:ln>
          </p:spPr>
          <p:txBody>
            <a:bodyPr/>
            <a:lstStyle/>
            <a:p>
              <a:endParaRPr lang="zh-CN" altLang="en-US"/>
            </a:p>
          </p:txBody>
        </p:sp>
        <p:sp>
          <p:nvSpPr>
            <p:cNvPr id="64541" name="Freeform 29"/>
            <p:cNvSpPr/>
            <p:nvPr/>
          </p:nvSpPr>
          <p:spPr bwMode="auto">
            <a:xfrm>
              <a:off x="1539" y="2086"/>
              <a:ext cx="117" cy="101"/>
            </a:xfrm>
            <a:custGeom>
              <a:avLst/>
              <a:gdLst>
                <a:gd name="T0" fmla="*/ 117 w 117"/>
                <a:gd name="T1" fmla="*/ 101 h 101"/>
                <a:gd name="T2" fmla="*/ 0 w 117"/>
                <a:gd name="T3" fmla="*/ 46 h 101"/>
                <a:gd name="T4" fmla="*/ 117 w 117"/>
                <a:gd name="T5" fmla="*/ 0 h 101"/>
                <a:gd name="T6" fmla="*/ 117 w 117"/>
                <a:gd name="T7" fmla="*/ 101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117" y="101"/>
                  </a:moveTo>
                  <a:lnTo>
                    <a:pt x="0" y="46"/>
                  </a:lnTo>
                  <a:lnTo>
                    <a:pt x="117" y="0"/>
                  </a:lnTo>
                  <a:lnTo>
                    <a:pt x="117" y="101"/>
                  </a:lnTo>
                  <a:close/>
                </a:path>
              </a:pathLst>
            </a:custGeom>
            <a:solidFill>
              <a:srgbClr val="000000"/>
            </a:solidFill>
            <a:ln w="9525">
              <a:noFill/>
              <a:round/>
            </a:ln>
          </p:spPr>
          <p:txBody>
            <a:bodyPr/>
            <a:lstStyle/>
            <a:p>
              <a:endParaRPr lang="zh-CN" altLang="en-US"/>
            </a:p>
          </p:txBody>
        </p:sp>
        <p:sp>
          <p:nvSpPr>
            <p:cNvPr id="64542" name="Freeform 30"/>
            <p:cNvSpPr/>
            <p:nvPr/>
          </p:nvSpPr>
          <p:spPr bwMode="auto">
            <a:xfrm>
              <a:off x="4462" y="2086"/>
              <a:ext cx="117" cy="101"/>
            </a:xfrm>
            <a:custGeom>
              <a:avLst/>
              <a:gdLst>
                <a:gd name="T0" fmla="*/ 0 w 117"/>
                <a:gd name="T1" fmla="*/ 0 h 101"/>
                <a:gd name="T2" fmla="*/ 117 w 117"/>
                <a:gd name="T3" fmla="*/ 46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46"/>
                  </a:lnTo>
                  <a:lnTo>
                    <a:pt x="0" y="101"/>
                  </a:lnTo>
                  <a:lnTo>
                    <a:pt x="0" y="0"/>
                  </a:lnTo>
                  <a:close/>
                </a:path>
              </a:pathLst>
            </a:custGeom>
            <a:solidFill>
              <a:srgbClr val="000000"/>
            </a:solidFill>
            <a:ln w="9525">
              <a:noFill/>
              <a:round/>
            </a:ln>
          </p:spPr>
          <p:txBody>
            <a:bodyPr/>
            <a:lstStyle/>
            <a:p>
              <a:endParaRPr lang="zh-CN" altLang="en-US"/>
            </a:p>
          </p:txBody>
        </p:sp>
        <p:sp>
          <p:nvSpPr>
            <p:cNvPr id="64543" name="Line 31"/>
            <p:cNvSpPr>
              <a:spLocks noChangeShapeType="1"/>
            </p:cNvSpPr>
            <p:nvPr/>
          </p:nvSpPr>
          <p:spPr bwMode="auto">
            <a:xfrm>
              <a:off x="1891" y="1549"/>
              <a:ext cx="1" cy="746"/>
            </a:xfrm>
            <a:prstGeom prst="line">
              <a:avLst/>
            </a:prstGeom>
            <a:noFill/>
            <a:ln w="30163">
              <a:solidFill>
                <a:srgbClr val="000000"/>
              </a:solidFill>
              <a:round/>
            </a:ln>
          </p:spPr>
          <p:txBody>
            <a:bodyPr/>
            <a:lstStyle/>
            <a:p>
              <a:endParaRPr lang="zh-CN" altLang="en-US"/>
            </a:p>
          </p:txBody>
        </p:sp>
        <p:sp>
          <p:nvSpPr>
            <p:cNvPr id="64544" name="Freeform 32"/>
            <p:cNvSpPr/>
            <p:nvPr/>
          </p:nvSpPr>
          <p:spPr bwMode="auto">
            <a:xfrm>
              <a:off x="1848" y="2280"/>
              <a:ext cx="80" cy="148"/>
            </a:xfrm>
            <a:custGeom>
              <a:avLst/>
              <a:gdLst>
                <a:gd name="T0" fmla="*/ 80 w 80"/>
                <a:gd name="T1" fmla="*/ 0 h 148"/>
                <a:gd name="T2" fmla="*/ 43 w 80"/>
                <a:gd name="T3" fmla="*/ 148 h 148"/>
                <a:gd name="T4" fmla="*/ 0 w 80"/>
                <a:gd name="T5" fmla="*/ 0 h 148"/>
                <a:gd name="T6" fmla="*/ 80 w 80"/>
                <a:gd name="T7" fmla="*/ 0 h 148"/>
                <a:gd name="T8" fmla="*/ 0 60000 65536"/>
                <a:gd name="T9" fmla="*/ 0 60000 65536"/>
                <a:gd name="T10" fmla="*/ 0 60000 65536"/>
                <a:gd name="T11" fmla="*/ 0 60000 65536"/>
                <a:gd name="T12" fmla="*/ 0 w 80"/>
                <a:gd name="T13" fmla="*/ 0 h 148"/>
                <a:gd name="T14" fmla="*/ 80 w 80"/>
                <a:gd name="T15" fmla="*/ 148 h 148"/>
              </a:gdLst>
              <a:ahLst/>
              <a:cxnLst>
                <a:cxn ang="T8">
                  <a:pos x="T0" y="T1"/>
                </a:cxn>
                <a:cxn ang="T9">
                  <a:pos x="T2" y="T3"/>
                </a:cxn>
                <a:cxn ang="T10">
                  <a:pos x="T4" y="T5"/>
                </a:cxn>
                <a:cxn ang="T11">
                  <a:pos x="T6" y="T7"/>
                </a:cxn>
              </a:cxnLst>
              <a:rect l="T12" t="T13" r="T14" b="T15"/>
              <a:pathLst>
                <a:path w="80" h="148">
                  <a:moveTo>
                    <a:pt x="80" y="0"/>
                  </a:moveTo>
                  <a:lnTo>
                    <a:pt x="43" y="148"/>
                  </a:lnTo>
                  <a:lnTo>
                    <a:pt x="0" y="0"/>
                  </a:lnTo>
                  <a:lnTo>
                    <a:pt x="80" y="0"/>
                  </a:lnTo>
                  <a:close/>
                </a:path>
              </a:pathLst>
            </a:custGeom>
            <a:solidFill>
              <a:srgbClr val="000000"/>
            </a:solidFill>
            <a:ln w="9525">
              <a:noFill/>
              <a:round/>
            </a:ln>
          </p:spPr>
          <p:txBody>
            <a:bodyPr/>
            <a:lstStyle/>
            <a:p>
              <a:endParaRPr lang="zh-CN" altLang="en-US"/>
            </a:p>
          </p:txBody>
        </p:sp>
        <p:sp>
          <p:nvSpPr>
            <p:cNvPr id="64545" name="Line 33"/>
            <p:cNvSpPr>
              <a:spLocks noChangeShapeType="1"/>
            </p:cNvSpPr>
            <p:nvPr/>
          </p:nvSpPr>
          <p:spPr bwMode="auto">
            <a:xfrm>
              <a:off x="2120" y="1977"/>
              <a:ext cx="1" cy="318"/>
            </a:xfrm>
            <a:prstGeom prst="line">
              <a:avLst/>
            </a:prstGeom>
            <a:noFill/>
            <a:ln w="30163">
              <a:solidFill>
                <a:srgbClr val="000000"/>
              </a:solidFill>
              <a:round/>
            </a:ln>
          </p:spPr>
          <p:txBody>
            <a:bodyPr/>
            <a:lstStyle/>
            <a:p>
              <a:endParaRPr lang="zh-CN" altLang="en-US"/>
            </a:p>
          </p:txBody>
        </p:sp>
        <p:sp>
          <p:nvSpPr>
            <p:cNvPr id="64546" name="Freeform 34"/>
            <p:cNvSpPr/>
            <p:nvPr/>
          </p:nvSpPr>
          <p:spPr bwMode="auto">
            <a:xfrm>
              <a:off x="2083" y="1845"/>
              <a:ext cx="80" cy="139"/>
            </a:xfrm>
            <a:custGeom>
              <a:avLst/>
              <a:gdLst>
                <a:gd name="T0" fmla="*/ 0 w 80"/>
                <a:gd name="T1" fmla="*/ 139 h 139"/>
                <a:gd name="T2" fmla="*/ 37 w 80"/>
                <a:gd name="T3" fmla="*/ 0 h 139"/>
                <a:gd name="T4" fmla="*/ 80 w 80"/>
                <a:gd name="T5" fmla="*/ 139 h 139"/>
                <a:gd name="T6" fmla="*/ 0 w 80"/>
                <a:gd name="T7" fmla="*/ 139 h 139"/>
                <a:gd name="T8" fmla="*/ 0 60000 65536"/>
                <a:gd name="T9" fmla="*/ 0 60000 65536"/>
                <a:gd name="T10" fmla="*/ 0 60000 65536"/>
                <a:gd name="T11" fmla="*/ 0 60000 65536"/>
                <a:gd name="T12" fmla="*/ 0 w 80"/>
                <a:gd name="T13" fmla="*/ 0 h 139"/>
                <a:gd name="T14" fmla="*/ 80 w 80"/>
                <a:gd name="T15" fmla="*/ 139 h 139"/>
              </a:gdLst>
              <a:ahLst/>
              <a:cxnLst>
                <a:cxn ang="T8">
                  <a:pos x="T0" y="T1"/>
                </a:cxn>
                <a:cxn ang="T9">
                  <a:pos x="T2" y="T3"/>
                </a:cxn>
                <a:cxn ang="T10">
                  <a:pos x="T4" y="T5"/>
                </a:cxn>
                <a:cxn ang="T11">
                  <a:pos x="T6" y="T7"/>
                </a:cxn>
              </a:cxnLst>
              <a:rect l="T12" t="T13" r="T14" b="T15"/>
              <a:pathLst>
                <a:path w="80" h="139">
                  <a:moveTo>
                    <a:pt x="0" y="139"/>
                  </a:moveTo>
                  <a:lnTo>
                    <a:pt x="37" y="0"/>
                  </a:lnTo>
                  <a:lnTo>
                    <a:pt x="80" y="139"/>
                  </a:lnTo>
                  <a:lnTo>
                    <a:pt x="0" y="139"/>
                  </a:lnTo>
                  <a:close/>
                </a:path>
              </a:pathLst>
            </a:custGeom>
            <a:solidFill>
              <a:srgbClr val="000000"/>
            </a:solidFill>
            <a:ln w="9525">
              <a:noFill/>
              <a:round/>
            </a:ln>
          </p:spPr>
          <p:txBody>
            <a:bodyPr/>
            <a:lstStyle/>
            <a:p>
              <a:endParaRPr lang="zh-CN" altLang="en-US"/>
            </a:p>
          </p:txBody>
        </p:sp>
        <p:sp>
          <p:nvSpPr>
            <p:cNvPr id="64547" name="Freeform 35"/>
            <p:cNvSpPr/>
            <p:nvPr/>
          </p:nvSpPr>
          <p:spPr bwMode="auto">
            <a:xfrm>
              <a:off x="2083" y="2280"/>
              <a:ext cx="80" cy="148"/>
            </a:xfrm>
            <a:custGeom>
              <a:avLst/>
              <a:gdLst>
                <a:gd name="T0" fmla="*/ 80 w 80"/>
                <a:gd name="T1" fmla="*/ 0 h 148"/>
                <a:gd name="T2" fmla="*/ 37 w 80"/>
                <a:gd name="T3" fmla="*/ 148 h 148"/>
                <a:gd name="T4" fmla="*/ 0 w 80"/>
                <a:gd name="T5" fmla="*/ 0 h 148"/>
                <a:gd name="T6" fmla="*/ 80 w 80"/>
                <a:gd name="T7" fmla="*/ 0 h 148"/>
                <a:gd name="T8" fmla="*/ 0 60000 65536"/>
                <a:gd name="T9" fmla="*/ 0 60000 65536"/>
                <a:gd name="T10" fmla="*/ 0 60000 65536"/>
                <a:gd name="T11" fmla="*/ 0 60000 65536"/>
                <a:gd name="T12" fmla="*/ 0 w 80"/>
                <a:gd name="T13" fmla="*/ 0 h 148"/>
                <a:gd name="T14" fmla="*/ 80 w 80"/>
                <a:gd name="T15" fmla="*/ 148 h 148"/>
              </a:gdLst>
              <a:ahLst/>
              <a:cxnLst>
                <a:cxn ang="T8">
                  <a:pos x="T0" y="T1"/>
                </a:cxn>
                <a:cxn ang="T9">
                  <a:pos x="T2" y="T3"/>
                </a:cxn>
                <a:cxn ang="T10">
                  <a:pos x="T4" y="T5"/>
                </a:cxn>
                <a:cxn ang="T11">
                  <a:pos x="T6" y="T7"/>
                </a:cxn>
              </a:cxnLst>
              <a:rect l="T12" t="T13" r="T14" b="T15"/>
              <a:pathLst>
                <a:path w="80" h="148">
                  <a:moveTo>
                    <a:pt x="80" y="0"/>
                  </a:moveTo>
                  <a:lnTo>
                    <a:pt x="37" y="148"/>
                  </a:lnTo>
                  <a:lnTo>
                    <a:pt x="0" y="0"/>
                  </a:lnTo>
                  <a:lnTo>
                    <a:pt x="80" y="0"/>
                  </a:lnTo>
                  <a:close/>
                </a:path>
              </a:pathLst>
            </a:custGeom>
            <a:solidFill>
              <a:srgbClr val="000000"/>
            </a:solidFill>
            <a:ln w="9525">
              <a:noFill/>
              <a:round/>
            </a:ln>
          </p:spPr>
          <p:txBody>
            <a:bodyPr/>
            <a:lstStyle/>
            <a:p>
              <a:endParaRPr lang="zh-CN" altLang="en-US"/>
            </a:p>
          </p:txBody>
        </p:sp>
        <p:sp>
          <p:nvSpPr>
            <p:cNvPr id="64548" name="Line 36"/>
            <p:cNvSpPr>
              <a:spLocks noChangeShapeType="1"/>
            </p:cNvSpPr>
            <p:nvPr/>
          </p:nvSpPr>
          <p:spPr bwMode="auto">
            <a:xfrm>
              <a:off x="2355" y="2241"/>
              <a:ext cx="1" cy="86"/>
            </a:xfrm>
            <a:prstGeom prst="line">
              <a:avLst/>
            </a:prstGeom>
            <a:noFill/>
            <a:ln w="19050">
              <a:solidFill>
                <a:srgbClr val="000000"/>
              </a:solidFill>
              <a:round/>
            </a:ln>
          </p:spPr>
          <p:txBody>
            <a:bodyPr/>
            <a:lstStyle/>
            <a:p>
              <a:endParaRPr lang="zh-CN" altLang="en-US"/>
            </a:p>
          </p:txBody>
        </p:sp>
        <p:sp>
          <p:nvSpPr>
            <p:cNvPr id="64549" name="Freeform 37"/>
            <p:cNvSpPr/>
            <p:nvPr/>
          </p:nvSpPr>
          <p:spPr bwMode="auto">
            <a:xfrm>
              <a:off x="2324" y="2132"/>
              <a:ext cx="62" cy="117"/>
            </a:xfrm>
            <a:custGeom>
              <a:avLst/>
              <a:gdLst>
                <a:gd name="T0" fmla="*/ 0 w 62"/>
                <a:gd name="T1" fmla="*/ 117 h 117"/>
                <a:gd name="T2" fmla="*/ 31 w 62"/>
                <a:gd name="T3" fmla="*/ 0 h 117"/>
                <a:gd name="T4" fmla="*/ 62 w 62"/>
                <a:gd name="T5" fmla="*/ 117 h 117"/>
                <a:gd name="T6" fmla="*/ 0 w 62"/>
                <a:gd name="T7" fmla="*/ 117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0" y="117"/>
                  </a:moveTo>
                  <a:lnTo>
                    <a:pt x="31" y="0"/>
                  </a:lnTo>
                  <a:lnTo>
                    <a:pt x="62" y="117"/>
                  </a:lnTo>
                  <a:lnTo>
                    <a:pt x="0" y="117"/>
                  </a:lnTo>
                  <a:close/>
                </a:path>
              </a:pathLst>
            </a:custGeom>
            <a:solidFill>
              <a:srgbClr val="000000"/>
            </a:solidFill>
            <a:ln w="9525">
              <a:noFill/>
              <a:round/>
            </a:ln>
          </p:spPr>
          <p:txBody>
            <a:bodyPr/>
            <a:lstStyle/>
            <a:p>
              <a:endParaRPr lang="zh-CN" altLang="en-US"/>
            </a:p>
          </p:txBody>
        </p:sp>
        <p:sp>
          <p:nvSpPr>
            <p:cNvPr id="64550" name="Freeform 38"/>
            <p:cNvSpPr/>
            <p:nvPr/>
          </p:nvSpPr>
          <p:spPr bwMode="auto">
            <a:xfrm>
              <a:off x="2324" y="2311"/>
              <a:ext cx="62" cy="117"/>
            </a:xfrm>
            <a:custGeom>
              <a:avLst/>
              <a:gdLst>
                <a:gd name="T0" fmla="*/ 62 w 62"/>
                <a:gd name="T1" fmla="*/ 0 h 117"/>
                <a:gd name="T2" fmla="*/ 31 w 62"/>
                <a:gd name="T3" fmla="*/ 117 h 117"/>
                <a:gd name="T4" fmla="*/ 0 w 62"/>
                <a:gd name="T5" fmla="*/ 0 h 117"/>
                <a:gd name="T6" fmla="*/ 62 w 62"/>
                <a:gd name="T7" fmla="*/ 0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62" y="0"/>
                  </a:moveTo>
                  <a:lnTo>
                    <a:pt x="31" y="117"/>
                  </a:lnTo>
                  <a:lnTo>
                    <a:pt x="0" y="0"/>
                  </a:lnTo>
                  <a:lnTo>
                    <a:pt x="62" y="0"/>
                  </a:lnTo>
                  <a:close/>
                </a:path>
              </a:pathLst>
            </a:custGeom>
            <a:solidFill>
              <a:srgbClr val="000000"/>
            </a:solidFill>
            <a:ln w="9525">
              <a:noFill/>
              <a:round/>
            </a:ln>
          </p:spPr>
          <p:txBody>
            <a:bodyPr/>
            <a:lstStyle/>
            <a:p>
              <a:endParaRPr lang="zh-CN" altLang="en-US"/>
            </a:p>
          </p:txBody>
        </p:sp>
        <p:sp>
          <p:nvSpPr>
            <p:cNvPr id="64551" name="Rectangle 39"/>
            <p:cNvSpPr>
              <a:spLocks noChangeArrowheads="1"/>
            </p:cNvSpPr>
            <p:nvPr/>
          </p:nvSpPr>
          <p:spPr bwMode="auto">
            <a:xfrm>
              <a:off x="1774" y="2428"/>
              <a:ext cx="698" cy="295"/>
            </a:xfrm>
            <a:prstGeom prst="rect">
              <a:avLst/>
            </a:prstGeom>
            <a:solidFill>
              <a:srgbClr val="FFFFFF"/>
            </a:solidFill>
            <a:ln w="30163">
              <a:solidFill>
                <a:srgbClr val="000000"/>
              </a:solidFill>
              <a:miter lim="800000"/>
            </a:ln>
          </p:spPr>
          <p:txBody>
            <a:bodyPr/>
            <a:lstStyle/>
            <a:p>
              <a:pPr algn="ctr"/>
              <a:endParaRPr lang="zh-CN" altLang="en-US"/>
            </a:p>
          </p:txBody>
        </p:sp>
        <p:sp>
          <p:nvSpPr>
            <p:cNvPr id="64552" name="Rectangle 40"/>
            <p:cNvSpPr>
              <a:spLocks noChangeArrowheads="1"/>
            </p:cNvSpPr>
            <p:nvPr/>
          </p:nvSpPr>
          <p:spPr bwMode="auto">
            <a:xfrm>
              <a:off x="1934" y="2498"/>
              <a:ext cx="448"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存储器</a:t>
              </a:r>
              <a:endParaRPr lang="zh-CN" altLang="en-US" sz="2400"/>
            </a:p>
          </p:txBody>
        </p:sp>
        <p:sp>
          <p:nvSpPr>
            <p:cNvPr id="64553" name="Line 41"/>
            <p:cNvSpPr>
              <a:spLocks noChangeShapeType="1"/>
            </p:cNvSpPr>
            <p:nvPr/>
          </p:nvSpPr>
          <p:spPr bwMode="auto">
            <a:xfrm>
              <a:off x="2812" y="1557"/>
              <a:ext cx="1" cy="808"/>
            </a:xfrm>
            <a:prstGeom prst="line">
              <a:avLst/>
            </a:prstGeom>
            <a:noFill/>
            <a:ln w="30163">
              <a:solidFill>
                <a:srgbClr val="000000"/>
              </a:solidFill>
              <a:round/>
            </a:ln>
          </p:spPr>
          <p:txBody>
            <a:bodyPr/>
            <a:lstStyle/>
            <a:p>
              <a:endParaRPr lang="zh-CN" altLang="en-US"/>
            </a:p>
          </p:txBody>
        </p:sp>
        <p:sp>
          <p:nvSpPr>
            <p:cNvPr id="64554" name="Freeform 42"/>
            <p:cNvSpPr/>
            <p:nvPr/>
          </p:nvSpPr>
          <p:spPr bwMode="auto">
            <a:xfrm>
              <a:off x="2775" y="2358"/>
              <a:ext cx="74" cy="147"/>
            </a:xfrm>
            <a:custGeom>
              <a:avLst/>
              <a:gdLst>
                <a:gd name="T0" fmla="*/ 74 w 74"/>
                <a:gd name="T1" fmla="*/ 0 h 147"/>
                <a:gd name="T2" fmla="*/ 37 w 74"/>
                <a:gd name="T3" fmla="*/ 147 h 147"/>
                <a:gd name="T4" fmla="*/ 0 w 74"/>
                <a:gd name="T5" fmla="*/ 0 h 147"/>
                <a:gd name="T6" fmla="*/ 74 w 74"/>
                <a:gd name="T7" fmla="*/ 0 h 147"/>
                <a:gd name="T8" fmla="*/ 0 60000 65536"/>
                <a:gd name="T9" fmla="*/ 0 60000 65536"/>
                <a:gd name="T10" fmla="*/ 0 60000 65536"/>
                <a:gd name="T11" fmla="*/ 0 60000 65536"/>
                <a:gd name="T12" fmla="*/ 0 w 74"/>
                <a:gd name="T13" fmla="*/ 0 h 147"/>
                <a:gd name="T14" fmla="*/ 74 w 74"/>
                <a:gd name="T15" fmla="*/ 147 h 147"/>
              </a:gdLst>
              <a:ahLst/>
              <a:cxnLst>
                <a:cxn ang="T8">
                  <a:pos x="T0" y="T1"/>
                </a:cxn>
                <a:cxn ang="T9">
                  <a:pos x="T2" y="T3"/>
                </a:cxn>
                <a:cxn ang="T10">
                  <a:pos x="T4" y="T5"/>
                </a:cxn>
                <a:cxn ang="T11">
                  <a:pos x="T6" y="T7"/>
                </a:cxn>
              </a:cxnLst>
              <a:rect l="T12" t="T13" r="T14" b="T15"/>
              <a:pathLst>
                <a:path w="74" h="147">
                  <a:moveTo>
                    <a:pt x="74" y="0"/>
                  </a:moveTo>
                  <a:lnTo>
                    <a:pt x="37" y="147"/>
                  </a:lnTo>
                  <a:lnTo>
                    <a:pt x="0" y="0"/>
                  </a:lnTo>
                  <a:lnTo>
                    <a:pt x="74" y="0"/>
                  </a:lnTo>
                  <a:close/>
                </a:path>
              </a:pathLst>
            </a:custGeom>
            <a:solidFill>
              <a:srgbClr val="000000"/>
            </a:solidFill>
            <a:ln w="9525">
              <a:noFill/>
              <a:round/>
            </a:ln>
          </p:spPr>
          <p:txBody>
            <a:bodyPr/>
            <a:lstStyle/>
            <a:p>
              <a:endParaRPr lang="zh-CN" altLang="en-US"/>
            </a:p>
          </p:txBody>
        </p:sp>
        <p:sp>
          <p:nvSpPr>
            <p:cNvPr id="64555" name="Line 43"/>
            <p:cNvSpPr>
              <a:spLocks noChangeShapeType="1"/>
            </p:cNvSpPr>
            <p:nvPr/>
          </p:nvSpPr>
          <p:spPr bwMode="auto">
            <a:xfrm>
              <a:off x="3047" y="1977"/>
              <a:ext cx="1" cy="388"/>
            </a:xfrm>
            <a:prstGeom prst="line">
              <a:avLst/>
            </a:prstGeom>
            <a:noFill/>
            <a:ln w="30163">
              <a:solidFill>
                <a:srgbClr val="000000"/>
              </a:solidFill>
              <a:round/>
            </a:ln>
          </p:spPr>
          <p:txBody>
            <a:bodyPr/>
            <a:lstStyle/>
            <a:p>
              <a:endParaRPr lang="zh-CN" altLang="en-US"/>
            </a:p>
          </p:txBody>
        </p:sp>
        <p:sp>
          <p:nvSpPr>
            <p:cNvPr id="64556" name="Freeform 44"/>
            <p:cNvSpPr/>
            <p:nvPr/>
          </p:nvSpPr>
          <p:spPr bwMode="auto">
            <a:xfrm>
              <a:off x="3010" y="1845"/>
              <a:ext cx="74" cy="139"/>
            </a:xfrm>
            <a:custGeom>
              <a:avLst/>
              <a:gdLst>
                <a:gd name="T0" fmla="*/ 0 w 74"/>
                <a:gd name="T1" fmla="*/ 139 h 139"/>
                <a:gd name="T2" fmla="*/ 37 w 74"/>
                <a:gd name="T3" fmla="*/ 0 h 139"/>
                <a:gd name="T4" fmla="*/ 74 w 74"/>
                <a:gd name="T5" fmla="*/ 139 h 139"/>
                <a:gd name="T6" fmla="*/ 0 w 74"/>
                <a:gd name="T7" fmla="*/ 139 h 139"/>
                <a:gd name="T8" fmla="*/ 0 60000 65536"/>
                <a:gd name="T9" fmla="*/ 0 60000 65536"/>
                <a:gd name="T10" fmla="*/ 0 60000 65536"/>
                <a:gd name="T11" fmla="*/ 0 60000 65536"/>
                <a:gd name="T12" fmla="*/ 0 w 74"/>
                <a:gd name="T13" fmla="*/ 0 h 139"/>
                <a:gd name="T14" fmla="*/ 74 w 74"/>
                <a:gd name="T15" fmla="*/ 139 h 139"/>
              </a:gdLst>
              <a:ahLst/>
              <a:cxnLst>
                <a:cxn ang="T8">
                  <a:pos x="T0" y="T1"/>
                </a:cxn>
                <a:cxn ang="T9">
                  <a:pos x="T2" y="T3"/>
                </a:cxn>
                <a:cxn ang="T10">
                  <a:pos x="T4" y="T5"/>
                </a:cxn>
                <a:cxn ang="T11">
                  <a:pos x="T6" y="T7"/>
                </a:cxn>
              </a:cxnLst>
              <a:rect l="T12" t="T13" r="T14" b="T15"/>
              <a:pathLst>
                <a:path w="74" h="139">
                  <a:moveTo>
                    <a:pt x="0" y="139"/>
                  </a:moveTo>
                  <a:lnTo>
                    <a:pt x="37" y="0"/>
                  </a:lnTo>
                  <a:lnTo>
                    <a:pt x="74" y="139"/>
                  </a:lnTo>
                  <a:lnTo>
                    <a:pt x="0" y="139"/>
                  </a:lnTo>
                  <a:close/>
                </a:path>
              </a:pathLst>
            </a:custGeom>
            <a:solidFill>
              <a:srgbClr val="000000"/>
            </a:solidFill>
            <a:ln w="9525">
              <a:noFill/>
              <a:round/>
            </a:ln>
          </p:spPr>
          <p:txBody>
            <a:bodyPr/>
            <a:lstStyle/>
            <a:p>
              <a:endParaRPr lang="zh-CN" altLang="en-US"/>
            </a:p>
          </p:txBody>
        </p:sp>
        <p:sp>
          <p:nvSpPr>
            <p:cNvPr id="64557" name="Freeform 45"/>
            <p:cNvSpPr/>
            <p:nvPr/>
          </p:nvSpPr>
          <p:spPr bwMode="auto">
            <a:xfrm>
              <a:off x="3010" y="2358"/>
              <a:ext cx="74" cy="147"/>
            </a:xfrm>
            <a:custGeom>
              <a:avLst/>
              <a:gdLst>
                <a:gd name="T0" fmla="*/ 74 w 74"/>
                <a:gd name="T1" fmla="*/ 0 h 147"/>
                <a:gd name="T2" fmla="*/ 37 w 74"/>
                <a:gd name="T3" fmla="*/ 147 h 147"/>
                <a:gd name="T4" fmla="*/ 0 w 74"/>
                <a:gd name="T5" fmla="*/ 0 h 147"/>
                <a:gd name="T6" fmla="*/ 74 w 74"/>
                <a:gd name="T7" fmla="*/ 0 h 147"/>
                <a:gd name="T8" fmla="*/ 0 60000 65536"/>
                <a:gd name="T9" fmla="*/ 0 60000 65536"/>
                <a:gd name="T10" fmla="*/ 0 60000 65536"/>
                <a:gd name="T11" fmla="*/ 0 60000 65536"/>
                <a:gd name="T12" fmla="*/ 0 w 74"/>
                <a:gd name="T13" fmla="*/ 0 h 147"/>
                <a:gd name="T14" fmla="*/ 74 w 74"/>
                <a:gd name="T15" fmla="*/ 147 h 147"/>
              </a:gdLst>
              <a:ahLst/>
              <a:cxnLst>
                <a:cxn ang="T8">
                  <a:pos x="T0" y="T1"/>
                </a:cxn>
                <a:cxn ang="T9">
                  <a:pos x="T2" y="T3"/>
                </a:cxn>
                <a:cxn ang="T10">
                  <a:pos x="T4" y="T5"/>
                </a:cxn>
                <a:cxn ang="T11">
                  <a:pos x="T6" y="T7"/>
                </a:cxn>
              </a:cxnLst>
              <a:rect l="T12" t="T13" r="T14" b="T15"/>
              <a:pathLst>
                <a:path w="74" h="147">
                  <a:moveTo>
                    <a:pt x="74" y="0"/>
                  </a:moveTo>
                  <a:lnTo>
                    <a:pt x="37" y="147"/>
                  </a:lnTo>
                  <a:lnTo>
                    <a:pt x="0" y="0"/>
                  </a:lnTo>
                  <a:lnTo>
                    <a:pt x="74" y="0"/>
                  </a:lnTo>
                  <a:close/>
                </a:path>
              </a:pathLst>
            </a:custGeom>
            <a:solidFill>
              <a:srgbClr val="000000"/>
            </a:solidFill>
            <a:ln w="9525">
              <a:noFill/>
              <a:round/>
            </a:ln>
          </p:spPr>
          <p:txBody>
            <a:bodyPr/>
            <a:lstStyle/>
            <a:p>
              <a:endParaRPr lang="zh-CN" altLang="en-US"/>
            </a:p>
          </p:txBody>
        </p:sp>
        <p:sp>
          <p:nvSpPr>
            <p:cNvPr id="64558" name="Line 46"/>
            <p:cNvSpPr>
              <a:spLocks noChangeShapeType="1"/>
            </p:cNvSpPr>
            <p:nvPr/>
          </p:nvSpPr>
          <p:spPr bwMode="auto">
            <a:xfrm>
              <a:off x="3282" y="2241"/>
              <a:ext cx="1" cy="155"/>
            </a:xfrm>
            <a:prstGeom prst="line">
              <a:avLst/>
            </a:prstGeom>
            <a:noFill/>
            <a:ln w="19050">
              <a:solidFill>
                <a:srgbClr val="000000"/>
              </a:solidFill>
              <a:round/>
            </a:ln>
          </p:spPr>
          <p:txBody>
            <a:bodyPr/>
            <a:lstStyle/>
            <a:p>
              <a:endParaRPr lang="zh-CN" altLang="en-US"/>
            </a:p>
          </p:txBody>
        </p:sp>
        <p:sp>
          <p:nvSpPr>
            <p:cNvPr id="64559" name="Freeform 47"/>
            <p:cNvSpPr/>
            <p:nvPr/>
          </p:nvSpPr>
          <p:spPr bwMode="auto">
            <a:xfrm>
              <a:off x="3251" y="2132"/>
              <a:ext cx="62" cy="117"/>
            </a:xfrm>
            <a:custGeom>
              <a:avLst/>
              <a:gdLst>
                <a:gd name="T0" fmla="*/ 0 w 62"/>
                <a:gd name="T1" fmla="*/ 117 h 117"/>
                <a:gd name="T2" fmla="*/ 31 w 62"/>
                <a:gd name="T3" fmla="*/ 0 h 117"/>
                <a:gd name="T4" fmla="*/ 62 w 62"/>
                <a:gd name="T5" fmla="*/ 117 h 117"/>
                <a:gd name="T6" fmla="*/ 0 w 62"/>
                <a:gd name="T7" fmla="*/ 117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0" y="117"/>
                  </a:moveTo>
                  <a:lnTo>
                    <a:pt x="31" y="0"/>
                  </a:lnTo>
                  <a:lnTo>
                    <a:pt x="62" y="117"/>
                  </a:lnTo>
                  <a:lnTo>
                    <a:pt x="0" y="117"/>
                  </a:lnTo>
                  <a:close/>
                </a:path>
              </a:pathLst>
            </a:custGeom>
            <a:solidFill>
              <a:srgbClr val="000000"/>
            </a:solidFill>
            <a:ln w="9525">
              <a:noFill/>
              <a:round/>
            </a:ln>
          </p:spPr>
          <p:txBody>
            <a:bodyPr/>
            <a:lstStyle/>
            <a:p>
              <a:endParaRPr lang="zh-CN" altLang="en-US"/>
            </a:p>
          </p:txBody>
        </p:sp>
        <p:sp>
          <p:nvSpPr>
            <p:cNvPr id="64560" name="Freeform 48"/>
            <p:cNvSpPr/>
            <p:nvPr/>
          </p:nvSpPr>
          <p:spPr bwMode="auto">
            <a:xfrm>
              <a:off x="3251" y="2389"/>
              <a:ext cx="62" cy="116"/>
            </a:xfrm>
            <a:custGeom>
              <a:avLst/>
              <a:gdLst>
                <a:gd name="T0" fmla="*/ 62 w 62"/>
                <a:gd name="T1" fmla="*/ 0 h 116"/>
                <a:gd name="T2" fmla="*/ 31 w 62"/>
                <a:gd name="T3" fmla="*/ 116 h 116"/>
                <a:gd name="T4" fmla="*/ 0 w 62"/>
                <a:gd name="T5" fmla="*/ 0 h 116"/>
                <a:gd name="T6" fmla="*/ 62 w 62"/>
                <a:gd name="T7" fmla="*/ 0 h 116"/>
                <a:gd name="T8" fmla="*/ 0 60000 65536"/>
                <a:gd name="T9" fmla="*/ 0 60000 65536"/>
                <a:gd name="T10" fmla="*/ 0 60000 65536"/>
                <a:gd name="T11" fmla="*/ 0 60000 65536"/>
                <a:gd name="T12" fmla="*/ 0 w 62"/>
                <a:gd name="T13" fmla="*/ 0 h 116"/>
                <a:gd name="T14" fmla="*/ 62 w 62"/>
                <a:gd name="T15" fmla="*/ 116 h 116"/>
              </a:gdLst>
              <a:ahLst/>
              <a:cxnLst>
                <a:cxn ang="T8">
                  <a:pos x="T0" y="T1"/>
                </a:cxn>
                <a:cxn ang="T9">
                  <a:pos x="T2" y="T3"/>
                </a:cxn>
                <a:cxn ang="T10">
                  <a:pos x="T4" y="T5"/>
                </a:cxn>
                <a:cxn ang="T11">
                  <a:pos x="T6" y="T7"/>
                </a:cxn>
              </a:cxnLst>
              <a:rect l="T12" t="T13" r="T14" b="T15"/>
              <a:pathLst>
                <a:path w="62" h="116">
                  <a:moveTo>
                    <a:pt x="62" y="0"/>
                  </a:moveTo>
                  <a:lnTo>
                    <a:pt x="31" y="116"/>
                  </a:lnTo>
                  <a:lnTo>
                    <a:pt x="0" y="0"/>
                  </a:lnTo>
                  <a:lnTo>
                    <a:pt x="62" y="0"/>
                  </a:lnTo>
                  <a:close/>
                </a:path>
              </a:pathLst>
            </a:custGeom>
            <a:solidFill>
              <a:srgbClr val="000000"/>
            </a:solidFill>
            <a:ln w="9525">
              <a:noFill/>
              <a:round/>
            </a:ln>
          </p:spPr>
          <p:txBody>
            <a:bodyPr/>
            <a:lstStyle/>
            <a:p>
              <a:endParaRPr lang="zh-CN" altLang="en-US"/>
            </a:p>
          </p:txBody>
        </p:sp>
        <p:sp>
          <p:nvSpPr>
            <p:cNvPr id="64561" name="Rectangle 49"/>
            <p:cNvSpPr>
              <a:spLocks noChangeArrowheads="1"/>
            </p:cNvSpPr>
            <p:nvPr/>
          </p:nvSpPr>
          <p:spPr bwMode="auto">
            <a:xfrm>
              <a:off x="2707" y="2505"/>
              <a:ext cx="698" cy="288"/>
            </a:xfrm>
            <a:prstGeom prst="rect">
              <a:avLst/>
            </a:prstGeom>
            <a:solidFill>
              <a:srgbClr val="FFFFFF"/>
            </a:solidFill>
            <a:ln w="30163">
              <a:solidFill>
                <a:srgbClr val="000000"/>
              </a:solidFill>
              <a:miter lim="800000"/>
            </a:ln>
          </p:spPr>
          <p:txBody>
            <a:bodyPr/>
            <a:lstStyle/>
            <a:p>
              <a:pPr algn="ctr"/>
              <a:endParaRPr lang="zh-CN" altLang="en-US"/>
            </a:p>
          </p:txBody>
        </p:sp>
        <p:sp>
          <p:nvSpPr>
            <p:cNvPr id="64562" name="Rectangle 50"/>
            <p:cNvSpPr>
              <a:spLocks noChangeArrowheads="1"/>
            </p:cNvSpPr>
            <p:nvPr/>
          </p:nvSpPr>
          <p:spPr bwMode="auto">
            <a:xfrm>
              <a:off x="2831" y="2568"/>
              <a:ext cx="524"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接口</a:t>
              </a:r>
              <a:endParaRPr lang="zh-CN" altLang="en-US" sz="2400"/>
            </a:p>
          </p:txBody>
        </p:sp>
        <p:sp>
          <p:nvSpPr>
            <p:cNvPr id="64563" name="Line 51"/>
            <p:cNvSpPr>
              <a:spLocks noChangeShapeType="1"/>
            </p:cNvSpPr>
            <p:nvPr/>
          </p:nvSpPr>
          <p:spPr bwMode="auto">
            <a:xfrm>
              <a:off x="3047" y="2933"/>
              <a:ext cx="1" cy="101"/>
            </a:xfrm>
            <a:prstGeom prst="line">
              <a:avLst/>
            </a:prstGeom>
            <a:noFill/>
            <a:ln w="30163">
              <a:solidFill>
                <a:srgbClr val="000000"/>
              </a:solidFill>
              <a:round/>
            </a:ln>
          </p:spPr>
          <p:txBody>
            <a:bodyPr/>
            <a:lstStyle/>
            <a:p>
              <a:endParaRPr lang="zh-CN" altLang="en-US"/>
            </a:p>
          </p:txBody>
        </p:sp>
        <p:sp>
          <p:nvSpPr>
            <p:cNvPr id="64564" name="Freeform 52"/>
            <p:cNvSpPr/>
            <p:nvPr/>
          </p:nvSpPr>
          <p:spPr bwMode="auto">
            <a:xfrm>
              <a:off x="3010" y="2793"/>
              <a:ext cx="74" cy="148"/>
            </a:xfrm>
            <a:custGeom>
              <a:avLst/>
              <a:gdLst>
                <a:gd name="T0" fmla="*/ 0 w 74"/>
                <a:gd name="T1" fmla="*/ 148 h 148"/>
                <a:gd name="T2" fmla="*/ 37 w 74"/>
                <a:gd name="T3" fmla="*/ 0 h 148"/>
                <a:gd name="T4" fmla="*/ 74 w 74"/>
                <a:gd name="T5" fmla="*/ 148 h 148"/>
                <a:gd name="T6" fmla="*/ 0 w 74"/>
                <a:gd name="T7" fmla="*/ 148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0" y="148"/>
                  </a:moveTo>
                  <a:lnTo>
                    <a:pt x="37" y="0"/>
                  </a:lnTo>
                  <a:lnTo>
                    <a:pt x="74" y="148"/>
                  </a:lnTo>
                  <a:lnTo>
                    <a:pt x="0" y="148"/>
                  </a:lnTo>
                  <a:close/>
                </a:path>
              </a:pathLst>
            </a:custGeom>
            <a:solidFill>
              <a:srgbClr val="000000"/>
            </a:solidFill>
            <a:ln w="9525">
              <a:noFill/>
              <a:round/>
            </a:ln>
          </p:spPr>
          <p:txBody>
            <a:bodyPr/>
            <a:lstStyle/>
            <a:p>
              <a:endParaRPr lang="zh-CN" altLang="en-US"/>
            </a:p>
          </p:txBody>
        </p:sp>
        <p:sp>
          <p:nvSpPr>
            <p:cNvPr id="64565" name="Freeform 53"/>
            <p:cNvSpPr/>
            <p:nvPr/>
          </p:nvSpPr>
          <p:spPr bwMode="auto">
            <a:xfrm>
              <a:off x="3010" y="3018"/>
              <a:ext cx="74" cy="148"/>
            </a:xfrm>
            <a:custGeom>
              <a:avLst/>
              <a:gdLst>
                <a:gd name="T0" fmla="*/ 74 w 74"/>
                <a:gd name="T1" fmla="*/ 0 h 148"/>
                <a:gd name="T2" fmla="*/ 37 w 74"/>
                <a:gd name="T3" fmla="*/ 148 h 148"/>
                <a:gd name="T4" fmla="*/ 0 w 74"/>
                <a:gd name="T5" fmla="*/ 0 h 148"/>
                <a:gd name="T6" fmla="*/ 74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37" y="148"/>
                  </a:lnTo>
                  <a:lnTo>
                    <a:pt x="0" y="0"/>
                  </a:lnTo>
                  <a:lnTo>
                    <a:pt x="74" y="0"/>
                  </a:lnTo>
                  <a:close/>
                </a:path>
              </a:pathLst>
            </a:custGeom>
            <a:solidFill>
              <a:srgbClr val="000000"/>
            </a:solidFill>
            <a:ln w="9525">
              <a:noFill/>
              <a:round/>
            </a:ln>
          </p:spPr>
          <p:txBody>
            <a:bodyPr/>
            <a:lstStyle/>
            <a:p>
              <a:endParaRPr lang="zh-CN" altLang="en-US"/>
            </a:p>
          </p:txBody>
        </p:sp>
        <p:sp>
          <p:nvSpPr>
            <p:cNvPr id="64566" name="Line 54"/>
            <p:cNvSpPr>
              <a:spLocks noChangeShapeType="1"/>
            </p:cNvSpPr>
            <p:nvPr/>
          </p:nvSpPr>
          <p:spPr bwMode="auto">
            <a:xfrm>
              <a:off x="2589" y="2311"/>
              <a:ext cx="38" cy="1"/>
            </a:xfrm>
            <a:prstGeom prst="line">
              <a:avLst/>
            </a:prstGeom>
            <a:noFill/>
            <a:ln w="30163">
              <a:solidFill>
                <a:srgbClr val="000000"/>
              </a:solidFill>
              <a:round/>
            </a:ln>
          </p:spPr>
          <p:txBody>
            <a:bodyPr/>
            <a:lstStyle/>
            <a:p>
              <a:endParaRPr lang="zh-CN" altLang="en-US"/>
            </a:p>
          </p:txBody>
        </p:sp>
        <p:sp>
          <p:nvSpPr>
            <p:cNvPr id="64567" name="Line 55"/>
            <p:cNvSpPr>
              <a:spLocks noChangeShapeType="1"/>
            </p:cNvSpPr>
            <p:nvPr/>
          </p:nvSpPr>
          <p:spPr bwMode="auto">
            <a:xfrm>
              <a:off x="2664" y="2311"/>
              <a:ext cx="37" cy="1"/>
            </a:xfrm>
            <a:prstGeom prst="line">
              <a:avLst/>
            </a:prstGeom>
            <a:noFill/>
            <a:ln w="30163">
              <a:solidFill>
                <a:srgbClr val="000000"/>
              </a:solidFill>
              <a:round/>
            </a:ln>
          </p:spPr>
          <p:txBody>
            <a:bodyPr/>
            <a:lstStyle/>
            <a:p>
              <a:endParaRPr lang="zh-CN" altLang="en-US"/>
            </a:p>
          </p:txBody>
        </p:sp>
        <p:sp>
          <p:nvSpPr>
            <p:cNvPr id="64568" name="Line 56"/>
            <p:cNvSpPr>
              <a:spLocks noChangeShapeType="1"/>
            </p:cNvSpPr>
            <p:nvPr/>
          </p:nvSpPr>
          <p:spPr bwMode="auto">
            <a:xfrm>
              <a:off x="2738" y="2311"/>
              <a:ext cx="37" cy="1"/>
            </a:xfrm>
            <a:prstGeom prst="line">
              <a:avLst/>
            </a:prstGeom>
            <a:noFill/>
            <a:ln w="30163">
              <a:solidFill>
                <a:srgbClr val="000000"/>
              </a:solidFill>
              <a:round/>
            </a:ln>
          </p:spPr>
          <p:txBody>
            <a:bodyPr/>
            <a:lstStyle/>
            <a:p>
              <a:endParaRPr lang="zh-CN" altLang="en-US"/>
            </a:p>
          </p:txBody>
        </p:sp>
        <p:sp>
          <p:nvSpPr>
            <p:cNvPr id="64569" name="Line 57"/>
            <p:cNvSpPr>
              <a:spLocks noChangeShapeType="1"/>
            </p:cNvSpPr>
            <p:nvPr/>
          </p:nvSpPr>
          <p:spPr bwMode="auto">
            <a:xfrm>
              <a:off x="2812" y="2311"/>
              <a:ext cx="37" cy="1"/>
            </a:xfrm>
            <a:prstGeom prst="line">
              <a:avLst/>
            </a:prstGeom>
            <a:noFill/>
            <a:ln w="30163">
              <a:solidFill>
                <a:srgbClr val="000000"/>
              </a:solidFill>
              <a:round/>
            </a:ln>
          </p:spPr>
          <p:txBody>
            <a:bodyPr/>
            <a:lstStyle/>
            <a:p>
              <a:endParaRPr lang="zh-CN" altLang="en-US"/>
            </a:p>
          </p:txBody>
        </p:sp>
        <p:sp>
          <p:nvSpPr>
            <p:cNvPr id="64570" name="Line 58"/>
            <p:cNvSpPr>
              <a:spLocks noChangeShapeType="1"/>
            </p:cNvSpPr>
            <p:nvPr/>
          </p:nvSpPr>
          <p:spPr bwMode="auto">
            <a:xfrm>
              <a:off x="2886" y="2311"/>
              <a:ext cx="37" cy="1"/>
            </a:xfrm>
            <a:prstGeom prst="line">
              <a:avLst/>
            </a:prstGeom>
            <a:noFill/>
            <a:ln w="30163">
              <a:solidFill>
                <a:srgbClr val="000000"/>
              </a:solidFill>
              <a:round/>
            </a:ln>
          </p:spPr>
          <p:txBody>
            <a:bodyPr/>
            <a:lstStyle/>
            <a:p>
              <a:endParaRPr lang="zh-CN" altLang="en-US"/>
            </a:p>
          </p:txBody>
        </p:sp>
        <p:sp>
          <p:nvSpPr>
            <p:cNvPr id="64571" name="Line 59"/>
            <p:cNvSpPr>
              <a:spLocks noChangeShapeType="1"/>
            </p:cNvSpPr>
            <p:nvPr/>
          </p:nvSpPr>
          <p:spPr bwMode="auto">
            <a:xfrm>
              <a:off x="2960" y="2311"/>
              <a:ext cx="37" cy="1"/>
            </a:xfrm>
            <a:prstGeom prst="line">
              <a:avLst/>
            </a:prstGeom>
            <a:noFill/>
            <a:ln w="30163">
              <a:solidFill>
                <a:srgbClr val="000000"/>
              </a:solidFill>
              <a:round/>
            </a:ln>
          </p:spPr>
          <p:txBody>
            <a:bodyPr/>
            <a:lstStyle/>
            <a:p>
              <a:endParaRPr lang="zh-CN" altLang="en-US"/>
            </a:p>
          </p:txBody>
        </p:sp>
        <p:sp>
          <p:nvSpPr>
            <p:cNvPr id="64572" name="Line 60"/>
            <p:cNvSpPr>
              <a:spLocks noChangeShapeType="1"/>
            </p:cNvSpPr>
            <p:nvPr/>
          </p:nvSpPr>
          <p:spPr bwMode="auto">
            <a:xfrm>
              <a:off x="3034" y="2311"/>
              <a:ext cx="38" cy="1"/>
            </a:xfrm>
            <a:prstGeom prst="line">
              <a:avLst/>
            </a:prstGeom>
            <a:noFill/>
            <a:ln w="30163">
              <a:solidFill>
                <a:srgbClr val="000000"/>
              </a:solidFill>
              <a:round/>
            </a:ln>
          </p:spPr>
          <p:txBody>
            <a:bodyPr/>
            <a:lstStyle/>
            <a:p>
              <a:endParaRPr lang="zh-CN" altLang="en-US"/>
            </a:p>
          </p:txBody>
        </p:sp>
        <p:sp>
          <p:nvSpPr>
            <p:cNvPr id="64573" name="Line 61"/>
            <p:cNvSpPr>
              <a:spLocks noChangeShapeType="1"/>
            </p:cNvSpPr>
            <p:nvPr/>
          </p:nvSpPr>
          <p:spPr bwMode="auto">
            <a:xfrm>
              <a:off x="3109" y="2311"/>
              <a:ext cx="37" cy="1"/>
            </a:xfrm>
            <a:prstGeom prst="line">
              <a:avLst/>
            </a:prstGeom>
            <a:noFill/>
            <a:ln w="30163">
              <a:solidFill>
                <a:srgbClr val="000000"/>
              </a:solidFill>
              <a:round/>
            </a:ln>
          </p:spPr>
          <p:txBody>
            <a:bodyPr/>
            <a:lstStyle/>
            <a:p>
              <a:endParaRPr lang="zh-CN" altLang="en-US"/>
            </a:p>
          </p:txBody>
        </p:sp>
        <p:sp>
          <p:nvSpPr>
            <p:cNvPr id="64574" name="Line 62"/>
            <p:cNvSpPr>
              <a:spLocks noChangeShapeType="1"/>
            </p:cNvSpPr>
            <p:nvPr/>
          </p:nvSpPr>
          <p:spPr bwMode="auto">
            <a:xfrm>
              <a:off x="3183" y="2311"/>
              <a:ext cx="37" cy="1"/>
            </a:xfrm>
            <a:prstGeom prst="line">
              <a:avLst/>
            </a:prstGeom>
            <a:noFill/>
            <a:ln w="30163">
              <a:solidFill>
                <a:srgbClr val="000000"/>
              </a:solidFill>
              <a:round/>
            </a:ln>
          </p:spPr>
          <p:txBody>
            <a:bodyPr/>
            <a:lstStyle/>
            <a:p>
              <a:endParaRPr lang="zh-CN" altLang="en-US"/>
            </a:p>
          </p:txBody>
        </p:sp>
        <p:sp>
          <p:nvSpPr>
            <p:cNvPr id="64575" name="Line 63"/>
            <p:cNvSpPr>
              <a:spLocks noChangeShapeType="1"/>
            </p:cNvSpPr>
            <p:nvPr/>
          </p:nvSpPr>
          <p:spPr bwMode="auto">
            <a:xfrm>
              <a:off x="3257" y="2311"/>
              <a:ext cx="37" cy="1"/>
            </a:xfrm>
            <a:prstGeom prst="line">
              <a:avLst/>
            </a:prstGeom>
            <a:noFill/>
            <a:ln w="30163">
              <a:solidFill>
                <a:srgbClr val="000000"/>
              </a:solidFill>
              <a:round/>
            </a:ln>
          </p:spPr>
          <p:txBody>
            <a:bodyPr/>
            <a:lstStyle/>
            <a:p>
              <a:endParaRPr lang="zh-CN" altLang="en-US"/>
            </a:p>
          </p:txBody>
        </p:sp>
        <p:sp>
          <p:nvSpPr>
            <p:cNvPr id="64576" name="Line 64"/>
            <p:cNvSpPr>
              <a:spLocks noChangeShapeType="1"/>
            </p:cNvSpPr>
            <p:nvPr/>
          </p:nvSpPr>
          <p:spPr bwMode="auto">
            <a:xfrm>
              <a:off x="3331" y="2311"/>
              <a:ext cx="37" cy="1"/>
            </a:xfrm>
            <a:prstGeom prst="line">
              <a:avLst/>
            </a:prstGeom>
            <a:noFill/>
            <a:ln w="30163">
              <a:solidFill>
                <a:srgbClr val="000000"/>
              </a:solidFill>
              <a:round/>
            </a:ln>
          </p:spPr>
          <p:txBody>
            <a:bodyPr/>
            <a:lstStyle/>
            <a:p>
              <a:endParaRPr lang="zh-CN" altLang="en-US"/>
            </a:p>
          </p:txBody>
        </p:sp>
        <p:sp>
          <p:nvSpPr>
            <p:cNvPr id="64577" name="Line 65"/>
            <p:cNvSpPr>
              <a:spLocks noChangeShapeType="1"/>
            </p:cNvSpPr>
            <p:nvPr/>
          </p:nvSpPr>
          <p:spPr bwMode="auto">
            <a:xfrm>
              <a:off x="3405" y="2311"/>
              <a:ext cx="37" cy="1"/>
            </a:xfrm>
            <a:prstGeom prst="line">
              <a:avLst/>
            </a:prstGeom>
            <a:noFill/>
            <a:ln w="30163">
              <a:solidFill>
                <a:srgbClr val="000000"/>
              </a:solidFill>
              <a:round/>
            </a:ln>
          </p:spPr>
          <p:txBody>
            <a:bodyPr/>
            <a:lstStyle/>
            <a:p>
              <a:endParaRPr lang="zh-CN" altLang="en-US"/>
            </a:p>
          </p:txBody>
        </p:sp>
        <p:sp>
          <p:nvSpPr>
            <p:cNvPr id="64578" name="Line 66"/>
            <p:cNvSpPr>
              <a:spLocks noChangeShapeType="1"/>
            </p:cNvSpPr>
            <p:nvPr/>
          </p:nvSpPr>
          <p:spPr bwMode="auto">
            <a:xfrm>
              <a:off x="3479" y="2311"/>
              <a:ext cx="38" cy="1"/>
            </a:xfrm>
            <a:prstGeom prst="line">
              <a:avLst/>
            </a:prstGeom>
            <a:noFill/>
            <a:ln w="30163">
              <a:solidFill>
                <a:srgbClr val="000000"/>
              </a:solidFill>
              <a:round/>
            </a:ln>
          </p:spPr>
          <p:txBody>
            <a:bodyPr/>
            <a:lstStyle/>
            <a:p>
              <a:endParaRPr lang="zh-CN" altLang="en-US"/>
            </a:p>
          </p:txBody>
        </p:sp>
        <p:sp>
          <p:nvSpPr>
            <p:cNvPr id="64579" name="Rectangle 67"/>
            <p:cNvSpPr>
              <a:spLocks noChangeArrowheads="1"/>
            </p:cNvSpPr>
            <p:nvPr/>
          </p:nvSpPr>
          <p:spPr bwMode="auto">
            <a:xfrm>
              <a:off x="2707" y="3166"/>
              <a:ext cx="698" cy="295"/>
            </a:xfrm>
            <a:prstGeom prst="rect">
              <a:avLst/>
            </a:prstGeom>
            <a:solidFill>
              <a:srgbClr val="FFFFFF"/>
            </a:solidFill>
            <a:ln w="30163">
              <a:solidFill>
                <a:srgbClr val="000000"/>
              </a:solidFill>
              <a:miter lim="800000"/>
            </a:ln>
          </p:spPr>
          <p:txBody>
            <a:bodyPr/>
            <a:lstStyle/>
            <a:p>
              <a:pPr algn="ctr"/>
              <a:endParaRPr lang="zh-CN" altLang="en-US"/>
            </a:p>
          </p:txBody>
        </p:sp>
        <p:sp>
          <p:nvSpPr>
            <p:cNvPr id="64580" name="Rectangle 68"/>
            <p:cNvSpPr>
              <a:spLocks noChangeArrowheads="1"/>
            </p:cNvSpPr>
            <p:nvPr/>
          </p:nvSpPr>
          <p:spPr bwMode="auto">
            <a:xfrm>
              <a:off x="2831" y="3229"/>
              <a:ext cx="524"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设备</a:t>
              </a:r>
              <a:endParaRPr lang="zh-CN" altLang="en-US" sz="2400"/>
            </a:p>
          </p:txBody>
        </p:sp>
        <p:sp>
          <p:nvSpPr>
            <p:cNvPr id="64581" name="Line 69"/>
            <p:cNvSpPr>
              <a:spLocks noChangeShapeType="1"/>
            </p:cNvSpPr>
            <p:nvPr/>
          </p:nvSpPr>
          <p:spPr bwMode="auto">
            <a:xfrm>
              <a:off x="2589" y="2311"/>
              <a:ext cx="1" cy="47"/>
            </a:xfrm>
            <a:prstGeom prst="line">
              <a:avLst/>
            </a:prstGeom>
            <a:noFill/>
            <a:ln w="30163">
              <a:solidFill>
                <a:srgbClr val="000000"/>
              </a:solidFill>
              <a:round/>
            </a:ln>
          </p:spPr>
          <p:txBody>
            <a:bodyPr/>
            <a:lstStyle/>
            <a:p>
              <a:endParaRPr lang="zh-CN" altLang="en-US"/>
            </a:p>
          </p:txBody>
        </p:sp>
        <p:sp>
          <p:nvSpPr>
            <p:cNvPr id="64582" name="Line 70"/>
            <p:cNvSpPr>
              <a:spLocks noChangeShapeType="1"/>
            </p:cNvSpPr>
            <p:nvPr/>
          </p:nvSpPr>
          <p:spPr bwMode="auto">
            <a:xfrm>
              <a:off x="2589" y="2404"/>
              <a:ext cx="1" cy="47"/>
            </a:xfrm>
            <a:prstGeom prst="line">
              <a:avLst/>
            </a:prstGeom>
            <a:noFill/>
            <a:ln w="30163">
              <a:solidFill>
                <a:srgbClr val="000000"/>
              </a:solidFill>
              <a:round/>
            </a:ln>
          </p:spPr>
          <p:txBody>
            <a:bodyPr/>
            <a:lstStyle/>
            <a:p>
              <a:endParaRPr lang="zh-CN" altLang="en-US"/>
            </a:p>
          </p:txBody>
        </p:sp>
        <p:sp>
          <p:nvSpPr>
            <p:cNvPr id="64583" name="Line 71"/>
            <p:cNvSpPr>
              <a:spLocks noChangeShapeType="1"/>
            </p:cNvSpPr>
            <p:nvPr/>
          </p:nvSpPr>
          <p:spPr bwMode="auto">
            <a:xfrm>
              <a:off x="2589" y="2498"/>
              <a:ext cx="1" cy="46"/>
            </a:xfrm>
            <a:prstGeom prst="line">
              <a:avLst/>
            </a:prstGeom>
            <a:noFill/>
            <a:ln w="30163">
              <a:solidFill>
                <a:srgbClr val="000000"/>
              </a:solidFill>
              <a:round/>
            </a:ln>
          </p:spPr>
          <p:txBody>
            <a:bodyPr/>
            <a:lstStyle/>
            <a:p>
              <a:endParaRPr lang="zh-CN" altLang="en-US"/>
            </a:p>
          </p:txBody>
        </p:sp>
        <p:sp>
          <p:nvSpPr>
            <p:cNvPr id="64584" name="Line 72"/>
            <p:cNvSpPr>
              <a:spLocks noChangeShapeType="1"/>
            </p:cNvSpPr>
            <p:nvPr/>
          </p:nvSpPr>
          <p:spPr bwMode="auto">
            <a:xfrm>
              <a:off x="2589" y="2591"/>
              <a:ext cx="1" cy="46"/>
            </a:xfrm>
            <a:prstGeom prst="line">
              <a:avLst/>
            </a:prstGeom>
            <a:noFill/>
            <a:ln w="30163">
              <a:solidFill>
                <a:srgbClr val="000000"/>
              </a:solidFill>
              <a:round/>
            </a:ln>
          </p:spPr>
          <p:txBody>
            <a:bodyPr/>
            <a:lstStyle/>
            <a:p>
              <a:endParaRPr lang="zh-CN" altLang="en-US"/>
            </a:p>
          </p:txBody>
        </p:sp>
        <p:sp>
          <p:nvSpPr>
            <p:cNvPr id="64585" name="Line 73"/>
            <p:cNvSpPr>
              <a:spLocks noChangeShapeType="1"/>
            </p:cNvSpPr>
            <p:nvPr/>
          </p:nvSpPr>
          <p:spPr bwMode="auto">
            <a:xfrm>
              <a:off x="2589" y="2684"/>
              <a:ext cx="1" cy="47"/>
            </a:xfrm>
            <a:prstGeom prst="line">
              <a:avLst/>
            </a:prstGeom>
            <a:noFill/>
            <a:ln w="30163">
              <a:solidFill>
                <a:srgbClr val="000000"/>
              </a:solidFill>
              <a:round/>
            </a:ln>
          </p:spPr>
          <p:txBody>
            <a:bodyPr/>
            <a:lstStyle/>
            <a:p>
              <a:endParaRPr lang="zh-CN" altLang="en-US"/>
            </a:p>
          </p:txBody>
        </p:sp>
        <p:sp>
          <p:nvSpPr>
            <p:cNvPr id="64586" name="Line 74"/>
            <p:cNvSpPr>
              <a:spLocks noChangeShapeType="1"/>
            </p:cNvSpPr>
            <p:nvPr/>
          </p:nvSpPr>
          <p:spPr bwMode="auto">
            <a:xfrm>
              <a:off x="2589" y="2777"/>
              <a:ext cx="1" cy="47"/>
            </a:xfrm>
            <a:prstGeom prst="line">
              <a:avLst/>
            </a:prstGeom>
            <a:noFill/>
            <a:ln w="30163">
              <a:solidFill>
                <a:srgbClr val="000000"/>
              </a:solidFill>
              <a:round/>
            </a:ln>
          </p:spPr>
          <p:txBody>
            <a:bodyPr/>
            <a:lstStyle/>
            <a:p>
              <a:endParaRPr lang="zh-CN" altLang="en-US"/>
            </a:p>
          </p:txBody>
        </p:sp>
        <p:sp>
          <p:nvSpPr>
            <p:cNvPr id="64587" name="Line 75"/>
            <p:cNvSpPr>
              <a:spLocks noChangeShapeType="1"/>
            </p:cNvSpPr>
            <p:nvPr/>
          </p:nvSpPr>
          <p:spPr bwMode="auto">
            <a:xfrm>
              <a:off x="2589" y="2871"/>
              <a:ext cx="1" cy="46"/>
            </a:xfrm>
            <a:prstGeom prst="line">
              <a:avLst/>
            </a:prstGeom>
            <a:noFill/>
            <a:ln w="30163">
              <a:solidFill>
                <a:srgbClr val="000000"/>
              </a:solidFill>
              <a:round/>
            </a:ln>
          </p:spPr>
          <p:txBody>
            <a:bodyPr/>
            <a:lstStyle/>
            <a:p>
              <a:endParaRPr lang="zh-CN" altLang="en-US"/>
            </a:p>
          </p:txBody>
        </p:sp>
        <p:sp>
          <p:nvSpPr>
            <p:cNvPr id="64588" name="Line 76"/>
            <p:cNvSpPr>
              <a:spLocks noChangeShapeType="1"/>
            </p:cNvSpPr>
            <p:nvPr/>
          </p:nvSpPr>
          <p:spPr bwMode="auto">
            <a:xfrm>
              <a:off x="2589" y="2964"/>
              <a:ext cx="1" cy="47"/>
            </a:xfrm>
            <a:prstGeom prst="line">
              <a:avLst/>
            </a:prstGeom>
            <a:noFill/>
            <a:ln w="30163">
              <a:solidFill>
                <a:srgbClr val="000000"/>
              </a:solidFill>
              <a:round/>
            </a:ln>
          </p:spPr>
          <p:txBody>
            <a:bodyPr/>
            <a:lstStyle/>
            <a:p>
              <a:endParaRPr lang="zh-CN" altLang="en-US"/>
            </a:p>
          </p:txBody>
        </p:sp>
        <p:sp>
          <p:nvSpPr>
            <p:cNvPr id="64589" name="Line 77"/>
            <p:cNvSpPr>
              <a:spLocks noChangeShapeType="1"/>
            </p:cNvSpPr>
            <p:nvPr/>
          </p:nvSpPr>
          <p:spPr bwMode="auto">
            <a:xfrm>
              <a:off x="2589" y="3057"/>
              <a:ext cx="1" cy="47"/>
            </a:xfrm>
            <a:prstGeom prst="line">
              <a:avLst/>
            </a:prstGeom>
            <a:noFill/>
            <a:ln w="30163">
              <a:solidFill>
                <a:srgbClr val="000000"/>
              </a:solidFill>
              <a:round/>
            </a:ln>
          </p:spPr>
          <p:txBody>
            <a:bodyPr/>
            <a:lstStyle/>
            <a:p>
              <a:endParaRPr lang="zh-CN" altLang="en-US"/>
            </a:p>
          </p:txBody>
        </p:sp>
        <p:sp>
          <p:nvSpPr>
            <p:cNvPr id="64590" name="Line 78"/>
            <p:cNvSpPr>
              <a:spLocks noChangeShapeType="1"/>
            </p:cNvSpPr>
            <p:nvPr/>
          </p:nvSpPr>
          <p:spPr bwMode="auto">
            <a:xfrm>
              <a:off x="2589" y="3151"/>
              <a:ext cx="1" cy="46"/>
            </a:xfrm>
            <a:prstGeom prst="line">
              <a:avLst/>
            </a:prstGeom>
            <a:noFill/>
            <a:ln w="30163">
              <a:solidFill>
                <a:srgbClr val="000000"/>
              </a:solidFill>
              <a:round/>
            </a:ln>
          </p:spPr>
          <p:txBody>
            <a:bodyPr/>
            <a:lstStyle/>
            <a:p>
              <a:endParaRPr lang="zh-CN" altLang="en-US"/>
            </a:p>
          </p:txBody>
        </p:sp>
        <p:sp>
          <p:nvSpPr>
            <p:cNvPr id="64591" name="Line 79"/>
            <p:cNvSpPr>
              <a:spLocks noChangeShapeType="1"/>
            </p:cNvSpPr>
            <p:nvPr/>
          </p:nvSpPr>
          <p:spPr bwMode="auto">
            <a:xfrm>
              <a:off x="2589" y="3244"/>
              <a:ext cx="1" cy="46"/>
            </a:xfrm>
            <a:prstGeom prst="line">
              <a:avLst/>
            </a:prstGeom>
            <a:noFill/>
            <a:ln w="30163">
              <a:solidFill>
                <a:srgbClr val="000000"/>
              </a:solidFill>
              <a:round/>
            </a:ln>
          </p:spPr>
          <p:txBody>
            <a:bodyPr/>
            <a:lstStyle/>
            <a:p>
              <a:endParaRPr lang="zh-CN" altLang="en-US"/>
            </a:p>
          </p:txBody>
        </p:sp>
        <p:sp>
          <p:nvSpPr>
            <p:cNvPr id="64592" name="Line 80"/>
            <p:cNvSpPr>
              <a:spLocks noChangeShapeType="1"/>
            </p:cNvSpPr>
            <p:nvPr/>
          </p:nvSpPr>
          <p:spPr bwMode="auto">
            <a:xfrm>
              <a:off x="2589" y="3337"/>
              <a:ext cx="1" cy="47"/>
            </a:xfrm>
            <a:prstGeom prst="line">
              <a:avLst/>
            </a:prstGeom>
            <a:noFill/>
            <a:ln w="30163">
              <a:solidFill>
                <a:srgbClr val="000000"/>
              </a:solidFill>
              <a:round/>
            </a:ln>
          </p:spPr>
          <p:txBody>
            <a:bodyPr/>
            <a:lstStyle/>
            <a:p>
              <a:endParaRPr lang="zh-CN" altLang="en-US"/>
            </a:p>
          </p:txBody>
        </p:sp>
        <p:sp>
          <p:nvSpPr>
            <p:cNvPr id="64593" name="Line 81"/>
            <p:cNvSpPr>
              <a:spLocks noChangeShapeType="1"/>
            </p:cNvSpPr>
            <p:nvPr/>
          </p:nvSpPr>
          <p:spPr bwMode="auto">
            <a:xfrm>
              <a:off x="2589" y="3430"/>
              <a:ext cx="1" cy="47"/>
            </a:xfrm>
            <a:prstGeom prst="line">
              <a:avLst/>
            </a:prstGeom>
            <a:noFill/>
            <a:ln w="30163">
              <a:solidFill>
                <a:srgbClr val="000000"/>
              </a:solidFill>
              <a:round/>
            </a:ln>
          </p:spPr>
          <p:txBody>
            <a:bodyPr/>
            <a:lstStyle/>
            <a:p>
              <a:endParaRPr lang="zh-CN" altLang="en-US"/>
            </a:p>
          </p:txBody>
        </p:sp>
        <p:sp>
          <p:nvSpPr>
            <p:cNvPr id="64594" name="Freeform 82"/>
            <p:cNvSpPr/>
            <p:nvPr/>
          </p:nvSpPr>
          <p:spPr bwMode="auto">
            <a:xfrm>
              <a:off x="2589" y="3524"/>
              <a:ext cx="7" cy="39"/>
            </a:xfrm>
            <a:custGeom>
              <a:avLst/>
              <a:gdLst>
                <a:gd name="T0" fmla="*/ 0 w 1"/>
                <a:gd name="T1" fmla="*/ 0 h 5"/>
                <a:gd name="T2" fmla="*/ 0 w 1"/>
                <a:gd name="T3" fmla="*/ 304 h 5"/>
                <a:gd name="T4" fmla="*/ 49 w 1"/>
                <a:gd name="T5" fmla="*/ 304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1" y="5"/>
                  </a:lnTo>
                </a:path>
              </a:pathLst>
            </a:custGeom>
            <a:noFill/>
            <a:ln w="30163">
              <a:solidFill>
                <a:srgbClr val="000000"/>
              </a:solidFill>
              <a:round/>
            </a:ln>
          </p:spPr>
          <p:txBody>
            <a:bodyPr/>
            <a:lstStyle/>
            <a:p>
              <a:endParaRPr lang="zh-CN" altLang="en-US"/>
            </a:p>
          </p:txBody>
        </p:sp>
        <p:sp>
          <p:nvSpPr>
            <p:cNvPr id="64595" name="Line 83"/>
            <p:cNvSpPr>
              <a:spLocks noChangeShapeType="1"/>
            </p:cNvSpPr>
            <p:nvPr/>
          </p:nvSpPr>
          <p:spPr bwMode="auto">
            <a:xfrm>
              <a:off x="2633" y="3563"/>
              <a:ext cx="37" cy="1"/>
            </a:xfrm>
            <a:prstGeom prst="line">
              <a:avLst/>
            </a:prstGeom>
            <a:noFill/>
            <a:ln w="30163">
              <a:solidFill>
                <a:srgbClr val="000000"/>
              </a:solidFill>
              <a:round/>
            </a:ln>
          </p:spPr>
          <p:txBody>
            <a:bodyPr/>
            <a:lstStyle/>
            <a:p>
              <a:endParaRPr lang="zh-CN" altLang="en-US"/>
            </a:p>
          </p:txBody>
        </p:sp>
        <p:sp>
          <p:nvSpPr>
            <p:cNvPr id="64596" name="Line 84"/>
            <p:cNvSpPr>
              <a:spLocks noChangeShapeType="1"/>
            </p:cNvSpPr>
            <p:nvPr/>
          </p:nvSpPr>
          <p:spPr bwMode="auto">
            <a:xfrm>
              <a:off x="2707" y="3563"/>
              <a:ext cx="37" cy="1"/>
            </a:xfrm>
            <a:prstGeom prst="line">
              <a:avLst/>
            </a:prstGeom>
            <a:noFill/>
            <a:ln w="30163">
              <a:solidFill>
                <a:srgbClr val="000000"/>
              </a:solidFill>
              <a:round/>
            </a:ln>
          </p:spPr>
          <p:txBody>
            <a:bodyPr/>
            <a:lstStyle/>
            <a:p>
              <a:endParaRPr lang="zh-CN" altLang="en-US"/>
            </a:p>
          </p:txBody>
        </p:sp>
        <p:sp>
          <p:nvSpPr>
            <p:cNvPr id="64597" name="Line 85"/>
            <p:cNvSpPr>
              <a:spLocks noChangeShapeType="1"/>
            </p:cNvSpPr>
            <p:nvPr/>
          </p:nvSpPr>
          <p:spPr bwMode="auto">
            <a:xfrm>
              <a:off x="2781" y="3563"/>
              <a:ext cx="37" cy="1"/>
            </a:xfrm>
            <a:prstGeom prst="line">
              <a:avLst/>
            </a:prstGeom>
            <a:noFill/>
            <a:ln w="30163">
              <a:solidFill>
                <a:srgbClr val="000000"/>
              </a:solidFill>
              <a:round/>
            </a:ln>
          </p:spPr>
          <p:txBody>
            <a:bodyPr/>
            <a:lstStyle/>
            <a:p>
              <a:endParaRPr lang="zh-CN" altLang="en-US"/>
            </a:p>
          </p:txBody>
        </p:sp>
        <p:sp>
          <p:nvSpPr>
            <p:cNvPr id="64598" name="Line 86"/>
            <p:cNvSpPr>
              <a:spLocks noChangeShapeType="1"/>
            </p:cNvSpPr>
            <p:nvPr/>
          </p:nvSpPr>
          <p:spPr bwMode="auto">
            <a:xfrm>
              <a:off x="2855" y="3563"/>
              <a:ext cx="37" cy="1"/>
            </a:xfrm>
            <a:prstGeom prst="line">
              <a:avLst/>
            </a:prstGeom>
            <a:noFill/>
            <a:ln w="30163">
              <a:solidFill>
                <a:srgbClr val="000000"/>
              </a:solidFill>
              <a:round/>
            </a:ln>
          </p:spPr>
          <p:txBody>
            <a:bodyPr/>
            <a:lstStyle/>
            <a:p>
              <a:endParaRPr lang="zh-CN" altLang="en-US"/>
            </a:p>
          </p:txBody>
        </p:sp>
        <p:sp>
          <p:nvSpPr>
            <p:cNvPr id="64599" name="Line 87"/>
            <p:cNvSpPr>
              <a:spLocks noChangeShapeType="1"/>
            </p:cNvSpPr>
            <p:nvPr/>
          </p:nvSpPr>
          <p:spPr bwMode="auto">
            <a:xfrm>
              <a:off x="2929" y="3563"/>
              <a:ext cx="37" cy="1"/>
            </a:xfrm>
            <a:prstGeom prst="line">
              <a:avLst/>
            </a:prstGeom>
            <a:noFill/>
            <a:ln w="30163">
              <a:solidFill>
                <a:srgbClr val="000000"/>
              </a:solidFill>
              <a:round/>
            </a:ln>
          </p:spPr>
          <p:txBody>
            <a:bodyPr/>
            <a:lstStyle/>
            <a:p>
              <a:endParaRPr lang="zh-CN" altLang="en-US"/>
            </a:p>
          </p:txBody>
        </p:sp>
        <p:sp>
          <p:nvSpPr>
            <p:cNvPr id="64600" name="Line 88"/>
            <p:cNvSpPr>
              <a:spLocks noChangeShapeType="1"/>
            </p:cNvSpPr>
            <p:nvPr/>
          </p:nvSpPr>
          <p:spPr bwMode="auto">
            <a:xfrm>
              <a:off x="3004" y="3563"/>
              <a:ext cx="37" cy="1"/>
            </a:xfrm>
            <a:prstGeom prst="line">
              <a:avLst/>
            </a:prstGeom>
            <a:noFill/>
            <a:ln w="30163">
              <a:solidFill>
                <a:srgbClr val="000000"/>
              </a:solidFill>
              <a:round/>
            </a:ln>
          </p:spPr>
          <p:txBody>
            <a:bodyPr/>
            <a:lstStyle/>
            <a:p>
              <a:endParaRPr lang="zh-CN" altLang="en-US"/>
            </a:p>
          </p:txBody>
        </p:sp>
        <p:sp>
          <p:nvSpPr>
            <p:cNvPr id="64601" name="Line 89"/>
            <p:cNvSpPr>
              <a:spLocks noChangeShapeType="1"/>
            </p:cNvSpPr>
            <p:nvPr/>
          </p:nvSpPr>
          <p:spPr bwMode="auto">
            <a:xfrm>
              <a:off x="3078" y="3563"/>
              <a:ext cx="37" cy="1"/>
            </a:xfrm>
            <a:prstGeom prst="line">
              <a:avLst/>
            </a:prstGeom>
            <a:noFill/>
            <a:ln w="30163">
              <a:solidFill>
                <a:srgbClr val="000000"/>
              </a:solidFill>
              <a:round/>
            </a:ln>
          </p:spPr>
          <p:txBody>
            <a:bodyPr/>
            <a:lstStyle/>
            <a:p>
              <a:endParaRPr lang="zh-CN" altLang="en-US"/>
            </a:p>
          </p:txBody>
        </p:sp>
        <p:sp>
          <p:nvSpPr>
            <p:cNvPr id="64602" name="Line 90"/>
            <p:cNvSpPr>
              <a:spLocks noChangeShapeType="1"/>
            </p:cNvSpPr>
            <p:nvPr/>
          </p:nvSpPr>
          <p:spPr bwMode="auto">
            <a:xfrm>
              <a:off x="3152" y="3563"/>
              <a:ext cx="37" cy="1"/>
            </a:xfrm>
            <a:prstGeom prst="line">
              <a:avLst/>
            </a:prstGeom>
            <a:noFill/>
            <a:ln w="30163">
              <a:solidFill>
                <a:srgbClr val="000000"/>
              </a:solidFill>
              <a:round/>
            </a:ln>
          </p:spPr>
          <p:txBody>
            <a:bodyPr/>
            <a:lstStyle/>
            <a:p>
              <a:endParaRPr lang="zh-CN" altLang="en-US"/>
            </a:p>
          </p:txBody>
        </p:sp>
        <p:sp>
          <p:nvSpPr>
            <p:cNvPr id="64603" name="Line 91"/>
            <p:cNvSpPr>
              <a:spLocks noChangeShapeType="1"/>
            </p:cNvSpPr>
            <p:nvPr/>
          </p:nvSpPr>
          <p:spPr bwMode="auto">
            <a:xfrm>
              <a:off x="3226" y="3563"/>
              <a:ext cx="37" cy="1"/>
            </a:xfrm>
            <a:prstGeom prst="line">
              <a:avLst/>
            </a:prstGeom>
            <a:noFill/>
            <a:ln w="30163">
              <a:solidFill>
                <a:srgbClr val="000000"/>
              </a:solidFill>
              <a:round/>
            </a:ln>
          </p:spPr>
          <p:txBody>
            <a:bodyPr/>
            <a:lstStyle/>
            <a:p>
              <a:endParaRPr lang="zh-CN" altLang="en-US"/>
            </a:p>
          </p:txBody>
        </p:sp>
        <p:sp>
          <p:nvSpPr>
            <p:cNvPr id="64604" name="Line 92"/>
            <p:cNvSpPr>
              <a:spLocks noChangeShapeType="1"/>
            </p:cNvSpPr>
            <p:nvPr/>
          </p:nvSpPr>
          <p:spPr bwMode="auto">
            <a:xfrm>
              <a:off x="3300" y="3563"/>
              <a:ext cx="37" cy="1"/>
            </a:xfrm>
            <a:prstGeom prst="line">
              <a:avLst/>
            </a:prstGeom>
            <a:noFill/>
            <a:ln w="30163">
              <a:solidFill>
                <a:srgbClr val="000000"/>
              </a:solidFill>
              <a:round/>
            </a:ln>
          </p:spPr>
          <p:txBody>
            <a:bodyPr/>
            <a:lstStyle/>
            <a:p>
              <a:endParaRPr lang="zh-CN" altLang="en-US"/>
            </a:p>
          </p:txBody>
        </p:sp>
        <p:sp>
          <p:nvSpPr>
            <p:cNvPr id="64605" name="Line 93"/>
            <p:cNvSpPr>
              <a:spLocks noChangeShapeType="1"/>
            </p:cNvSpPr>
            <p:nvPr/>
          </p:nvSpPr>
          <p:spPr bwMode="auto">
            <a:xfrm>
              <a:off x="3374" y="3563"/>
              <a:ext cx="37" cy="1"/>
            </a:xfrm>
            <a:prstGeom prst="line">
              <a:avLst/>
            </a:prstGeom>
            <a:noFill/>
            <a:ln w="30163">
              <a:solidFill>
                <a:srgbClr val="000000"/>
              </a:solidFill>
              <a:round/>
            </a:ln>
          </p:spPr>
          <p:txBody>
            <a:bodyPr/>
            <a:lstStyle/>
            <a:p>
              <a:endParaRPr lang="zh-CN" altLang="en-US"/>
            </a:p>
          </p:txBody>
        </p:sp>
        <p:sp>
          <p:nvSpPr>
            <p:cNvPr id="64606" name="Line 94"/>
            <p:cNvSpPr>
              <a:spLocks noChangeShapeType="1"/>
            </p:cNvSpPr>
            <p:nvPr/>
          </p:nvSpPr>
          <p:spPr bwMode="auto">
            <a:xfrm>
              <a:off x="3449" y="3563"/>
              <a:ext cx="37" cy="1"/>
            </a:xfrm>
            <a:prstGeom prst="line">
              <a:avLst/>
            </a:prstGeom>
            <a:noFill/>
            <a:ln w="30163">
              <a:solidFill>
                <a:srgbClr val="000000"/>
              </a:solidFill>
              <a:round/>
            </a:ln>
          </p:spPr>
          <p:txBody>
            <a:bodyPr/>
            <a:lstStyle/>
            <a:p>
              <a:endParaRPr lang="zh-CN" altLang="en-US"/>
            </a:p>
          </p:txBody>
        </p:sp>
        <p:sp>
          <p:nvSpPr>
            <p:cNvPr id="64607" name="Line 95"/>
            <p:cNvSpPr>
              <a:spLocks noChangeShapeType="1"/>
            </p:cNvSpPr>
            <p:nvPr/>
          </p:nvSpPr>
          <p:spPr bwMode="auto">
            <a:xfrm flipV="1">
              <a:off x="3510" y="3500"/>
              <a:ext cx="1" cy="47"/>
            </a:xfrm>
            <a:prstGeom prst="line">
              <a:avLst/>
            </a:prstGeom>
            <a:noFill/>
            <a:ln w="30163">
              <a:solidFill>
                <a:srgbClr val="000000"/>
              </a:solidFill>
              <a:round/>
            </a:ln>
          </p:spPr>
          <p:txBody>
            <a:bodyPr/>
            <a:lstStyle/>
            <a:p>
              <a:endParaRPr lang="zh-CN" altLang="en-US"/>
            </a:p>
          </p:txBody>
        </p:sp>
        <p:sp>
          <p:nvSpPr>
            <p:cNvPr id="64608" name="Line 96"/>
            <p:cNvSpPr>
              <a:spLocks noChangeShapeType="1"/>
            </p:cNvSpPr>
            <p:nvPr/>
          </p:nvSpPr>
          <p:spPr bwMode="auto">
            <a:xfrm flipV="1">
              <a:off x="3510" y="3407"/>
              <a:ext cx="1" cy="47"/>
            </a:xfrm>
            <a:prstGeom prst="line">
              <a:avLst/>
            </a:prstGeom>
            <a:noFill/>
            <a:ln w="30163">
              <a:solidFill>
                <a:srgbClr val="000000"/>
              </a:solidFill>
              <a:round/>
            </a:ln>
          </p:spPr>
          <p:txBody>
            <a:bodyPr/>
            <a:lstStyle/>
            <a:p>
              <a:endParaRPr lang="zh-CN" altLang="en-US"/>
            </a:p>
          </p:txBody>
        </p:sp>
        <p:sp>
          <p:nvSpPr>
            <p:cNvPr id="64609" name="Line 97"/>
            <p:cNvSpPr>
              <a:spLocks noChangeShapeType="1"/>
            </p:cNvSpPr>
            <p:nvPr/>
          </p:nvSpPr>
          <p:spPr bwMode="auto">
            <a:xfrm flipV="1">
              <a:off x="3510" y="3314"/>
              <a:ext cx="1" cy="46"/>
            </a:xfrm>
            <a:prstGeom prst="line">
              <a:avLst/>
            </a:prstGeom>
            <a:noFill/>
            <a:ln w="30163">
              <a:solidFill>
                <a:srgbClr val="000000"/>
              </a:solidFill>
              <a:round/>
            </a:ln>
          </p:spPr>
          <p:txBody>
            <a:bodyPr/>
            <a:lstStyle/>
            <a:p>
              <a:endParaRPr lang="zh-CN" altLang="en-US"/>
            </a:p>
          </p:txBody>
        </p:sp>
        <p:sp>
          <p:nvSpPr>
            <p:cNvPr id="64610" name="Line 98"/>
            <p:cNvSpPr>
              <a:spLocks noChangeShapeType="1"/>
            </p:cNvSpPr>
            <p:nvPr/>
          </p:nvSpPr>
          <p:spPr bwMode="auto">
            <a:xfrm flipV="1">
              <a:off x="3510" y="3220"/>
              <a:ext cx="1" cy="47"/>
            </a:xfrm>
            <a:prstGeom prst="line">
              <a:avLst/>
            </a:prstGeom>
            <a:noFill/>
            <a:ln w="30163">
              <a:solidFill>
                <a:srgbClr val="000000"/>
              </a:solidFill>
              <a:round/>
            </a:ln>
          </p:spPr>
          <p:txBody>
            <a:bodyPr/>
            <a:lstStyle/>
            <a:p>
              <a:endParaRPr lang="zh-CN" altLang="en-US"/>
            </a:p>
          </p:txBody>
        </p:sp>
        <p:sp>
          <p:nvSpPr>
            <p:cNvPr id="64611" name="Line 99"/>
            <p:cNvSpPr>
              <a:spLocks noChangeShapeType="1"/>
            </p:cNvSpPr>
            <p:nvPr/>
          </p:nvSpPr>
          <p:spPr bwMode="auto">
            <a:xfrm flipV="1">
              <a:off x="3510" y="3127"/>
              <a:ext cx="1" cy="47"/>
            </a:xfrm>
            <a:prstGeom prst="line">
              <a:avLst/>
            </a:prstGeom>
            <a:noFill/>
            <a:ln w="30163">
              <a:solidFill>
                <a:srgbClr val="000000"/>
              </a:solidFill>
              <a:round/>
            </a:ln>
          </p:spPr>
          <p:txBody>
            <a:bodyPr/>
            <a:lstStyle/>
            <a:p>
              <a:endParaRPr lang="zh-CN" altLang="en-US"/>
            </a:p>
          </p:txBody>
        </p:sp>
        <p:sp>
          <p:nvSpPr>
            <p:cNvPr id="64612" name="Line 100"/>
            <p:cNvSpPr>
              <a:spLocks noChangeShapeType="1"/>
            </p:cNvSpPr>
            <p:nvPr/>
          </p:nvSpPr>
          <p:spPr bwMode="auto">
            <a:xfrm flipV="1">
              <a:off x="3510" y="3034"/>
              <a:ext cx="1" cy="47"/>
            </a:xfrm>
            <a:prstGeom prst="line">
              <a:avLst/>
            </a:prstGeom>
            <a:noFill/>
            <a:ln w="30163">
              <a:solidFill>
                <a:srgbClr val="000000"/>
              </a:solidFill>
              <a:round/>
            </a:ln>
          </p:spPr>
          <p:txBody>
            <a:bodyPr/>
            <a:lstStyle/>
            <a:p>
              <a:endParaRPr lang="zh-CN" altLang="en-US"/>
            </a:p>
          </p:txBody>
        </p:sp>
        <p:sp>
          <p:nvSpPr>
            <p:cNvPr id="64613" name="Line 101"/>
            <p:cNvSpPr>
              <a:spLocks noChangeShapeType="1"/>
            </p:cNvSpPr>
            <p:nvPr/>
          </p:nvSpPr>
          <p:spPr bwMode="auto">
            <a:xfrm flipV="1">
              <a:off x="3510" y="2941"/>
              <a:ext cx="1" cy="46"/>
            </a:xfrm>
            <a:prstGeom prst="line">
              <a:avLst/>
            </a:prstGeom>
            <a:noFill/>
            <a:ln w="30163">
              <a:solidFill>
                <a:srgbClr val="000000"/>
              </a:solidFill>
              <a:round/>
            </a:ln>
          </p:spPr>
          <p:txBody>
            <a:bodyPr/>
            <a:lstStyle/>
            <a:p>
              <a:endParaRPr lang="zh-CN" altLang="en-US"/>
            </a:p>
          </p:txBody>
        </p:sp>
        <p:sp>
          <p:nvSpPr>
            <p:cNvPr id="64614" name="Line 102"/>
            <p:cNvSpPr>
              <a:spLocks noChangeShapeType="1"/>
            </p:cNvSpPr>
            <p:nvPr/>
          </p:nvSpPr>
          <p:spPr bwMode="auto">
            <a:xfrm flipV="1">
              <a:off x="3510" y="2847"/>
              <a:ext cx="1" cy="47"/>
            </a:xfrm>
            <a:prstGeom prst="line">
              <a:avLst/>
            </a:prstGeom>
            <a:noFill/>
            <a:ln w="30163">
              <a:solidFill>
                <a:srgbClr val="000000"/>
              </a:solidFill>
              <a:round/>
            </a:ln>
          </p:spPr>
          <p:txBody>
            <a:bodyPr/>
            <a:lstStyle/>
            <a:p>
              <a:endParaRPr lang="zh-CN" altLang="en-US"/>
            </a:p>
          </p:txBody>
        </p:sp>
        <p:sp>
          <p:nvSpPr>
            <p:cNvPr id="64615" name="Line 103"/>
            <p:cNvSpPr>
              <a:spLocks noChangeShapeType="1"/>
            </p:cNvSpPr>
            <p:nvPr/>
          </p:nvSpPr>
          <p:spPr bwMode="auto">
            <a:xfrm flipV="1">
              <a:off x="3510" y="2754"/>
              <a:ext cx="1" cy="47"/>
            </a:xfrm>
            <a:prstGeom prst="line">
              <a:avLst/>
            </a:prstGeom>
            <a:noFill/>
            <a:ln w="30163">
              <a:solidFill>
                <a:srgbClr val="000000"/>
              </a:solidFill>
              <a:round/>
            </a:ln>
          </p:spPr>
          <p:txBody>
            <a:bodyPr/>
            <a:lstStyle/>
            <a:p>
              <a:endParaRPr lang="zh-CN" altLang="en-US"/>
            </a:p>
          </p:txBody>
        </p:sp>
        <p:sp>
          <p:nvSpPr>
            <p:cNvPr id="64616" name="Line 104"/>
            <p:cNvSpPr>
              <a:spLocks noChangeShapeType="1"/>
            </p:cNvSpPr>
            <p:nvPr/>
          </p:nvSpPr>
          <p:spPr bwMode="auto">
            <a:xfrm flipV="1">
              <a:off x="3510" y="2661"/>
              <a:ext cx="1" cy="46"/>
            </a:xfrm>
            <a:prstGeom prst="line">
              <a:avLst/>
            </a:prstGeom>
            <a:noFill/>
            <a:ln w="30163">
              <a:solidFill>
                <a:srgbClr val="000000"/>
              </a:solidFill>
              <a:round/>
            </a:ln>
          </p:spPr>
          <p:txBody>
            <a:bodyPr/>
            <a:lstStyle/>
            <a:p>
              <a:endParaRPr lang="zh-CN" altLang="en-US"/>
            </a:p>
          </p:txBody>
        </p:sp>
        <p:sp>
          <p:nvSpPr>
            <p:cNvPr id="64617" name="Line 105"/>
            <p:cNvSpPr>
              <a:spLocks noChangeShapeType="1"/>
            </p:cNvSpPr>
            <p:nvPr/>
          </p:nvSpPr>
          <p:spPr bwMode="auto">
            <a:xfrm flipV="1">
              <a:off x="3510" y="2567"/>
              <a:ext cx="1" cy="47"/>
            </a:xfrm>
            <a:prstGeom prst="line">
              <a:avLst/>
            </a:prstGeom>
            <a:noFill/>
            <a:ln w="30163">
              <a:solidFill>
                <a:srgbClr val="000000"/>
              </a:solidFill>
              <a:round/>
            </a:ln>
          </p:spPr>
          <p:txBody>
            <a:bodyPr/>
            <a:lstStyle/>
            <a:p>
              <a:endParaRPr lang="zh-CN" altLang="en-US"/>
            </a:p>
          </p:txBody>
        </p:sp>
        <p:sp>
          <p:nvSpPr>
            <p:cNvPr id="64618" name="Line 106"/>
            <p:cNvSpPr>
              <a:spLocks noChangeShapeType="1"/>
            </p:cNvSpPr>
            <p:nvPr/>
          </p:nvSpPr>
          <p:spPr bwMode="auto">
            <a:xfrm flipV="1">
              <a:off x="3510" y="2474"/>
              <a:ext cx="1" cy="47"/>
            </a:xfrm>
            <a:prstGeom prst="line">
              <a:avLst/>
            </a:prstGeom>
            <a:noFill/>
            <a:ln w="30163">
              <a:solidFill>
                <a:srgbClr val="000000"/>
              </a:solidFill>
              <a:round/>
            </a:ln>
          </p:spPr>
          <p:txBody>
            <a:bodyPr/>
            <a:lstStyle/>
            <a:p>
              <a:endParaRPr lang="zh-CN" altLang="en-US"/>
            </a:p>
          </p:txBody>
        </p:sp>
        <p:sp>
          <p:nvSpPr>
            <p:cNvPr id="64619" name="Line 107"/>
            <p:cNvSpPr>
              <a:spLocks noChangeShapeType="1"/>
            </p:cNvSpPr>
            <p:nvPr/>
          </p:nvSpPr>
          <p:spPr bwMode="auto">
            <a:xfrm flipV="1">
              <a:off x="3510" y="2381"/>
              <a:ext cx="1" cy="47"/>
            </a:xfrm>
            <a:prstGeom prst="line">
              <a:avLst/>
            </a:prstGeom>
            <a:noFill/>
            <a:ln w="30163">
              <a:solidFill>
                <a:srgbClr val="000000"/>
              </a:solidFill>
              <a:round/>
            </a:ln>
          </p:spPr>
          <p:txBody>
            <a:bodyPr/>
            <a:lstStyle/>
            <a:p>
              <a:endParaRPr lang="zh-CN" altLang="en-US"/>
            </a:p>
          </p:txBody>
        </p:sp>
        <p:sp>
          <p:nvSpPr>
            <p:cNvPr id="64620" name="Line 108"/>
            <p:cNvSpPr>
              <a:spLocks noChangeShapeType="1"/>
            </p:cNvSpPr>
            <p:nvPr/>
          </p:nvSpPr>
          <p:spPr bwMode="auto">
            <a:xfrm flipV="1">
              <a:off x="3510" y="2311"/>
              <a:ext cx="1" cy="23"/>
            </a:xfrm>
            <a:prstGeom prst="line">
              <a:avLst/>
            </a:prstGeom>
            <a:noFill/>
            <a:ln w="30163">
              <a:solidFill>
                <a:srgbClr val="000000"/>
              </a:solidFill>
              <a:round/>
            </a:ln>
          </p:spPr>
          <p:txBody>
            <a:bodyPr/>
            <a:lstStyle/>
            <a:p>
              <a:endParaRPr lang="zh-CN" altLang="en-US"/>
            </a:p>
          </p:txBody>
        </p:sp>
        <p:sp>
          <p:nvSpPr>
            <p:cNvPr id="64621" name="Rectangle 109"/>
            <p:cNvSpPr>
              <a:spLocks noChangeArrowheads="1"/>
            </p:cNvSpPr>
            <p:nvPr/>
          </p:nvSpPr>
          <p:spPr bwMode="auto">
            <a:xfrm>
              <a:off x="2589" y="1332"/>
              <a:ext cx="822"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系统总线</a:t>
              </a:r>
              <a:r>
                <a:rPr lang="en-US" altLang="zh-CN" sz="1900" b="1">
                  <a:solidFill>
                    <a:srgbClr val="000000"/>
                  </a:solidFill>
                  <a:latin typeface="宋体" charset="-122"/>
                </a:rPr>
                <a:t>BUS</a:t>
              </a:r>
              <a:endParaRPr lang="en-US" altLang="zh-CN" sz="2400"/>
            </a:p>
          </p:txBody>
        </p:sp>
        <p:sp>
          <p:nvSpPr>
            <p:cNvPr id="64622" name="Rectangle 110"/>
            <p:cNvSpPr>
              <a:spLocks noChangeArrowheads="1"/>
            </p:cNvSpPr>
            <p:nvPr/>
          </p:nvSpPr>
          <p:spPr bwMode="auto">
            <a:xfrm>
              <a:off x="4042" y="1448"/>
              <a:ext cx="1348"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        </a:t>
              </a:r>
              <a:r>
                <a:rPr lang="zh-CN" altLang="en-US" sz="1900" b="1">
                  <a:solidFill>
                    <a:srgbClr val="000000"/>
                  </a:solidFill>
                  <a:latin typeface="宋体" charset="-122"/>
                </a:rPr>
                <a:t>地址总线</a:t>
              </a:r>
              <a:r>
                <a:rPr lang="en-US" altLang="zh-CN" sz="1900" b="1">
                  <a:solidFill>
                    <a:srgbClr val="000000"/>
                  </a:solidFill>
                  <a:latin typeface="宋体" charset="-122"/>
                </a:rPr>
                <a:t>AB</a:t>
              </a:r>
              <a:endParaRPr lang="en-US" altLang="zh-CN" sz="2400"/>
            </a:p>
          </p:txBody>
        </p:sp>
        <p:sp>
          <p:nvSpPr>
            <p:cNvPr id="64623" name="Rectangle 111"/>
            <p:cNvSpPr>
              <a:spLocks noChangeArrowheads="1"/>
            </p:cNvSpPr>
            <p:nvPr/>
          </p:nvSpPr>
          <p:spPr bwMode="auto">
            <a:xfrm>
              <a:off x="4641" y="1806"/>
              <a:ext cx="747"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数据总线</a:t>
              </a:r>
              <a:r>
                <a:rPr lang="en-US" altLang="zh-CN" sz="1900" b="1">
                  <a:solidFill>
                    <a:srgbClr val="000000"/>
                  </a:solidFill>
                  <a:latin typeface="宋体" charset="-122"/>
                </a:rPr>
                <a:t>DB</a:t>
              </a:r>
              <a:endParaRPr lang="en-US" altLang="zh-CN" sz="2400"/>
            </a:p>
          </p:txBody>
        </p:sp>
        <p:sp>
          <p:nvSpPr>
            <p:cNvPr id="64624" name="Rectangle 112"/>
            <p:cNvSpPr>
              <a:spLocks noChangeArrowheads="1"/>
            </p:cNvSpPr>
            <p:nvPr/>
          </p:nvSpPr>
          <p:spPr bwMode="auto">
            <a:xfrm>
              <a:off x="4629" y="2055"/>
              <a:ext cx="747"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控制总线</a:t>
              </a:r>
              <a:r>
                <a:rPr lang="en-US" altLang="zh-CN" sz="1900" b="1">
                  <a:solidFill>
                    <a:srgbClr val="000000"/>
                  </a:solidFill>
                  <a:latin typeface="宋体" charset="-122"/>
                </a:rPr>
                <a:t>CB</a:t>
              </a:r>
              <a:endParaRPr lang="en-US" altLang="zh-CN" sz="2400"/>
            </a:p>
          </p:txBody>
        </p:sp>
        <p:sp>
          <p:nvSpPr>
            <p:cNvPr id="64625" name="Rectangle 113"/>
            <p:cNvSpPr>
              <a:spLocks noChangeArrowheads="1"/>
            </p:cNvSpPr>
            <p:nvPr/>
          </p:nvSpPr>
          <p:spPr bwMode="auto">
            <a:xfrm>
              <a:off x="1700" y="3617"/>
              <a:ext cx="1986" cy="221"/>
            </a:xfrm>
            <a:prstGeom prst="rect">
              <a:avLst/>
            </a:prstGeom>
            <a:noFill/>
            <a:ln w="9525">
              <a:noFill/>
              <a:miter lim="800000"/>
            </a:ln>
          </p:spPr>
          <p:txBody>
            <a:bodyPr wrap="none" lIns="0" tIns="0" rIns="0" bIns="0">
              <a:spAutoFit/>
            </a:bodyPr>
            <a:lstStyle/>
            <a:p>
              <a:r>
                <a:rPr lang="zh-CN" altLang="en-US" sz="2300" b="1">
                  <a:solidFill>
                    <a:srgbClr val="000000"/>
                  </a:solidFill>
                  <a:latin typeface="宋体" charset="-122"/>
                </a:rPr>
                <a:t>微型计算机系统硬件组成</a:t>
              </a:r>
              <a:endParaRPr lang="zh-CN" altLang="en-US" sz="2400"/>
            </a:p>
          </p:txBody>
        </p:sp>
      </p:grpSp>
    </p:spTree>
    <p:extLst>
      <p:ext uri="{BB962C8B-B14F-4D97-AF65-F5344CB8AC3E}">
        <p14:creationId xmlns:p14="http://schemas.microsoft.com/office/powerpoint/2010/main" val="40719760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5"/>
          <p:cNvSpPr>
            <a:spLocks noGrp="1"/>
          </p:cNvSpPr>
          <p:nvPr>
            <p:ph type="sldNum" sz="quarter" idx="4294967295"/>
          </p:nvPr>
        </p:nvSpPr>
        <p:spPr>
          <a:xfrm>
            <a:off x="8669338" y="6245225"/>
            <a:ext cx="474662" cy="476250"/>
          </a:xfrm>
          <a:noFill/>
        </p:spPr>
        <p:txBody>
          <a:bodyPr/>
          <a:lstStyle/>
          <a:p>
            <a:fld id="{8737DF56-F957-48F9-AE22-5A5979FF753B}" type="slidenum">
              <a:rPr lang="en-US" altLang="zh-CN" smtClean="0">
                <a:ea typeface="宋体" charset="-122"/>
              </a:rPr>
              <a:t>55</a:t>
            </a:fld>
            <a:endParaRPr lang="en-US" altLang="zh-CN" smtClean="0">
              <a:ea typeface="宋体" charset="-122"/>
            </a:endParaRPr>
          </a:p>
        </p:txBody>
      </p:sp>
      <p:grpSp>
        <p:nvGrpSpPr>
          <p:cNvPr id="65538" name="Group 35"/>
          <p:cNvGrpSpPr/>
          <p:nvPr/>
        </p:nvGrpSpPr>
        <p:grpSpPr bwMode="auto">
          <a:xfrm>
            <a:off x="0" y="423863"/>
            <a:ext cx="8832850" cy="6251575"/>
            <a:chOff x="0" y="267"/>
            <a:chExt cx="5564" cy="3938"/>
          </a:xfrm>
        </p:grpSpPr>
        <p:sp>
          <p:nvSpPr>
            <p:cNvPr id="65539" name="Text Box 26"/>
            <p:cNvSpPr txBox="1">
              <a:spLocks noChangeArrowheads="1"/>
            </p:cNvSpPr>
            <p:nvPr/>
          </p:nvSpPr>
          <p:spPr bwMode="auto">
            <a:xfrm>
              <a:off x="0" y="2452"/>
              <a:ext cx="1996" cy="826"/>
            </a:xfrm>
            <a:prstGeom prst="rect">
              <a:avLst/>
            </a:prstGeom>
            <a:solidFill>
              <a:srgbClr val="66FF99"/>
            </a:solidFill>
            <a:ln w="9525">
              <a:noFill/>
              <a:miter lim="800000"/>
            </a:ln>
          </p:spPr>
          <p:txBody>
            <a:bodyPr>
              <a:spAutoFit/>
            </a:bodyPr>
            <a:lstStyle/>
            <a:p>
              <a:pPr eaLnBrk="0" hangingPunct="0">
                <a:spcBef>
                  <a:spcPct val="50000"/>
                </a:spcBef>
              </a:pPr>
              <a:r>
                <a:rPr kumimoji="0" lang="en-US" altLang="zh-CN" b="1">
                  <a:solidFill>
                    <a:srgbClr val="000000"/>
                  </a:solidFill>
                </a:rPr>
                <a:t>    </a:t>
              </a:r>
              <a:r>
                <a:rPr kumimoji="0" lang="zh-CN" altLang="en-US" b="1">
                  <a:solidFill>
                    <a:srgbClr val="000000"/>
                  </a:solidFill>
                </a:rPr>
                <a:t>微处理器</a:t>
              </a:r>
              <a:r>
                <a:rPr kumimoji="0" lang="en-US" altLang="zh-CN" b="1">
                  <a:solidFill>
                    <a:srgbClr val="000000"/>
                  </a:solidFill>
                </a:rPr>
                <a:t>MPU</a:t>
              </a:r>
              <a:r>
                <a:rPr kumimoji="0" lang="zh-CN" altLang="en-US" b="1">
                  <a:solidFill>
                    <a:srgbClr val="000000"/>
                  </a:solidFill>
                </a:rPr>
                <a:t>包含运算器和控制器，是微机系统的核心部件。称为中央处理单元</a:t>
              </a:r>
              <a:r>
                <a:rPr kumimoji="0" lang="en-US" altLang="zh-CN" b="1">
                  <a:solidFill>
                    <a:srgbClr val="000000"/>
                  </a:solidFill>
                </a:rPr>
                <a:t>(CPU) </a:t>
              </a:r>
            </a:p>
          </p:txBody>
        </p:sp>
        <p:sp>
          <p:nvSpPr>
            <p:cNvPr id="65540" name="Rectangle 3"/>
            <p:cNvSpPr>
              <a:spLocks noChangeArrowheads="1"/>
            </p:cNvSpPr>
            <p:nvPr/>
          </p:nvSpPr>
          <p:spPr bwMode="auto">
            <a:xfrm>
              <a:off x="720" y="1056"/>
              <a:ext cx="384" cy="768"/>
            </a:xfrm>
            <a:prstGeom prst="rect">
              <a:avLst/>
            </a:prstGeom>
            <a:solidFill>
              <a:srgbClr val="66FF99"/>
            </a:solidFill>
            <a:ln w="12700">
              <a:noFill/>
              <a:miter lim="800000"/>
            </a:ln>
          </p:spPr>
          <p:txBody>
            <a:bodyPr wrap="none" anchor="ctr"/>
            <a:lstStyle/>
            <a:p>
              <a:pPr algn="ctr"/>
              <a:r>
                <a:rPr lang="en-US" altLang="zh-CN" sz="1800" b="1" dirty="0" err="1">
                  <a:solidFill>
                    <a:srgbClr val="000000"/>
                  </a:solidFill>
                  <a:latin typeface="Arial Narrow" pitchFamily="34" charset="0"/>
                </a:rPr>
                <a:t>MPU</a:t>
              </a:r>
              <a:endParaRPr lang="en-US" altLang="zh-CN" sz="1800" b="1" dirty="0">
                <a:solidFill>
                  <a:srgbClr val="000000"/>
                </a:solidFill>
                <a:latin typeface="Arial Narrow" pitchFamily="34" charset="0"/>
              </a:endParaRPr>
            </a:p>
          </p:txBody>
        </p:sp>
        <p:sp>
          <p:nvSpPr>
            <p:cNvPr id="65541" name="AutoShape 4"/>
            <p:cNvSpPr>
              <a:spLocks noChangeArrowheads="1"/>
            </p:cNvSpPr>
            <p:nvPr/>
          </p:nvSpPr>
          <p:spPr bwMode="auto">
            <a:xfrm>
              <a:off x="1104" y="1152"/>
              <a:ext cx="4032" cy="144"/>
            </a:xfrm>
            <a:prstGeom prst="rightArrow">
              <a:avLst>
                <a:gd name="adj1" fmla="val 60417"/>
                <a:gd name="adj2" fmla="val 155037"/>
              </a:avLst>
            </a:prstGeom>
            <a:solidFill>
              <a:srgbClr val="99CC00"/>
            </a:solidFill>
            <a:ln w="9525">
              <a:noFill/>
              <a:miter lim="800000"/>
            </a:ln>
          </p:spPr>
          <p:txBody>
            <a:bodyPr wrap="none" anchor="ctr"/>
            <a:lstStyle/>
            <a:p>
              <a:pPr algn="ctr"/>
              <a:endParaRPr lang="zh-CN" altLang="en-US"/>
            </a:p>
          </p:txBody>
        </p:sp>
        <p:sp>
          <p:nvSpPr>
            <p:cNvPr id="65542" name="AutoShape 5"/>
            <p:cNvSpPr>
              <a:spLocks noChangeArrowheads="1"/>
            </p:cNvSpPr>
            <p:nvPr/>
          </p:nvSpPr>
          <p:spPr bwMode="auto">
            <a:xfrm>
              <a:off x="1344" y="1392"/>
              <a:ext cx="3792" cy="144"/>
            </a:xfrm>
            <a:prstGeom prst="rightArrow">
              <a:avLst>
                <a:gd name="adj1" fmla="val 60417"/>
                <a:gd name="adj2" fmla="val 145809"/>
              </a:avLst>
            </a:prstGeom>
            <a:solidFill>
              <a:srgbClr val="FF6600"/>
            </a:solidFill>
            <a:ln w="9525">
              <a:noFill/>
              <a:miter lim="800000"/>
            </a:ln>
          </p:spPr>
          <p:txBody>
            <a:bodyPr wrap="none" anchor="ctr"/>
            <a:lstStyle/>
            <a:p>
              <a:pPr algn="ctr"/>
              <a:endParaRPr lang="zh-CN" altLang="en-US"/>
            </a:p>
          </p:txBody>
        </p:sp>
        <p:sp>
          <p:nvSpPr>
            <p:cNvPr id="65543" name="AutoShape 6"/>
            <p:cNvSpPr>
              <a:spLocks noChangeArrowheads="1"/>
            </p:cNvSpPr>
            <p:nvPr/>
          </p:nvSpPr>
          <p:spPr bwMode="auto">
            <a:xfrm>
              <a:off x="1344" y="1584"/>
              <a:ext cx="3792" cy="144"/>
            </a:xfrm>
            <a:prstGeom prst="rightArrow">
              <a:avLst>
                <a:gd name="adj1" fmla="val 60417"/>
                <a:gd name="adj2" fmla="val 145809"/>
              </a:avLst>
            </a:prstGeom>
            <a:solidFill>
              <a:srgbClr val="3366FF"/>
            </a:solidFill>
            <a:ln w="9525">
              <a:noFill/>
              <a:miter lim="800000"/>
            </a:ln>
          </p:spPr>
          <p:txBody>
            <a:bodyPr wrap="none" anchor="ctr"/>
            <a:lstStyle/>
            <a:p>
              <a:pPr algn="ctr"/>
              <a:endParaRPr lang="zh-CN" altLang="en-US"/>
            </a:p>
          </p:txBody>
        </p:sp>
        <p:sp>
          <p:nvSpPr>
            <p:cNvPr id="65544" name="AutoShape 7"/>
            <p:cNvSpPr>
              <a:spLocks noChangeArrowheads="1"/>
            </p:cNvSpPr>
            <p:nvPr/>
          </p:nvSpPr>
          <p:spPr bwMode="auto">
            <a:xfrm>
              <a:off x="1104" y="1584"/>
              <a:ext cx="288" cy="144"/>
            </a:xfrm>
            <a:prstGeom prst="leftArrow">
              <a:avLst>
                <a:gd name="adj1" fmla="val 14944"/>
                <a:gd name="adj2" fmla="val 169444"/>
              </a:avLst>
            </a:prstGeom>
            <a:solidFill>
              <a:srgbClr val="3366FF"/>
            </a:solidFill>
            <a:ln w="9525">
              <a:noFill/>
              <a:miter lim="800000"/>
            </a:ln>
          </p:spPr>
          <p:txBody>
            <a:bodyPr wrap="none" anchor="ctr"/>
            <a:lstStyle/>
            <a:p>
              <a:pPr algn="ctr"/>
              <a:endParaRPr lang="zh-CN" altLang="en-US"/>
            </a:p>
          </p:txBody>
        </p:sp>
        <p:sp>
          <p:nvSpPr>
            <p:cNvPr id="65545" name="AutoShape 8"/>
            <p:cNvSpPr>
              <a:spLocks noChangeArrowheads="1"/>
            </p:cNvSpPr>
            <p:nvPr/>
          </p:nvSpPr>
          <p:spPr bwMode="auto">
            <a:xfrm>
              <a:off x="1104" y="1392"/>
              <a:ext cx="288" cy="144"/>
            </a:xfrm>
            <a:prstGeom prst="leftArrow">
              <a:avLst>
                <a:gd name="adj1" fmla="val 14944"/>
                <a:gd name="adj2" fmla="val 169444"/>
              </a:avLst>
            </a:prstGeom>
            <a:solidFill>
              <a:srgbClr val="FF6600"/>
            </a:solidFill>
            <a:ln w="9525">
              <a:noFill/>
              <a:miter lim="800000"/>
            </a:ln>
          </p:spPr>
          <p:txBody>
            <a:bodyPr wrap="none" anchor="ctr"/>
            <a:lstStyle/>
            <a:p>
              <a:pPr algn="ctr"/>
              <a:endParaRPr lang="zh-CN" altLang="en-US"/>
            </a:p>
          </p:txBody>
        </p:sp>
        <p:sp>
          <p:nvSpPr>
            <p:cNvPr id="65546" name="Rectangle 9"/>
            <p:cNvSpPr>
              <a:spLocks noChangeArrowheads="1"/>
            </p:cNvSpPr>
            <p:nvPr/>
          </p:nvSpPr>
          <p:spPr bwMode="auto">
            <a:xfrm>
              <a:off x="1632" y="2160"/>
              <a:ext cx="576" cy="288"/>
            </a:xfrm>
            <a:prstGeom prst="rect">
              <a:avLst/>
            </a:prstGeom>
            <a:solidFill>
              <a:srgbClr val="FF9900"/>
            </a:solidFill>
            <a:ln w="12700">
              <a:noFill/>
              <a:miter lim="800000"/>
            </a:ln>
          </p:spPr>
          <p:txBody>
            <a:bodyPr wrap="none" anchor="ctr"/>
            <a:lstStyle/>
            <a:p>
              <a:pPr algn="ctr"/>
              <a:r>
                <a:rPr lang="en-US" altLang="zh-CN" sz="1800" b="1">
                  <a:solidFill>
                    <a:srgbClr val="000000"/>
                  </a:solidFill>
                  <a:latin typeface="Arial Narrow" pitchFamily="34" charset="0"/>
                </a:rPr>
                <a:t>RAM</a:t>
              </a:r>
            </a:p>
          </p:txBody>
        </p:sp>
        <p:sp>
          <p:nvSpPr>
            <p:cNvPr id="65547" name="Rectangle 10"/>
            <p:cNvSpPr>
              <a:spLocks noChangeArrowheads="1"/>
            </p:cNvSpPr>
            <p:nvPr/>
          </p:nvSpPr>
          <p:spPr bwMode="auto">
            <a:xfrm>
              <a:off x="2352" y="2160"/>
              <a:ext cx="576" cy="288"/>
            </a:xfrm>
            <a:prstGeom prst="rect">
              <a:avLst/>
            </a:prstGeom>
            <a:solidFill>
              <a:srgbClr val="FF9900"/>
            </a:solidFill>
            <a:ln w="12700">
              <a:noFill/>
              <a:miter lim="800000"/>
            </a:ln>
          </p:spPr>
          <p:txBody>
            <a:bodyPr wrap="none" anchor="ctr"/>
            <a:lstStyle/>
            <a:p>
              <a:pPr algn="ctr"/>
              <a:r>
                <a:rPr lang="en-US" altLang="zh-CN" sz="1800" b="1">
                  <a:solidFill>
                    <a:srgbClr val="000000"/>
                  </a:solidFill>
                  <a:latin typeface="Arial Narrow" pitchFamily="34" charset="0"/>
                </a:rPr>
                <a:t>ROM</a:t>
              </a:r>
            </a:p>
          </p:txBody>
        </p:sp>
        <p:sp>
          <p:nvSpPr>
            <p:cNvPr id="65548" name="Rectangle 11"/>
            <p:cNvSpPr>
              <a:spLocks noChangeArrowheads="1"/>
            </p:cNvSpPr>
            <p:nvPr/>
          </p:nvSpPr>
          <p:spPr bwMode="auto">
            <a:xfrm>
              <a:off x="3120" y="2160"/>
              <a:ext cx="576" cy="288"/>
            </a:xfrm>
            <a:prstGeom prst="rect">
              <a:avLst/>
            </a:prstGeom>
            <a:solidFill>
              <a:srgbClr val="CC99FF"/>
            </a:solidFill>
            <a:ln w="12700">
              <a:noFill/>
              <a:miter lim="800000"/>
            </a:ln>
          </p:spPr>
          <p:txBody>
            <a:bodyPr wrap="none" anchor="ctr"/>
            <a:lstStyle/>
            <a:p>
              <a:pPr algn="ctr"/>
              <a:r>
                <a:rPr lang="en-US" altLang="zh-CN" sz="1800" b="1">
                  <a:solidFill>
                    <a:srgbClr val="000000"/>
                  </a:solidFill>
                  <a:latin typeface="黑体" pitchFamily="2" charset="-122"/>
                  <a:ea typeface="黑体" pitchFamily="2" charset="-122"/>
                </a:rPr>
                <a:t>I/O</a:t>
              </a:r>
              <a:r>
                <a:rPr lang="zh-CN" altLang="en-US" sz="1800" b="1">
                  <a:solidFill>
                    <a:srgbClr val="000000"/>
                  </a:solidFill>
                  <a:latin typeface="黑体" pitchFamily="2" charset="-122"/>
                  <a:ea typeface="黑体" pitchFamily="2" charset="-122"/>
                </a:rPr>
                <a:t>接口</a:t>
              </a:r>
            </a:p>
          </p:txBody>
        </p:sp>
        <p:sp>
          <p:nvSpPr>
            <p:cNvPr id="65549" name="Rectangle 12"/>
            <p:cNvSpPr>
              <a:spLocks noChangeArrowheads="1"/>
            </p:cNvSpPr>
            <p:nvPr/>
          </p:nvSpPr>
          <p:spPr bwMode="auto">
            <a:xfrm>
              <a:off x="4224" y="2160"/>
              <a:ext cx="576" cy="288"/>
            </a:xfrm>
            <a:prstGeom prst="rect">
              <a:avLst/>
            </a:prstGeom>
            <a:solidFill>
              <a:srgbClr val="CC99FF"/>
            </a:solidFill>
            <a:ln w="12700">
              <a:noFill/>
              <a:miter lim="800000"/>
            </a:ln>
          </p:spPr>
          <p:txBody>
            <a:bodyPr wrap="none" anchor="ctr"/>
            <a:lstStyle/>
            <a:p>
              <a:pPr algn="ctr"/>
              <a:r>
                <a:rPr lang="zh-CN" altLang="en-US" sz="1800" b="1">
                  <a:solidFill>
                    <a:srgbClr val="000000"/>
                  </a:solidFill>
                  <a:latin typeface="Arial Narrow" pitchFamily="34" charset="0"/>
                  <a:ea typeface="黑体" pitchFamily="2" charset="-122"/>
                </a:rPr>
                <a:t>外设</a:t>
              </a:r>
            </a:p>
          </p:txBody>
        </p:sp>
        <p:sp>
          <p:nvSpPr>
            <p:cNvPr id="65550" name="AutoShape 13"/>
            <p:cNvSpPr>
              <a:spLocks noChangeArrowheads="1"/>
            </p:cNvSpPr>
            <p:nvPr/>
          </p:nvSpPr>
          <p:spPr bwMode="auto">
            <a:xfrm>
              <a:off x="1808"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1" name="AutoShape 14"/>
            <p:cNvSpPr>
              <a:spLocks noChangeArrowheads="1"/>
            </p:cNvSpPr>
            <p:nvPr/>
          </p:nvSpPr>
          <p:spPr bwMode="auto">
            <a:xfrm>
              <a:off x="2544"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2" name="AutoShape 15"/>
            <p:cNvSpPr>
              <a:spLocks noChangeArrowheads="1"/>
            </p:cNvSpPr>
            <p:nvPr/>
          </p:nvSpPr>
          <p:spPr bwMode="auto">
            <a:xfrm>
              <a:off x="3312"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3" name="AutoShape 16"/>
            <p:cNvSpPr>
              <a:spLocks noChangeArrowheads="1"/>
            </p:cNvSpPr>
            <p:nvPr/>
          </p:nvSpPr>
          <p:spPr bwMode="auto">
            <a:xfrm>
              <a:off x="1632"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4" name="AutoShape 17"/>
            <p:cNvSpPr>
              <a:spLocks noChangeArrowheads="1"/>
            </p:cNvSpPr>
            <p:nvPr/>
          </p:nvSpPr>
          <p:spPr bwMode="auto">
            <a:xfrm>
              <a:off x="2352"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5" name="AutoShape 18"/>
            <p:cNvSpPr>
              <a:spLocks noChangeArrowheads="1"/>
            </p:cNvSpPr>
            <p:nvPr/>
          </p:nvSpPr>
          <p:spPr bwMode="auto">
            <a:xfrm>
              <a:off x="3120"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6" name="AutoShape 19"/>
            <p:cNvSpPr>
              <a:spLocks noChangeArrowheads="1"/>
            </p:cNvSpPr>
            <p:nvPr/>
          </p:nvSpPr>
          <p:spPr bwMode="auto">
            <a:xfrm>
              <a:off x="2008"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7" name="AutoShape 20"/>
            <p:cNvSpPr>
              <a:spLocks noChangeArrowheads="1"/>
            </p:cNvSpPr>
            <p:nvPr/>
          </p:nvSpPr>
          <p:spPr bwMode="auto">
            <a:xfrm>
              <a:off x="2736"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8" name="AutoShape 21"/>
            <p:cNvSpPr>
              <a:spLocks noChangeArrowheads="1"/>
            </p:cNvSpPr>
            <p:nvPr/>
          </p:nvSpPr>
          <p:spPr bwMode="auto">
            <a:xfrm>
              <a:off x="3504"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9" name="AutoShape 22"/>
            <p:cNvSpPr>
              <a:spLocks noChangeArrowheads="1"/>
            </p:cNvSpPr>
            <p:nvPr/>
          </p:nvSpPr>
          <p:spPr bwMode="auto">
            <a:xfrm>
              <a:off x="3696" y="2234"/>
              <a:ext cx="528" cy="144"/>
            </a:xfrm>
            <a:prstGeom prst="leftRightArrow">
              <a:avLst>
                <a:gd name="adj1" fmla="val 50000"/>
                <a:gd name="adj2" fmla="val 73333"/>
              </a:avLst>
            </a:prstGeom>
            <a:solidFill>
              <a:srgbClr val="CC99FF"/>
            </a:solidFill>
            <a:ln w="9525">
              <a:noFill/>
              <a:miter lim="800000"/>
            </a:ln>
          </p:spPr>
          <p:txBody>
            <a:bodyPr wrap="none" anchor="ctr"/>
            <a:lstStyle/>
            <a:p>
              <a:pPr algn="ctr"/>
              <a:endParaRPr lang="zh-CN" altLang="en-US"/>
            </a:p>
          </p:txBody>
        </p:sp>
        <p:sp>
          <p:nvSpPr>
            <p:cNvPr id="65560" name="Text Box 23"/>
            <p:cNvSpPr txBox="1">
              <a:spLocks noChangeArrowheads="1"/>
            </p:cNvSpPr>
            <p:nvPr/>
          </p:nvSpPr>
          <p:spPr bwMode="auto">
            <a:xfrm>
              <a:off x="5088" y="1118"/>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AB</a:t>
              </a:r>
            </a:p>
          </p:txBody>
        </p:sp>
        <p:sp>
          <p:nvSpPr>
            <p:cNvPr id="65561" name="Text Box 24"/>
            <p:cNvSpPr txBox="1">
              <a:spLocks noChangeArrowheads="1"/>
            </p:cNvSpPr>
            <p:nvPr/>
          </p:nvSpPr>
          <p:spPr bwMode="auto">
            <a:xfrm>
              <a:off x="5059" y="1566"/>
              <a:ext cx="480"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DB</a:t>
              </a:r>
            </a:p>
          </p:txBody>
        </p:sp>
        <p:sp>
          <p:nvSpPr>
            <p:cNvPr id="65562" name="Text Box 25"/>
            <p:cNvSpPr txBox="1">
              <a:spLocks noChangeArrowheads="1"/>
            </p:cNvSpPr>
            <p:nvPr/>
          </p:nvSpPr>
          <p:spPr bwMode="auto">
            <a:xfrm>
              <a:off x="5088" y="1368"/>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CB</a:t>
              </a:r>
            </a:p>
          </p:txBody>
        </p:sp>
        <p:sp>
          <p:nvSpPr>
            <p:cNvPr id="65563" name="Text Box 27"/>
            <p:cNvSpPr txBox="1">
              <a:spLocks noChangeArrowheads="1"/>
            </p:cNvSpPr>
            <p:nvPr/>
          </p:nvSpPr>
          <p:spPr bwMode="auto">
            <a:xfrm>
              <a:off x="1108" y="3187"/>
              <a:ext cx="2223" cy="1018"/>
            </a:xfrm>
            <a:prstGeom prst="rect">
              <a:avLst/>
            </a:prstGeom>
            <a:solidFill>
              <a:srgbClr val="FF9900"/>
            </a:solidFill>
            <a:ln w="9525">
              <a:noFill/>
              <a:miter lim="800000"/>
            </a:ln>
          </p:spPr>
          <p:txBody>
            <a:bodyPr>
              <a:spAutoFit/>
            </a:bodyPr>
            <a:lstStyle/>
            <a:p>
              <a:pPr eaLnBrk="0" hangingPunct="0">
                <a:spcBef>
                  <a:spcPct val="50000"/>
                </a:spcBef>
              </a:pPr>
              <a:r>
                <a:rPr kumimoji="0" lang="zh-CN" altLang="en-US" b="1">
                  <a:solidFill>
                    <a:srgbClr val="000000"/>
                  </a:solidFill>
                </a:rPr>
                <a:t>存储器用来存放数据和程序；分为只读存储器</a:t>
              </a:r>
              <a:r>
                <a:rPr kumimoji="0" lang="en-US" altLang="zh-CN" b="1">
                  <a:solidFill>
                    <a:srgbClr val="000000"/>
                  </a:solidFill>
                </a:rPr>
                <a:t>ROM(Read Only Memory) </a:t>
              </a:r>
              <a:r>
                <a:rPr kumimoji="0" lang="zh-CN" altLang="en-US" b="1">
                  <a:solidFill>
                    <a:srgbClr val="000000"/>
                  </a:solidFill>
                </a:rPr>
                <a:t>和随机存取存储器</a:t>
              </a:r>
              <a:r>
                <a:rPr kumimoji="0" lang="en-US" altLang="zh-CN" b="1">
                  <a:solidFill>
                    <a:srgbClr val="000000"/>
                  </a:solidFill>
                </a:rPr>
                <a:t>RAM(Random Access Memory) </a:t>
              </a:r>
            </a:p>
          </p:txBody>
        </p:sp>
        <p:sp>
          <p:nvSpPr>
            <p:cNvPr id="65564" name="Text Box 28"/>
            <p:cNvSpPr txBox="1">
              <a:spLocks noChangeArrowheads="1"/>
            </p:cNvSpPr>
            <p:nvPr/>
          </p:nvSpPr>
          <p:spPr bwMode="auto">
            <a:xfrm>
              <a:off x="3432" y="2748"/>
              <a:ext cx="2132" cy="826"/>
            </a:xfrm>
            <a:prstGeom prst="rect">
              <a:avLst/>
            </a:prstGeom>
            <a:solidFill>
              <a:schemeClr val="hlink"/>
            </a:solidFill>
            <a:ln w="9525">
              <a:noFill/>
              <a:miter lim="800000"/>
            </a:ln>
          </p:spPr>
          <p:txBody>
            <a:bodyPr>
              <a:spAutoFit/>
            </a:bodyPr>
            <a:lstStyle/>
            <a:p>
              <a:pPr eaLnBrk="0" hangingPunct="0">
                <a:spcBef>
                  <a:spcPct val="50000"/>
                </a:spcBef>
              </a:pPr>
              <a:r>
                <a:rPr kumimoji="0" lang="zh-CN" altLang="en-US" b="1" dirty="0">
                  <a:solidFill>
                    <a:srgbClr val="000000"/>
                  </a:solidFill>
                </a:rPr>
                <a:t>输入输出接口又称为</a:t>
              </a:r>
              <a:r>
                <a:rPr kumimoji="0" lang="en-US" altLang="zh-CN" b="1" dirty="0">
                  <a:solidFill>
                    <a:srgbClr val="000000"/>
                  </a:solidFill>
                </a:rPr>
                <a:t>I/O</a:t>
              </a:r>
              <a:r>
                <a:rPr kumimoji="0" lang="zh-CN" altLang="en-US" b="1" dirty="0">
                  <a:solidFill>
                    <a:srgbClr val="000000"/>
                  </a:solidFill>
                </a:rPr>
                <a:t>接口</a:t>
              </a:r>
              <a:r>
                <a:rPr kumimoji="0" lang="en-US" altLang="zh-CN" b="1" dirty="0">
                  <a:solidFill>
                    <a:srgbClr val="000000"/>
                  </a:solidFill>
                </a:rPr>
                <a:t>(</a:t>
              </a:r>
              <a:r>
                <a:rPr kumimoji="0" lang="en-US" altLang="zh-CN" b="1" dirty="0" err="1">
                  <a:solidFill>
                    <a:srgbClr val="000000"/>
                  </a:solidFill>
                </a:rPr>
                <a:t>Input/Output</a:t>
              </a:r>
              <a:r>
                <a:rPr kumimoji="0" lang="en-US" altLang="zh-CN" b="1" dirty="0">
                  <a:solidFill>
                    <a:srgbClr val="000000"/>
                  </a:solidFill>
                </a:rPr>
                <a:t> interface)</a:t>
              </a:r>
              <a:r>
                <a:rPr kumimoji="0" lang="zh-CN" altLang="en-US" b="1" dirty="0">
                  <a:solidFill>
                    <a:srgbClr val="000000"/>
                  </a:solidFill>
                </a:rPr>
                <a:t>，是微机系统与外部设备交换信息的电路和通道。 </a:t>
              </a:r>
            </a:p>
          </p:txBody>
        </p:sp>
        <p:sp>
          <p:nvSpPr>
            <p:cNvPr id="65565" name="Line 29"/>
            <p:cNvSpPr>
              <a:spLocks noChangeShapeType="1"/>
            </p:cNvSpPr>
            <p:nvPr/>
          </p:nvSpPr>
          <p:spPr bwMode="auto">
            <a:xfrm flipV="1">
              <a:off x="873" y="1792"/>
              <a:ext cx="0" cy="681"/>
            </a:xfrm>
            <a:prstGeom prst="line">
              <a:avLst/>
            </a:prstGeom>
            <a:noFill/>
            <a:ln w="12700">
              <a:solidFill>
                <a:srgbClr val="000000"/>
              </a:solidFill>
              <a:round/>
              <a:tailEnd type="triangle" w="lg" len="lg"/>
            </a:ln>
          </p:spPr>
          <p:txBody>
            <a:bodyPr wrap="none" anchor="ctr"/>
            <a:lstStyle/>
            <a:p>
              <a:endParaRPr lang="zh-CN" altLang="en-US"/>
            </a:p>
          </p:txBody>
        </p:sp>
        <p:sp>
          <p:nvSpPr>
            <p:cNvPr id="65566" name="Line 30"/>
            <p:cNvSpPr>
              <a:spLocks noChangeShapeType="1"/>
            </p:cNvSpPr>
            <p:nvPr/>
          </p:nvSpPr>
          <p:spPr bwMode="auto">
            <a:xfrm flipV="1">
              <a:off x="2524" y="2445"/>
              <a:ext cx="0" cy="771"/>
            </a:xfrm>
            <a:prstGeom prst="line">
              <a:avLst/>
            </a:prstGeom>
            <a:noFill/>
            <a:ln w="12700">
              <a:solidFill>
                <a:srgbClr val="000000"/>
              </a:solidFill>
              <a:round/>
              <a:tailEnd type="triangle" w="lg" len="lg"/>
            </a:ln>
          </p:spPr>
          <p:txBody>
            <a:bodyPr wrap="none" anchor="ctr"/>
            <a:lstStyle/>
            <a:p>
              <a:endParaRPr lang="zh-CN" altLang="en-US"/>
            </a:p>
          </p:txBody>
        </p:sp>
        <p:sp>
          <p:nvSpPr>
            <p:cNvPr id="65567" name="Line 31"/>
            <p:cNvSpPr>
              <a:spLocks noChangeShapeType="1"/>
            </p:cNvSpPr>
            <p:nvPr/>
          </p:nvSpPr>
          <p:spPr bwMode="auto">
            <a:xfrm flipV="1">
              <a:off x="3560" y="2485"/>
              <a:ext cx="0" cy="273"/>
            </a:xfrm>
            <a:prstGeom prst="line">
              <a:avLst/>
            </a:prstGeom>
            <a:noFill/>
            <a:ln w="12700">
              <a:solidFill>
                <a:srgbClr val="000000"/>
              </a:solidFill>
              <a:round/>
              <a:tailEnd type="triangle" w="lg" len="lg"/>
            </a:ln>
          </p:spPr>
          <p:txBody>
            <a:bodyPr wrap="none" anchor="ctr"/>
            <a:lstStyle/>
            <a:p>
              <a:endParaRPr lang="zh-CN" altLang="en-US"/>
            </a:p>
          </p:txBody>
        </p:sp>
        <p:sp>
          <p:nvSpPr>
            <p:cNvPr id="65568" name="Text Box 33"/>
            <p:cNvSpPr txBox="1">
              <a:spLocks noChangeArrowheads="1"/>
            </p:cNvSpPr>
            <p:nvPr/>
          </p:nvSpPr>
          <p:spPr bwMode="auto">
            <a:xfrm>
              <a:off x="2470" y="267"/>
              <a:ext cx="2374" cy="634"/>
            </a:xfrm>
            <a:prstGeom prst="rect">
              <a:avLst/>
            </a:prstGeom>
            <a:solidFill>
              <a:srgbClr val="00FFFF"/>
            </a:solidFill>
            <a:ln w="9525">
              <a:noFill/>
              <a:miter lim="800000"/>
            </a:ln>
          </p:spPr>
          <p:txBody>
            <a:bodyPr>
              <a:spAutoFit/>
            </a:bodyPr>
            <a:lstStyle/>
            <a:p>
              <a:pPr>
                <a:spcBef>
                  <a:spcPct val="50000"/>
                </a:spcBef>
                <a:buClr>
                  <a:srgbClr val="B4B9BE"/>
                </a:buClr>
                <a:buFont typeface="Wingdings" pitchFamily="2" charset="2"/>
                <a:buNone/>
              </a:pPr>
              <a:r>
                <a:rPr lang="zh-CN" altLang="en-US" b="1">
                  <a:solidFill>
                    <a:srgbClr val="000000"/>
                  </a:solidFill>
                  <a:latin typeface="楷体_GB2312" pitchFamily="49" charset="-122"/>
                  <a:ea typeface="楷体_GB2312" pitchFamily="49" charset="-122"/>
                </a:rPr>
                <a:t>总线是计算机中各类公共信号线的集合，是计算机系统中各部分联络的规范通道。</a:t>
              </a:r>
            </a:p>
          </p:txBody>
        </p:sp>
        <p:sp>
          <p:nvSpPr>
            <p:cNvPr id="65569" name="Line 34"/>
            <p:cNvSpPr>
              <a:spLocks noChangeShapeType="1"/>
            </p:cNvSpPr>
            <p:nvPr/>
          </p:nvSpPr>
          <p:spPr bwMode="auto">
            <a:xfrm>
              <a:off x="3965" y="912"/>
              <a:ext cx="0" cy="259"/>
            </a:xfrm>
            <a:prstGeom prst="line">
              <a:avLst/>
            </a:prstGeom>
            <a:noFill/>
            <a:ln w="9525">
              <a:solidFill>
                <a:schemeClr val="tx1"/>
              </a:solidFill>
              <a:miter lim="800000"/>
              <a:tailEnd type="triangle" w="med" len="med"/>
            </a:ln>
          </p:spPr>
          <p:txBody>
            <a:bodyPr wrap="none"/>
            <a:lstStyle/>
            <a:p>
              <a:endParaRPr lang="zh-CN" altLang="en-US"/>
            </a:p>
          </p:txBody>
        </p:sp>
      </p:grpSp>
    </p:spTree>
    <p:extLst>
      <p:ext uri="{BB962C8B-B14F-4D97-AF65-F5344CB8AC3E}">
        <p14:creationId xmlns:p14="http://schemas.microsoft.com/office/powerpoint/2010/main" val="226277731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5"/>
          <p:cNvSpPr>
            <a:spLocks noGrp="1"/>
          </p:cNvSpPr>
          <p:nvPr>
            <p:ph type="sldNum" sz="quarter" idx="12"/>
          </p:nvPr>
        </p:nvSpPr>
        <p:spPr>
          <a:noFill/>
        </p:spPr>
        <p:txBody>
          <a:bodyPr/>
          <a:lstStyle/>
          <a:p>
            <a:fld id="{E990F56F-987D-40AE-BDBF-1B8DEDBECEE4}" type="slidenum">
              <a:rPr lang="en-US" altLang="zh-CN" smtClean="0">
                <a:ea typeface="宋体" charset="-122"/>
              </a:rPr>
              <a:t>56</a:t>
            </a:fld>
            <a:endParaRPr lang="en-US" altLang="zh-CN" smtClean="0">
              <a:ea typeface="宋体" charset="-122"/>
            </a:endParaRPr>
          </a:p>
        </p:txBody>
      </p:sp>
      <p:sp>
        <p:nvSpPr>
          <p:cNvPr id="66562" name="Rectangle 2"/>
          <p:cNvSpPr>
            <a:spLocks noGrp="1" noChangeArrowheads="1"/>
          </p:cNvSpPr>
          <p:nvPr>
            <p:ph type="title"/>
          </p:nvPr>
        </p:nvSpPr>
        <p:spPr>
          <a:xfrm>
            <a:off x="1000125" y="188913"/>
            <a:ext cx="7772400" cy="708025"/>
          </a:xfrm>
        </p:spPr>
        <p:txBody>
          <a:bodyPr/>
          <a:lstStyle/>
          <a:p>
            <a:pPr algn="ctr" eaLnBrk="1" hangingPunct="1"/>
            <a:r>
              <a:rPr lang="zh-CN" altLang="en-US" sz="3600" b="1" i="0" smtClean="0">
                <a:solidFill>
                  <a:schemeClr val="tx1"/>
                </a:solidFill>
              </a:rPr>
              <a:t>微型计算机系统结构图示</a:t>
            </a:r>
          </a:p>
        </p:txBody>
      </p:sp>
      <p:pic>
        <p:nvPicPr>
          <p:cNvPr id="66563" name="Picture 4"/>
          <p:cNvPicPr>
            <a:picLocks noChangeAspect="1" noChangeArrowheads="1"/>
          </p:cNvPicPr>
          <p:nvPr/>
        </p:nvPicPr>
        <p:blipFill>
          <a:blip r:embed="rId2"/>
          <a:srcRect/>
          <a:stretch>
            <a:fillRect/>
          </a:stretch>
        </p:blipFill>
        <p:spPr bwMode="auto">
          <a:xfrm>
            <a:off x="0" y="1135063"/>
            <a:ext cx="9144000" cy="5435600"/>
          </a:xfrm>
          <a:prstGeom prst="rect">
            <a:avLst/>
          </a:prstGeom>
          <a:noFill/>
          <a:ln w="9525">
            <a:noFill/>
            <a:miter lim="800000"/>
            <a:headEnd/>
            <a:tailEnd/>
          </a:ln>
        </p:spPr>
      </p:pic>
    </p:spTree>
    <p:extLst>
      <p:ext uri="{BB962C8B-B14F-4D97-AF65-F5344CB8AC3E}">
        <p14:creationId xmlns:p14="http://schemas.microsoft.com/office/powerpoint/2010/main" val="1802032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p:cNvSpPr>
            <a:spLocks noGrp="1"/>
          </p:cNvSpPr>
          <p:nvPr>
            <p:ph type="sldNum" sz="quarter" idx="4294967295"/>
          </p:nvPr>
        </p:nvSpPr>
        <p:spPr>
          <a:noFill/>
        </p:spPr>
        <p:txBody>
          <a:bodyPr/>
          <a:lstStyle/>
          <a:p>
            <a:fld id="{A6996FE9-C954-463E-A0C5-4CD5215D9825}" type="slidenum">
              <a:rPr lang="en-US" altLang="zh-CN" smtClean="0">
                <a:ea typeface="宋体" charset="-122"/>
              </a:rPr>
              <a:t>57</a:t>
            </a:fld>
            <a:endParaRPr lang="en-US" altLang="zh-CN" smtClean="0">
              <a:ea typeface="宋体" charset="-122"/>
            </a:endParaRPr>
          </a:p>
        </p:txBody>
      </p:sp>
      <p:sp>
        <p:nvSpPr>
          <p:cNvPr id="67586" name="Rectangle 2"/>
          <p:cNvSpPr>
            <a:spLocks noChangeArrowheads="1"/>
          </p:cNvSpPr>
          <p:nvPr/>
        </p:nvSpPr>
        <p:spPr bwMode="auto">
          <a:xfrm>
            <a:off x="2133600" y="2195513"/>
            <a:ext cx="9144000" cy="0"/>
          </a:xfrm>
          <a:prstGeom prst="rect">
            <a:avLst/>
          </a:prstGeom>
          <a:noFill/>
          <a:ln w="9525">
            <a:noFill/>
            <a:miter lim="800000"/>
          </a:ln>
        </p:spPr>
        <p:txBody>
          <a:bodyPr>
            <a:spAutoFit/>
          </a:bodyPr>
          <a:lstStyle/>
          <a:p>
            <a:pPr algn="ctr"/>
            <a:endParaRPr lang="zh-CN" altLang="en-US"/>
          </a:p>
        </p:txBody>
      </p:sp>
      <p:sp>
        <p:nvSpPr>
          <p:cNvPr id="67587" name="Rectangle 3"/>
          <p:cNvSpPr>
            <a:spLocks noGrp="1" noChangeArrowheads="1"/>
          </p:cNvSpPr>
          <p:nvPr>
            <p:ph type="title" idx="4294967295"/>
          </p:nvPr>
        </p:nvSpPr>
        <p:spPr>
          <a:xfrm>
            <a:off x="766763" y="214313"/>
            <a:ext cx="7772400" cy="700087"/>
          </a:xfrm>
        </p:spPr>
        <p:txBody>
          <a:bodyPr/>
          <a:lstStyle/>
          <a:p>
            <a:pPr algn="ctr" eaLnBrk="1" hangingPunct="1"/>
            <a:r>
              <a:rPr lang="zh-CN" altLang="en-US" sz="3200" b="1" i="0" smtClean="0">
                <a:solidFill>
                  <a:schemeClr val="tx1"/>
                </a:solidFill>
              </a:rPr>
              <a:t>微型计算机的基本结构</a:t>
            </a:r>
          </a:p>
        </p:txBody>
      </p:sp>
      <p:sp>
        <p:nvSpPr>
          <p:cNvPr id="67588" name="AutoShape 4"/>
          <p:cNvSpPr>
            <a:spLocks noChangeAspect="1" noChangeArrowheads="1" noTextEdit="1"/>
          </p:cNvSpPr>
          <p:nvPr/>
        </p:nvSpPr>
        <p:spPr bwMode="auto">
          <a:xfrm>
            <a:off x="323850" y="1196975"/>
            <a:ext cx="8820150" cy="5203825"/>
          </a:xfrm>
          <a:prstGeom prst="rect">
            <a:avLst/>
          </a:prstGeom>
          <a:solidFill>
            <a:schemeClr val="accent1"/>
          </a:solidFill>
          <a:ln w="9525">
            <a:noFill/>
            <a:miter lim="800000"/>
          </a:ln>
        </p:spPr>
        <p:txBody>
          <a:bodyPr/>
          <a:lstStyle/>
          <a:p>
            <a:endParaRPr lang="zh-CN" altLang="en-US"/>
          </a:p>
        </p:txBody>
      </p:sp>
      <p:sp>
        <p:nvSpPr>
          <p:cNvPr id="67589" name="Rectangle 5"/>
          <p:cNvSpPr>
            <a:spLocks noChangeArrowheads="1"/>
          </p:cNvSpPr>
          <p:nvPr/>
        </p:nvSpPr>
        <p:spPr bwMode="auto">
          <a:xfrm>
            <a:off x="711200" y="1665288"/>
            <a:ext cx="858838" cy="3505200"/>
          </a:xfrm>
          <a:prstGeom prst="rect">
            <a:avLst/>
          </a:prstGeom>
          <a:solidFill>
            <a:srgbClr val="FFFFFF"/>
          </a:solidFill>
          <a:ln w="26988">
            <a:solidFill>
              <a:srgbClr val="000000"/>
            </a:solidFill>
            <a:miter lim="800000"/>
          </a:ln>
        </p:spPr>
        <p:txBody>
          <a:bodyPr/>
          <a:lstStyle/>
          <a:p>
            <a:pPr algn="ctr"/>
            <a:endParaRPr lang="zh-CN" altLang="en-US"/>
          </a:p>
        </p:txBody>
      </p:sp>
      <p:sp>
        <p:nvSpPr>
          <p:cNvPr id="67590" name="Rectangle 6"/>
          <p:cNvSpPr>
            <a:spLocks noChangeArrowheads="1"/>
          </p:cNvSpPr>
          <p:nvPr/>
        </p:nvSpPr>
        <p:spPr bwMode="auto">
          <a:xfrm>
            <a:off x="1046163" y="245586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处</a:t>
            </a:r>
            <a:endParaRPr lang="zh-CN" altLang="en-US" sz="2400"/>
          </a:p>
        </p:txBody>
      </p:sp>
      <p:sp>
        <p:nvSpPr>
          <p:cNvPr id="67591" name="Rectangle 7"/>
          <p:cNvSpPr>
            <a:spLocks noChangeArrowheads="1"/>
          </p:cNvSpPr>
          <p:nvPr/>
        </p:nvSpPr>
        <p:spPr bwMode="auto">
          <a:xfrm>
            <a:off x="1046163" y="274002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理</a:t>
            </a:r>
            <a:endParaRPr lang="zh-CN" altLang="en-US" sz="2400"/>
          </a:p>
        </p:txBody>
      </p:sp>
      <p:sp>
        <p:nvSpPr>
          <p:cNvPr id="67592" name="Rectangle 8"/>
          <p:cNvSpPr>
            <a:spLocks noChangeArrowheads="1"/>
          </p:cNvSpPr>
          <p:nvPr/>
        </p:nvSpPr>
        <p:spPr bwMode="auto">
          <a:xfrm>
            <a:off x="1046163" y="3011488"/>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器</a:t>
            </a:r>
            <a:endParaRPr lang="zh-CN" altLang="en-US" sz="2400"/>
          </a:p>
        </p:txBody>
      </p:sp>
      <p:sp>
        <p:nvSpPr>
          <p:cNvPr id="67593" name="Rectangle 9"/>
          <p:cNvSpPr>
            <a:spLocks noChangeArrowheads="1"/>
          </p:cNvSpPr>
          <p:nvPr/>
        </p:nvSpPr>
        <p:spPr bwMode="auto">
          <a:xfrm>
            <a:off x="1046163" y="3282950"/>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子</a:t>
            </a:r>
            <a:endParaRPr lang="zh-CN" altLang="en-US" sz="2400"/>
          </a:p>
        </p:txBody>
      </p:sp>
      <p:sp>
        <p:nvSpPr>
          <p:cNvPr id="67594" name="Rectangle 10"/>
          <p:cNvSpPr>
            <a:spLocks noChangeArrowheads="1"/>
          </p:cNvSpPr>
          <p:nvPr/>
        </p:nvSpPr>
        <p:spPr bwMode="auto">
          <a:xfrm>
            <a:off x="1046163" y="356711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7595" name="Rectangle 11"/>
          <p:cNvSpPr>
            <a:spLocks noChangeArrowheads="1"/>
          </p:cNvSpPr>
          <p:nvPr/>
        </p:nvSpPr>
        <p:spPr bwMode="auto">
          <a:xfrm>
            <a:off x="1046163" y="383857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7596" name="Line 12"/>
          <p:cNvSpPr>
            <a:spLocks noChangeShapeType="1"/>
          </p:cNvSpPr>
          <p:nvPr/>
        </p:nvSpPr>
        <p:spPr bwMode="auto">
          <a:xfrm>
            <a:off x="1724025" y="3529013"/>
            <a:ext cx="369888" cy="1587"/>
          </a:xfrm>
          <a:prstGeom prst="line">
            <a:avLst/>
          </a:prstGeom>
          <a:noFill/>
          <a:ln w="26988">
            <a:solidFill>
              <a:srgbClr val="000000"/>
            </a:solidFill>
            <a:round/>
          </a:ln>
        </p:spPr>
        <p:txBody>
          <a:bodyPr/>
          <a:lstStyle/>
          <a:p>
            <a:endParaRPr lang="zh-CN" altLang="en-US"/>
          </a:p>
        </p:txBody>
      </p:sp>
      <p:sp>
        <p:nvSpPr>
          <p:cNvPr id="67597" name="Freeform 13"/>
          <p:cNvSpPr/>
          <p:nvPr/>
        </p:nvSpPr>
        <p:spPr bwMode="auto">
          <a:xfrm>
            <a:off x="1570038" y="3455988"/>
            <a:ext cx="161925" cy="160337"/>
          </a:xfrm>
          <a:custGeom>
            <a:avLst/>
            <a:gdLst>
              <a:gd name="T0" fmla="*/ 257055960 w 102"/>
              <a:gd name="T1" fmla="*/ 254534216 h 101"/>
              <a:gd name="T2" fmla="*/ 0 w 102"/>
              <a:gd name="T3" fmla="*/ 115926841 h 101"/>
              <a:gd name="T4" fmla="*/ 257055960 w 102"/>
              <a:gd name="T5" fmla="*/ 0 h 101"/>
              <a:gd name="T6" fmla="*/ 257055960 w 102"/>
              <a:gd name="T7" fmla="*/ 254534216 h 101"/>
              <a:gd name="T8" fmla="*/ 0 60000 65536"/>
              <a:gd name="T9" fmla="*/ 0 60000 65536"/>
              <a:gd name="T10" fmla="*/ 0 60000 65536"/>
              <a:gd name="T11" fmla="*/ 0 60000 65536"/>
              <a:gd name="T12" fmla="*/ 0 w 102"/>
              <a:gd name="T13" fmla="*/ 0 h 101"/>
              <a:gd name="T14" fmla="*/ 102 w 102"/>
              <a:gd name="T15" fmla="*/ 101 h 101"/>
            </a:gdLst>
            <a:ahLst/>
            <a:cxnLst>
              <a:cxn ang="T8">
                <a:pos x="T0" y="T1"/>
              </a:cxn>
              <a:cxn ang="T9">
                <a:pos x="T2" y="T3"/>
              </a:cxn>
              <a:cxn ang="T10">
                <a:pos x="T4" y="T5"/>
              </a:cxn>
              <a:cxn ang="T11">
                <a:pos x="T6" y="T7"/>
              </a:cxn>
            </a:cxnLst>
            <a:rect l="T12" t="T13" r="T14" b="T15"/>
            <a:pathLst>
              <a:path w="102" h="101">
                <a:moveTo>
                  <a:pt x="102" y="101"/>
                </a:moveTo>
                <a:lnTo>
                  <a:pt x="0" y="46"/>
                </a:lnTo>
                <a:lnTo>
                  <a:pt x="102" y="0"/>
                </a:lnTo>
                <a:lnTo>
                  <a:pt x="102" y="101"/>
                </a:lnTo>
                <a:close/>
              </a:path>
            </a:pathLst>
          </a:custGeom>
          <a:solidFill>
            <a:srgbClr val="000000"/>
          </a:solidFill>
          <a:ln w="9525">
            <a:noFill/>
            <a:round/>
          </a:ln>
        </p:spPr>
        <p:txBody>
          <a:bodyPr/>
          <a:lstStyle/>
          <a:p>
            <a:endParaRPr lang="zh-CN" altLang="en-US"/>
          </a:p>
        </p:txBody>
      </p:sp>
      <p:sp>
        <p:nvSpPr>
          <p:cNvPr id="67598" name="Freeform 14"/>
          <p:cNvSpPr/>
          <p:nvPr/>
        </p:nvSpPr>
        <p:spPr bwMode="auto">
          <a:xfrm>
            <a:off x="2076450" y="3455988"/>
            <a:ext cx="171450" cy="160337"/>
          </a:xfrm>
          <a:custGeom>
            <a:avLst/>
            <a:gdLst>
              <a:gd name="T0" fmla="*/ 0 w 108"/>
              <a:gd name="T1" fmla="*/ 0 h 101"/>
              <a:gd name="T2" fmla="*/ 272176897 w 108"/>
              <a:gd name="T3" fmla="*/ 115926841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46"/>
                </a:lnTo>
                <a:lnTo>
                  <a:pt x="0" y="101"/>
                </a:lnTo>
                <a:lnTo>
                  <a:pt x="0" y="0"/>
                </a:lnTo>
                <a:close/>
              </a:path>
            </a:pathLst>
          </a:custGeom>
          <a:solidFill>
            <a:srgbClr val="000000"/>
          </a:solidFill>
          <a:ln w="9525">
            <a:noFill/>
            <a:round/>
          </a:ln>
        </p:spPr>
        <p:txBody>
          <a:bodyPr/>
          <a:lstStyle/>
          <a:p>
            <a:endParaRPr lang="zh-CN" altLang="en-US"/>
          </a:p>
        </p:txBody>
      </p:sp>
      <p:sp>
        <p:nvSpPr>
          <p:cNvPr id="67599" name="Rectangle 15"/>
          <p:cNvSpPr>
            <a:spLocks noChangeArrowheads="1"/>
          </p:cNvSpPr>
          <p:nvPr/>
        </p:nvSpPr>
        <p:spPr bwMode="auto">
          <a:xfrm>
            <a:off x="2247900" y="1665288"/>
            <a:ext cx="685800" cy="3505200"/>
          </a:xfrm>
          <a:prstGeom prst="rect">
            <a:avLst/>
          </a:prstGeom>
          <a:solidFill>
            <a:srgbClr val="FFFFFF"/>
          </a:solidFill>
          <a:ln w="26988">
            <a:solidFill>
              <a:srgbClr val="000000"/>
            </a:solidFill>
            <a:miter lim="800000"/>
          </a:ln>
        </p:spPr>
        <p:txBody>
          <a:bodyPr/>
          <a:lstStyle/>
          <a:p>
            <a:pPr algn="ctr"/>
            <a:endParaRPr lang="zh-CN" altLang="en-US"/>
          </a:p>
        </p:txBody>
      </p:sp>
      <p:sp>
        <p:nvSpPr>
          <p:cNvPr id="67600" name="Rectangle 16"/>
          <p:cNvSpPr>
            <a:spLocks noChangeArrowheads="1"/>
          </p:cNvSpPr>
          <p:nvPr/>
        </p:nvSpPr>
        <p:spPr bwMode="auto">
          <a:xfrm>
            <a:off x="2490788" y="245586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7601" name="Rectangle 17"/>
          <p:cNvSpPr>
            <a:spLocks noChangeArrowheads="1"/>
          </p:cNvSpPr>
          <p:nvPr/>
        </p:nvSpPr>
        <p:spPr bwMode="auto">
          <a:xfrm>
            <a:off x="2490788" y="274002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7602" name="Rectangle 18"/>
          <p:cNvSpPr>
            <a:spLocks noChangeArrowheads="1"/>
          </p:cNvSpPr>
          <p:nvPr/>
        </p:nvSpPr>
        <p:spPr bwMode="auto">
          <a:xfrm>
            <a:off x="2490788" y="3011488"/>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总</a:t>
            </a:r>
            <a:endParaRPr lang="zh-CN" altLang="en-US" sz="2400"/>
          </a:p>
        </p:txBody>
      </p:sp>
      <p:sp>
        <p:nvSpPr>
          <p:cNvPr id="67603" name="Rectangle 19"/>
          <p:cNvSpPr>
            <a:spLocks noChangeArrowheads="1"/>
          </p:cNvSpPr>
          <p:nvPr/>
        </p:nvSpPr>
        <p:spPr bwMode="auto">
          <a:xfrm>
            <a:off x="2490788" y="3282950"/>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线</a:t>
            </a:r>
            <a:endParaRPr lang="zh-CN" altLang="en-US" sz="2400"/>
          </a:p>
        </p:txBody>
      </p:sp>
      <p:sp>
        <p:nvSpPr>
          <p:cNvPr id="67604" name="Rectangle 20"/>
          <p:cNvSpPr>
            <a:spLocks noChangeArrowheads="1"/>
          </p:cNvSpPr>
          <p:nvPr/>
        </p:nvSpPr>
        <p:spPr bwMode="auto">
          <a:xfrm>
            <a:off x="2490788" y="356711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形</a:t>
            </a:r>
            <a:endParaRPr lang="zh-CN" altLang="en-US" sz="2400"/>
          </a:p>
        </p:txBody>
      </p:sp>
      <p:sp>
        <p:nvSpPr>
          <p:cNvPr id="67605" name="Rectangle 21"/>
          <p:cNvSpPr>
            <a:spLocks noChangeArrowheads="1"/>
          </p:cNvSpPr>
          <p:nvPr/>
        </p:nvSpPr>
        <p:spPr bwMode="auto">
          <a:xfrm>
            <a:off x="2490788" y="383857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成</a:t>
            </a:r>
            <a:endParaRPr lang="zh-CN" altLang="en-US" sz="2400"/>
          </a:p>
        </p:txBody>
      </p:sp>
      <p:sp>
        <p:nvSpPr>
          <p:cNvPr id="67606" name="Line 22"/>
          <p:cNvSpPr>
            <a:spLocks noChangeShapeType="1"/>
          </p:cNvSpPr>
          <p:nvPr/>
        </p:nvSpPr>
        <p:spPr bwMode="auto">
          <a:xfrm>
            <a:off x="2933700" y="2603500"/>
            <a:ext cx="4283075" cy="1588"/>
          </a:xfrm>
          <a:prstGeom prst="line">
            <a:avLst/>
          </a:prstGeom>
          <a:noFill/>
          <a:ln w="26988">
            <a:solidFill>
              <a:srgbClr val="000000"/>
            </a:solidFill>
            <a:round/>
          </a:ln>
        </p:spPr>
        <p:txBody>
          <a:bodyPr/>
          <a:lstStyle/>
          <a:p>
            <a:endParaRPr lang="zh-CN" altLang="en-US"/>
          </a:p>
        </p:txBody>
      </p:sp>
      <p:sp>
        <p:nvSpPr>
          <p:cNvPr id="67607" name="Freeform 23"/>
          <p:cNvSpPr/>
          <p:nvPr/>
        </p:nvSpPr>
        <p:spPr bwMode="auto">
          <a:xfrm>
            <a:off x="7208838" y="2517775"/>
            <a:ext cx="171450" cy="160338"/>
          </a:xfrm>
          <a:custGeom>
            <a:avLst/>
            <a:gdLst>
              <a:gd name="T0" fmla="*/ 0 w 108"/>
              <a:gd name="T1" fmla="*/ 0 h 101"/>
              <a:gd name="T2" fmla="*/ 272176897 w 108"/>
              <a:gd name="T3" fmla="*/ 136088870 h 101"/>
              <a:gd name="T4" fmla="*/ 0 w 108"/>
              <a:gd name="T5" fmla="*/ 254537391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54"/>
                </a:lnTo>
                <a:lnTo>
                  <a:pt x="0" y="101"/>
                </a:lnTo>
                <a:lnTo>
                  <a:pt x="0" y="0"/>
                </a:lnTo>
                <a:close/>
              </a:path>
            </a:pathLst>
          </a:custGeom>
          <a:solidFill>
            <a:srgbClr val="000000"/>
          </a:solidFill>
          <a:ln w="9525">
            <a:noFill/>
            <a:round/>
          </a:ln>
        </p:spPr>
        <p:txBody>
          <a:bodyPr/>
          <a:lstStyle/>
          <a:p>
            <a:endParaRPr lang="zh-CN" altLang="en-US"/>
          </a:p>
        </p:txBody>
      </p:sp>
      <p:sp>
        <p:nvSpPr>
          <p:cNvPr id="67608" name="Line 24"/>
          <p:cNvSpPr>
            <a:spLocks noChangeShapeType="1"/>
          </p:cNvSpPr>
          <p:nvPr/>
        </p:nvSpPr>
        <p:spPr bwMode="auto">
          <a:xfrm>
            <a:off x="3087688" y="3073400"/>
            <a:ext cx="4129087" cy="1588"/>
          </a:xfrm>
          <a:prstGeom prst="line">
            <a:avLst/>
          </a:prstGeom>
          <a:noFill/>
          <a:ln w="26988">
            <a:solidFill>
              <a:srgbClr val="000000"/>
            </a:solidFill>
            <a:round/>
          </a:ln>
        </p:spPr>
        <p:txBody>
          <a:bodyPr/>
          <a:lstStyle/>
          <a:p>
            <a:endParaRPr lang="zh-CN" altLang="en-US"/>
          </a:p>
        </p:txBody>
      </p:sp>
      <p:sp>
        <p:nvSpPr>
          <p:cNvPr id="67609" name="Freeform 25"/>
          <p:cNvSpPr/>
          <p:nvPr/>
        </p:nvSpPr>
        <p:spPr bwMode="auto">
          <a:xfrm>
            <a:off x="2933700" y="2986088"/>
            <a:ext cx="171450" cy="160337"/>
          </a:xfrm>
          <a:custGeom>
            <a:avLst/>
            <a:gdLst>
              <a:gd name="T0" fmla="*/ 272176897 w 108"/>
              <a:gd name="T1" fmla="*/ 254534216 h 101"/>
              <a:gd name="T2" fmla="*/ 0 w 108"/>
              <a:gd name="T3" fmla="*/ 138607375 h 101"/>
              <a:gd name="T4" fmla="*/ 272176897 w 108"/>
              <a:gd name="T5" fmla="*/ 0 h 101"/>
              <a:gd name="T6" fmla="*/ 272176897 w 108"/>
              <a:gd name="T7" fmla="*/ 254534216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108" y="101"/>
                </a:moveTo>
                <a:lnTo>
                  <a:pt x="0" y="55"/>
                </a:lnTo>
                <a:lnTo>
                  <a:pt x="108" y="0"/>
                </a:lnTo>
                <a:lnTo>
                  <a:pt x="108" y="101"/>
                </a:lnTo>
                <a:close/>
              </a:path>
            </a:pathLst>
          </a:custGeom>
          <a:solidFill>
            <a:srgbClr val="000000"/>
          </a:solidFill>
          <a:ln w="9525">
            <a:noFill/>
            <a:round/>
          </a:ln>
        </p:spPr>
        <p:txBody>
          <a:bodyPr/>
          <a:lstStyle/>
          <a:p>
            <a:endParaRPr lang="zh-CN" altLang="en-US"/>
          </a:p>
        </p:txBody>
      </p:sp>
      <p:sp>
        <p:nvSpPr>
          <p:cNvPr id="67610" name="Freeform 26"/>
          <p:cNvSpPr/>
          <p:nvPr/>
        </p:nvSpPr>
        <p:spPr bwMode="auto">
          <a:xfrm>
            <a:off x="7208838" y="2986088"/>
            <a:ext cx="171450" cy="160337"/>
          </a:xfrm>
          <a:custGeom>
            <a:avLst/>
            <a:gdLst>
              <a:gd name="T0" fmla="*/ 0 w 108"/>
              <a:gd name="T1" fmla="*/ 0 h 101"/>
              <a:gd name="T2" fmla="*/ 272176897 w 108"/>
              <a:gd name="T3" fmla="*/ 138607375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55"/>
                </a:lnTo>
                <a:lnTo>
                  <a:pt x="0" y="101"/>
                </a:lnTo>
                <a:lnTo>
                  <a:pt x="0" y="0"/>
                </a:lnTo>
                <a:close/>
              </a:path>
            </a:pathLst>
          </a:custGeom>
          <a:solidFill>
            <a:srgbClr val="000000"/>
          </a:solidFill>
          <a:ln w="9525">
            <a:noFill/>
            <a:round/>
          </a:ln>
        </p:spPr>
        <p:txBody>
          <a:bodyPr/>
          <a:lstStyle/>
          <a:p>
            <a:endParaRPr lang="zh-CN" altLang="en-US"/>
          </a:p>
        </p:txBody>
      </p:sp>
      <p:sp>
        <p:nvSpPr>
          <p:cNvPr id="67611" name="Line 27"/>
          <p:cNvSpPr>
            <a:spLocks noChangeShapeType="1"/>
          </p:cNvSpPr>
          <p:nvPr/>
        </p:nvSpPr>
        <p:spPr bwMode="auto">
          <a:xfrm>
            <a:off x="3087688" y="3529013"/>
            <a:ext cx="4129087" cy="1587"/>
          </a:xfrm>
          <a:prstGeom prst="line">
            <a:avLst/>
          </a:prstGeom>
          <a:noFill/>
          <a:ln w="26988">
            <a:solidFill>
              <a:srgbClr val="000000"/>
            </a:solidFill>
            <a:round/>
          </a:ln>
        </p:spPr>
        <p:txBody>
          <a:bodyPr/>
          <a:lstStyle/>
          <a:p>
            <a:endParaRPr lang="zh-CN" altLang="en-US"/>
          </a:p>
        </p:txBody>
      </p:sp>
      <p:sp>
        <p:nvSpPr>
          <p:cNvPr id="67612" name="Freeform 28"/>
          <p:cNvSpPr/>
          <p:nvPr/>
        </p:nvSpPr>
        <p:spPr bwMode="auto">
          <a:xfrm>
            <a:off x="2933700" y="3455988"/>
            <a:ext cx="171450" cy="160337"/>
          </a:xfrm>
          <a:custGeom>
            <a:avLst/>
            <a:gdLst>
              <a:gd name="T0" fmla="*/ 272176897 w 108"/>
              <a:gd name="T1" fmla="*/ 254534216 h 101"/>
              <a:gd name="T2" fmla="*/ 0 w 108"/>
              <a:gd name="T3" fmla="*/ 115926841 h 101"/>
              <a:gd name="T4" fmla="*/ 272176897 w 108"/>
              <a:gd name="T5" fmla="*/ 0 h 101"/>
              <a:gd name="T6" fmla="*/ 272176897 w 108"/>
              <a:gd name="T7" fmla="*/ 254534216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108" y="101"/>
                </a:moveTo>
                <a:lnTo>
                  <a:pt x="0" y="46"/>
                </a:lnTo>
                <a:lnTo>
                  <a:pt x="108" y="0"/>
                </a:lnTo>
                <a:lnTo>
                  <a:pt x="108" y="101"/>
                </a:lnTo>
                <a:close/>
              </a:path>
            </a:pathLst>
          </a:custGeom>
          <a:solidFill>
            <a:srgbClr val="000000"/>
          </a:solidFill>
          <a:ln w="9525">
            <a:noFill/>
            <a:round/>
          </a:ln>
        </p:spPr>
        <p:txBody>
          <a:bodyPr/>
          <a:lstStyle/>
          <a:p>
            <a:endParaRPr lang="zh-CN" altLang="en-US"/>
          </a:p>
        </p:txBody>
      </p:sp>
      <p:sp>
        <p:nvSpPr>
          <p:cNvPr id="67613" name="Freeform 29"/>
          <p:cNvSpPr/>
          <p:nvPr/>
        </p:nvSpPr>
        <p:spPr bwMode="auto">
          <a:xfrm>
            <a:off x="7208838" y="3455988"/>
            <a:ext cx="171450" cy="160337"/>
          </a:xfrm>
          <a:custGeom>
            <a:avLst/>
            <a:gdLst>
              <a:gd name="T0" fmla="*/ 0 w 108"/>
              <a:gd name="T1" fmla="*/ 0 h 101"/>
              <a:gd name="T2" fmla="*/ 272176897 w 108"/>
              <a:gd name="T3" fmla="*/ 115926841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46"/>
                </a:lnTo>
                <a:lnTo>
                  <a:pt x="0" y="101"/>
                </a:lnTo>
                <a:lnTo>
                  <a:pt x="0" y="0"/>
                </a:lnTo>
                <a:close/>
              </a:path>
            </a:pathLst>
          </a:custGeom>
          <a:solidFill>
            <a:srgbClr val="000000"/>
          </a:solidFill>
          <a:ln w="9525">
            <a:noFill/>
            <a:round/>
          </a:ln>
        </p:spPr>
        <p:txBody>
          <a:bodyPr/>
          <a:lstStyle/>
          <a:p>
            <a:endParaRPr lang="zh-CN" altLang="en-US"/>
          </a:p>
        </p:txBody>
      </p:sp>
      <p:sp>
        <p:nvSpPr>
          <p:cNvPr id="67614" name="Line 30"/>
          <p:cNvSpPr>
            <a:spLocks noChangeShapeType="1"/>
          </p:cNvSpPr>
          <p:nvPr/>
        </p:nvSpPr>
        <p:spPr bwMode="auto">
          <a:xfrm>
            <a:off x="3449638" y="2603500"/>
            <a:ext cx="1587" cy="1184275"/>
          </a:xfrm>
          <a:prstGeom prst="line">
            <a:avLst/>
          </a:prstGeom>
          <a:noFill/>
          <a:ln w="26988">
            <a:solidFill>
              <a:srgbClr val="000000"/>
            </a:solidFill>
            <a:round/>
          </a:ln>
        </p:spPr>
        <p:txBody>
          <a:bodyPr/>
          <a:lstStyle/>
          <a:p>
            <a:endParaRPr lang="zh-CN" altLang="en-US"/>
          </a:p>
        </p:txBody>
      </p:sp>
      <p:sp>
        <p:nvSpPr>
          <p:cNvPr id="67615" name="Freeform 31"/>
          <p:cNvSpPr/>
          <p:nvPr/>
        </p:nvSpPr>
        <p:spPr bwMode="auto">
          <a:xfrm>
            <a:off x="3386138" y="3763963"/>
            <a:ext cx="117475" cy="234950"/>
          </a:xfrm>
          <a:custGeom>
            <a:avLst/>
            <a:gdLst>
              <a:gd name="T0" fmla="*/ 186491535 w 74"/>
              <a:gd name="T1" fmla="*/ 0 h 148"/>
              <a:gd name="T2" fmla="*/ 100806233 w 74"/>
              <a:gd name="T3" fmla="*/ 372983070 h 148"/>
              <a:gd name="T4" fmla="*/ 0 w 74"/>
              <a:gd name="T5" fmla="*/ 0 h 148"/>
              <a:gd name="T6" fmla="*/ 186491535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40" y="148"/>
                </a:lnTo>
                <a:lnTo>
                  <a:pt x="0" y="0"/>
                </a:lnTo>
                <a:lnTo>
                  <a:pt x="74" y="0"/>
                </a:lnTo>
                <a:close/>
              </a:path>
            </a:pathLst>
          </a:custGeom>
          <a:solidFill>
            <a:srgbClr val="000000"/>
          </a:solidFill>
          <a:ln w="9525">
            <a:noFill/>
            <a:round/>
          </a:ln>
        </p:spPr>
        <p:txBody>
          <a:bodyPr/>
          <a:lstStyle/>
          <a:p>
            <a:endParaRPr lang="zh-CN" altLang="en-US"/>
          </a:p>
        </p:txBody>
      </p:sp>
      <p:sp>
        <p:nvSpPr>
          <p:cNvPr id="67616" name="Line 32"/>
          <p:cNvSpPr>
            <a:spLocks noChangeShapeType="1"/>
          </p:cNvSpPr>
          <p:nvPr/>
        </p:nvSpPr>
        <p:spPr bwMode="auto">
          <a:xfrm>
            <a:off x="3783013" y="3282950"/>
            <a:ext cx="1587" cy="504825"/>
          </a:xfrm>
          <a:prstGeom prst="line">
            <a:avLst/>
          </a:prstGeom>
          <a:noFill/>
          <a:ln w="26988">
            <a:solidFill>
              <a:srgbClr val="000000"/>
            </a:solidFill>
            <a:round/>
          </a:ln>
        </p:spPr>
        <p:txBody>
          <a:bodyPr/>
          <a:lstStyle/>
          <a:p>
            <a:endParaRPr lang="zh-CN" altLang="en-US"/>
          </a:p>
        </p:txBody>
      </p:sp>
      <p:sp>
        <p:nvSpPr>
          <p:cNvPr id="67617" name="Freeform 33"/>
          <p:cNvSpPr/>
          <p:nvPr/>
        </p:nvSpPr>
        <p:spPr bwMode="auto">
          <a:xfrm>
            <a:off x="3729038" y="3073400"/>
            <a:ext cx="117475" cy="220663"/>
          </a:xfrm>
          <a:custGeom>
            <a:avLst/>
            <a:gdLst>
              <a:gd name="T0" fmla="*/ 0 w 74"/>
              <a:gd name="T1" fmla="*/ 350303252 h 139"/>
              <a:gd name="T2" fmla="*/ 85685302 w 74"/>
              <a:gd name="T3" fmla="*/ 0 h 139"/>
              <a:gd name="T4" fmla="*/ 186491535 w 74"/>
              <a:gd name="T5" fmla="*/ 350303252 h 139"/>
              <a:gd name="T6" fmla="*/ 0 w 74"/>
              <a:gd name="T7" fmla="*/ 350303252 h 139"/>
              <a:gd name="T8" fmla="*/ 0 60000 65536"/>
              <a:gd name="T9" fmla="*/ 0 60000 65536"/>
              <a:gd name="T10" fmla="*/ 0 60000 65536"/>
              <a:gd name="T11" fmla="*/ 0 60000 65536"/>
              <a:gd name="T12" fmla="*/ 0 w 74"/>
              <a:gd name="T13" fmla="*/ 0 h 139"/>
              <a:gd name="T14" fmla="*/ 74 w 74"/>
              <a:gd name="T15" fmla="*/ 139 h 139"/>
            </a:gdLst>
            <a:ahLst/>
            <a:cxnLst>
              <a:cxn ang="T8">
                <a:pos x="T0" y="T1"/>
              </a:cxn>
              <a:cxn ang="T9">
                <a:pos x="T2" y="T3"/>
              </a:cxn>
              <a:cxn ang="T10">
                <a:pos x="T4" y="T5"/>
              </a:cxn>
              <a:cxn ang="T11">
                <a:pos x="T6" y="T7"/>
              </a:cxn>
            </a:cxnLst>
            <a:rect l="T12" t="T13" r="T14" b="T15"/>
            <a:pathLst>
              <a:path w="74" h="139">
                <a:moveTo>
                  <a:pt x="0" y="139"/>
                </a:moveTo>
                <a:lnTo>
                  <a:pt x="34" y="0"/>
                </a:lnTo>
                <a:lnTo>
                  <a:pt x="74" y="139"/>
                </a:lnTo>
                <a:lnTo>
                  <a:pt x="0" y="139"/>
                </a:lnTo>
                <a:close/>
              </a:path>
            </a:pathLst>
          </a:custGeom>
          <a:solidFill>
            <a:srgbClr val="000000"/>
          </a:solidFill>
          <a:ln w="9525">
            <a:noFill/>
            <a:round/>
          </a:ln>
        </p:spPr>
        <p:txBody>
          <a:bodyPr/>
          <a:lstStyle/>
          <a:p>
            <a:endParaRPr lang="zh-CN" altLang="en-US"/>
          </a:p>
        </p:txBody>
      </p:sp>
      <p:sp>
        <p:nvSpPr>
          <p:cNvPr id="67618" name="Freeform 34"/>
          <p:cNvSpPr/>
          <p:nvPr/>
        </p:nvSpPr>
        <p:spPr bwMode="auto">
          <a:xfrm>
            <a:off x="3729038" y="3763963"/>
            <a:ext cx="117475" cy="234950"/>
          </a:xfrm>
          <a:custGeom>
            <a:avLst/>
            <a:gdLst>
              <a:gd name="T0" fmla="*/ 186491535 w 74"/>
              <a:gd name="T1" fmla="*/ 0 h 148"/>
              <a:gd name="T2" fmla="*/ 85685302 w 74"/>
              <a:gd name="T3" fmla="*/ 372983070 h 148"/>
              <a:gd name="T4" fmla="*/ 0 w 74"/>
              <a:gd name="T5" fmla="*/ 0 h 148"/>
              <a:gd name="T6" fmla="*/ 186491535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34" y="148"/>
                </a:lnTo>
                <a:lnTo>
                  <a:pt x="0" y="0"/>
                </a:lnTo>
                <a:lnTo>
                  <a:pt x="74" y="0"/>
                </a:lnTo>
                <a:close/>
              </a:path>
            </a:pathLst>
          </a:custGeom>
          <a:solidFill>
            <a:srgbClr val="000000"/>
          </a:solidFill>
          <a:ln w="9525">
            <a:noFill/>
            <a:round/>
          </a:ln>
        </p:spPr>
        <p:txBody>
          <a:bodyPr/>
          <a:lstStyle/>
          <a:p>
            <a:endParaRPr lang="zh-CN" altLang="en-US"/>
          </a:p>
        </p:txBody>
      </p:sp>
      <p:sp>
        <p:nvSpPr>
          <p:cNvPr id="67619" name="Line 35"/>
          <p:cNvSpPr>
            <a:spLocks noChangeShapeType="1"/>
          </p:cNvSpPr>
          <p:nvPr/>
        </p:nvSpPr>
        <p:spPr bwMode="auto">
          <a:xfrm>
            <a:off x="4127500" y="3702050"/>
            <a:ext cx="1588" cy="136525"/>
          </a:xfrm>
          <a:prstGeom prst="line">
            <a:avLst/>
          </a:prstGeom>
          <a:noFill/>
          <a:ln w="17463">
            <a:solidFill>
              <a:srgbClr val="000000"/>
            </a:solidFill>
            <a:round/>
          </a:ln>
        </p:spPr>
        <p:txBody>
          <a:bodyPr/>
          <a:lstStyle/>
          <a:p>
            <a:endParaRPr lang="zh-CN" altLang="en-US"/>
          </a:p>
        </p:txBody>
      </p:sp>
      <p:sp>
        <p:nvSpPr>
          <p:cNvPr id="67620" name="Freeform 36"/>
          <p:cNvSpPr/>
          <p:nvPr/>
        </p:nvSpPr>
        <p:spPr bwMode="auto">
          <a:xfrm>
            <a:off x="4081463" y="3529013"/>
            <a:ext cx="90487" cy="185737"/>
          </a:xfrm>
          <a:custGeom>
            <a:avLst/>
            <a:gdLst>
              <a:gd name="T0" fmla="*/ 0 w 57"/>
              <a:gd name="T1" fmla="*/ 294856716 h 117"/>
              <a:gd name="T2" fmla="*/ 73083339 w 57"/>
              <a:gd name="T3" fmla="*/ 0 h 117"/>
              <a:gd name="T4" fmla="*/ 143647330 w 57"/>
              <a:gd name="T5" fmla="*/ 294856716 h 117"/>
              <a:gd name="T6" fmla="*/ 0 w 57"/>
              <a:gd name="T7" fmla="*/ 294856716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0" y="117"/>
                </a:moveTo>
                <a:lnTo>
                  <a:pt x="29" y="0"/>
                </a:lnTo>
                <a:lnTo>
                  <a:pt x="57" y="117"/>
                </a:lnTo>
                <a:lnTo>
                  <a:pt x="0" y="117"/>
                </a:lnTo>
                <a:close/>
              </a:path>
            </a:pathLst>
          </a:custGeom>
          <a:solidFill>
            <a:srgbClr val="000000"/>
          </a:solidFill>
          <a:ln w="9525">
            <a:noFill/>
            <a:round/>
          </a:ln>
        </p:spPr>
        <p:txBody>
          <a:bodyPr/>
          <a:lstStyle/>
          <a:p>
            <a:endParaRPr lang="zh-CN" altLang="en-US"/>
          </a:p>
        </p:txBody>
      </p:sp>
      <p:sp>
        <p:nvSpPr>
          <p:cNvPr id="67621" name="Freeform 37"/>
          <p:cNvSpPr/>
          <p:nvPr/>
        </p:nvSpPr>
        <p:spPr bwMode="auto">
          <a:xfrm>
            <a:off x="4081463" y="3813175"/>
            <a:ext cx="90487" cy="185738"/>
          </a:xfrm>
          <a:custGeom>
            <a:avLst/>
            <a:gdLst>
              <a:gd name="T0" fmla="*/ 143647330 w 57"/>
              <a:gd name="T1" fmla="*/ 0 h 117"/>
              <a:gd name="T2" fmla="*/ 73083339 w 57"/>
              <a:gd name="T3" fmla="*/ 294859891 h 117"/>
              <a:gd name="T4" fmla="*/ 0 w 57"/>
              <a:gd name="T5" fmla="*/ 0 h 117"/>
              <a:gd name="T6" fmla="*/ 143647330 w 57"/>
              <a:gd name="T7" fmla="*/ 0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57" y="0"/>
                </a:moveTo>
                <a:lnTo>
                  <a:pt x="29" y="117"/>
                </a:lnTo>
                <a:lnTo>
                  <a:pt x="0" y="0"/>
                </a:lnTo>
                <a:lnTo>
                  <a:pt x="57" y="0"/>
                </a:lnTo>
                <a:close/>
              </a:path>
            </a:pathLst>
          </a:custGeom>
          <a:solidFill>
            <a:srgbClr val="000000"/>
          </a:solidFill>
          <a:ln w="9525">
            <a:noFill/>
            <a:round/>
          </a:ln>
        </p:spPr>
        <p:txBody>
          <a:bodyPr/>
          <a:lstStyle/>
          <a:p>
            <a:endParaRPr lang="zh-CN" altLang="en-US"/>
          </a:p>
        </p:txBody>
      </p:sp>
      <p:sp>
        <p:nvSpPr>
          <p:cNvPr id="67622" name="Rectangle 38"/>
          <p:cNvSpPr>
            <a:spLocks noChangeArrowheads="1"/>
          </p:cNvSpPr>
          <p:nvPr/>
        </p:nvSpPr>
        <p:spPr bwMode="auto">
          <a:xfrm>
            <a:off x="3278188" y="3998913"/>
            <a:ext cx="1020762" cy="468312"/>
          </a:xfrm>
          <a:prstGeom prst="rect">
            <a:avLst/>
          </a:prstGeom>
          <a:solidFill>
            <a:srgbClr val="FFFFFF"/>
          </a:solidFill>
          <a:ln w="26988">
            <a:solidFill>
              <a:srgbClr val="000000"/>
            </a:solidFill>
            <a:miter lim="800000"/>
          </a:ln>
        </p:spPr>
        <p:txBody>
          <a:bodyPr/>
          <a:lstStyle/>
          <a:p>
            <a:pPr algn="ctr"/>
            <a:endParaRPr lang="zh-CN" altLang="en-US"/>
          </a:p>
        </p:txBody>
      </p:sp>
      <p:sp>
        <p:nvSpPr>
          <p:cNvPr id="67623" name="Rectangle 39"/>
          <p:cNvSpPr>
            <a:spLocks noChangeArrowheads="1"/>
          </p:cNvSpPr>
          <p:nvPr/>
        </p:nvSpPr>
        <p:spPr bwMode="auto">
          <a:xfrm>
            <a:off x="3513138" y="4110038"/>
            <a:ext cx="728662"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存储器</a:t>
            </a:r>
            <a:endParaRPr lang="zh-CN" altLang="en-US" sz="2400"/>
          </a:p>
        </p:txBody>
      </p:sp>
      <p:sp>
        <p:nvSpPr>
          <p:cNvPr id="67624" name="Line 40"/>
          <p:cNvSpPr>
            <a:spLocks noChangeShapeType="1"/>
          </p:cNvSpPr>
          <p:nvPr/>
        </p:nvSpPr>
        <p:spPr bwMode="auto">
          <a:xfrm>
            <a:off x="4795838" y="2616200"/>
            <a:ext cx="1587" cy="1282700"/>
          </a:xfrm>
          <a:prstGeom prst="line">
            <a:avLst/>
          </a:prstGeom>
          <a:noFill/>
          <a:ln w="26988">
            <a:solidFill>
              <a:srgbClr val="000000"/>
            </a:solidFill>
            <a:round/>
          </a:ln>
        </p:spPr>
        <p:txBody>
          <a:bodyPr/>
          <a:lstStyle/>
          <a:p>
            <a:endParaRPr lang="zh-CN" altLang="en-US"/>
          </a:p>
        </p:txBody>
      </p:sp>
      <p:sp>
        <p:nvSpPr>
          <p:cNvPr id="67625" name="Freeform 41"/>
          <p:cNvSpPr/>
          <p:nvPr/>
        </p:nvSpPr>
        <p:spPr bwMode="auto">
          <a:xfrm>
            <a:off x="4741863" y="3887788"/>
            <a:ext cx="107950" cy="233362"/>
          </a:xfrm>
          <a:custGeom>
            <a:avLst/>
            <a:gdLst>
              <a:gd name="T0" fmla="*/ 171370598 w 68"/>
              <a:gd name="T1" fmla="*/ 0 h 147"/>
              <a:gd name="T2" fmla="*/ 85685299 w 68"/>
              <a:gd name="T3" fmla="*/ 370461327 h 147"/>
              <a:gd name="T4" fmla="*/ 0 w 68"/>
              <a:gd name="T5" fmla="*/ 0 h 147"/>
              <a:gd name="T6" fmla="*/ 171370598 w 68"/>
              <a:gd name="T7" fmla="*/ 0 h 147"/>
              <a:gd name="T8" fmla="*/ 0 60000 65536"/>
              <a:gd name="T9" fmla="*/ 0 60000 65536"/>
              <a:gd name="T10" fmla="*/ 0 60000 65536"/>
              <a:gd name="T11" fmla="*/ 0 60000 65536"/>
              <a:gd name="T12" fmla="*/ 0 w 68"/>
              <a:gd name="T13" fmla="*/ 0 h 147"/>
              <a:gd name="T14" fmla="*/ 68 w 68"/>
              <a:gd name="T15" fmla="*/ 147 h 147"/>
            </a:gdLst>
            <a:ahLst/>
            <a:cxnLst>
              <a:cxn ang="T8">
                <a:pos x="T0" y="T1"/>
              </a:cxn>
              <a:cxn ang="T9">
                <a:pos x="T2" y="T3"/>
              </a:cxn>
              <a:cxn ang="T10">
                <a:pos x="T4" y="T5"/>
              </a:cxn>
              <a:cxn ang="T11">
                <a:pos x="T6" y="T7"/>
              </a:cxn>
            </a:cxnLst>
            <a:rect l="T12" t="T13" r="T14" b="T15"/>
            <a:pathLst>
              <a:path w="68" h="147">
                <a:moveTo>
                  <a:pt x="68" y="0"/>
                </a:moveTo>
                <a:lnTo>
                  <a:pt x="34" y="147"/>
                </a:lnTo>
                <a:lnTo>
                  <a:pt x="0" y="0"/>
                </a:lnTo>
                <a:lnTo>
                  <a:pt x="68" y="0"/>
                </a:lnTo>
                <a:close/>
              </a:path>
            </a:pathLst>
          </a:custGeom>
          <a:solidFill>
            <a:srgbClr val="000000"/>
          </a:solidFill>
          <a:ln w="9525">
            <a:noFill/>
            <a:round/>
          </a:ln>
        </p:spPr>
        <p:txBody>
          <a:bodyPr/>
          <a:lstStyle/>
          <a:p>
            <a:endParaRPr lang="zh-CN" altLang="en-US"/>
          </a:p>
        </p:txBody>
      </p:sp>
      <p:sp>
        <p:nvSpPr>
          <p:cNvPr id="67626" name="Line 42"/>
          <p:cNvSpPr>
            <a:spLocks noChangeShapeType="1"/>
          </p:cNvSpPr>
          <p:nvPr/>
        </p:nvSpPr>
        <p:spPr bwMode="auto">
          <a:xfrm>
            <a:off x="5138738" y="3282950"/>
            <a:ext cx="1587" cy="615950"/>
          </a:xfrm>
          <a:prstGeom prst="line">
            <a:avLst/>
          </a:prstGeom>
          <a:noFill/>
          <a:ln w="26988">
            <a:solidFill>
              <a:srgbClr val="000000"/>
            </a:solidFill>
            <a:round/>
          </a:ln>
        </p:spPr>
        <p:txBody>
          <a:bodyPr/>
          <a:lstStyle/>
          <a:p>
            <a:endParaRPr lang="zh-CN" altLang="en-US"/>
          </a:p>
        </p:txBody>
      </p:sp>
      <p:sp>
        <p:nvSpPr>
          <p:cNvPr id="67627" name="Freeform 43"/>
          <p:cNvSpPr/>
          <p:nvPr/>
        </p:nvSpPr>
        <p:spPr bwMode="auto">
          <a:xfrm>
            <a:off x="5084763" y="3073400"/>
            <a:ext cx="107950" cy="220663"/>
          </a:xfrm>
          <a:custGeom>
            <a:avLst/>
            <a:gdLst>
              <a:gd name="T0" fmla="*/ 0 w 68"/>
              <a:gd name="T1" fmla="*/ 350303252 h 139"/>
              <a:gd name="T2" fmla="*/ 85685299 w 68"/>
              <a:gd name="T3" fmla="*/ 0 h 139"/>
              <a:gd name="T4" fmla="*/ 171370598 w 68"/>
              <a:gd name="T5" fmla="*/ 350303252 h 139"/>
              <a:gd name="T6" fmla="*/ 0 w 68"/>
              <a:gd name="T7" fmla="*/ 350303252 h 139"/>
              <a:gd name="T8" fmla="*/ 0 60000 65536"/>
              <a:gd name="T9" fmla="*/ 0 60000 65536"/>
              <a:gd name="T10" fmla="*/ 0 60000 65536"/>
              <a:gd name="T11" fmla="*/ 0 60000 65536"/>
              <a:gd name="T12" fmla="*/ 0 w 68"/>
              <a:gd name="T13" fmla="*/ 0 h 139"/>
              <a:gd name="T14" fmla="*/ 68 w 68"/>
              <a:gd name="T15" fmla="*/ 139 h 139"/>
            </a:gdLst>
            <a:ahLst/>
            <a:cxnLst>
              <a:cxn ang="T8">
                <a:pos x="T0" y="T1"/>
              </a:cxn>
              <a:cxn ang="T9">
                <a:pos x="T2" y="T3"/>
              </a:cxn>
              <a:cxn ang="T10">
                <a:pos x="T4" y="T5"/>
              </a:cxn>
              <a:cxn ang="T11">
                <a:pos x="T6" y="T7"/>
              </a:cxn>
            </a:cxnLst>
            <a:rect l="T12" t="T13" r="T14" b="T15"/>
            <a:pathLst>
              <a:path w="68" h="139">
                <a:moveTo>
                  <a:pt x="0" y="139"/>
                </a:moveTo>
                <a:lnTo>
                  <a:pt x="34" y="0"/>
                </a:lnTo>
                <a:lnTo>
                  <a:pt x="68" y="139"/>
                </a:lnTo>
                <a:lnTo>
                  <a:pt x="0" y="139"/>
                </a:lnTo>
                <a:close/>
              </a:path>
            </a:pathLst>
          </a:custGeom>
          <a:solidFill>
            <a:srgbClr val="000000"/>
          </a:solidFill>
          <a:ln w="9525">
            <a:noFill/>
            <a:round/>
          </a:ln>
        </p:spPr>
        <p:txBody>
          <a:bodyPr/>
          <a:lstStyle/>
          <a:p>
            <a:endParaRPr lang="zh-CN" altLang="en-US"/>
          </a:p>
        </p:txBody>
      </p:sp>
      <p:sp>
        <p:nvSpPr>
          <p:cNvPr id="67628" name="Freeform 44"/>
          <p:cNvSpPr/>
          <p:nvPr/>
        </p:nvSpPr>
        <p:spPr bwMode="auto">
          <a:xfrm>
            <a:off x="5084763" y="3887788"/>
            <a:ext cx="107950" cy="233362"/>
          </a:xfrm>
          <a:custGeom>
            <a:avLst/>
            <a:gdLst>
              <a:gd name="T0" fmla="*/ 171370598 w 68"/>
              <a:gd name="T1" fmla="*/ 0 h 147"/>
              <a:gd name="T2" fmla="*/ 85685299 w 68"/>
              <a:gd name="T3" fmla="*/ 370461327 h 147"/>
              <a:gd name="T4" fmla="*/ 0 w 68"/>
              <a:gd name="T5" fmla="*/ 0 h 147"/>
              <a:gd name="T6" fmla="*/ 171370598 w 68"/>
              <a:gd name="T7" fmla="*/ 0 h 147"/>
              <a:gd name="T8" fmla="*/ 0 60000 65536"/>
              <a:gd name="T9" fmla="*/ 0 60000 65536"/>
              <a:gd name="T10" fmla="*/ 0 60000 65536"/>
              <a:gd name="T11" fmla="*/ 0 60000 65536"/>
              <a:gd name="T12" fmla="*/ 0 w 68"/>
              <a:gd name="T13" fmla="*/ 0 h 147"/>
              <a:gd name="T14" fmla="*/ 68 w 68"/>
              <a:gd name="T15" fmla="*/ 147 h 147"/>
            </a:gdLst>
            <a:ahLst/>
            <a:cxnLst>
              <a:cxn ang="T8">
                <a:pos x="T0" y="T1"/>
              </a:cxn>
              <a:cxn ang="T9">
                <a:pos x="T2" y="T3"/>
              </a:cxn>
              <a:cxn ang="T10">
                <a:pos x="T4" y="T5"/>
              </a:cxn>
              <a:cxn ang="T11">
                <a:pos x="T6" y="T7"/>
              </a:cxn>
            </a:cxnLst>
            <a:rect l="T12" t="T13" r="T14" b="T15"/>
            <a:pathLst>
              <a:path w="68" h="147">
                <a:moveTo>
                  <a:pt x="68" y="0"/>
                </a:moveTo>
                <a:lnTo>
                  <a:pt x="34" y="147"/>
                </a:lnTo>
                <a:lnTo>
                  <a:pt x="0" y="0"/>
                </a:lnTo>
                <a:lnTo>
                  <a:pt x="68" y="0"/>
                </a:lnTo>
                <a:close/>
              </a:path>
            </a:pathLst>
          </a:custGeom>
          <a:solidFill>
            <a:srgbClr val="000000"/>
          </a:solidFill>
          <a:ln w="9525">
            <a:noFill/>
            <a:round/>
          </a:ln>
        </p:spPr>
        <p:txBody>
          <a:bodyPr/>
          <a:lstStyle/>
          <a:p>
            <a:endParaRPr lang="zh-CN" altLang="en-US"/>
          </a:p>
        </p:txBody>
      </p:sp>
      <p:sp>
        <p:nvSpPr>
          <p:cNvPr id="67629" name="Line 45"/>
          <p:cNvSpPr>
            <a:spLocks noChangeShapeType="1"/>
          </p:cNvSpPr>
          <p:nvPr/>
        </p:nvSpPr>
        <p:spPr bwMode="auto">
          <a:xfrm>
            <a:off x="5483225" y="3702050"/>
            <a:ext cx="1588" cy="246063"/>
          </a:xfrm>
          <a:prstGeom prst="line">
            <a:avLst/>
          </a:prstGeom>
          <a:noFill/>
          <a:ln w="17463">
            <a:solidFill>
              <a:srgbClr val="000000"/>
            </a:solidFill>
            <a:round/>
          </a:ln>
        </p:spPr>
        <p:txBody>
          <a:bodyPr/>
          <a:lstStyle/>
          <a:p>
            <a:endParaRPr lang="zh-CN" altLang="en-US"/>
          </a:p>
        </p:txBody>
      </p:sp>
      <p:sp>
        <p:nvSpPr>
          <p:cNvPr id="67630" name="Freeform 46"/>
          <p:cNvSpPr/>
          <p:nvPr/>
        </p:nvSpPr>
        <p:spPr bwMode="auto">
          <a:xfrm>
            <a:off x="5437188" y="3529013"/>
            <a:ext cx="90487" cy="185737"/>
          </a:xfrm>
          <a:custGeom>
            <a:avLst/>
            <a:gdLst>
              <a:gd name="T0" fmla="*/ 0 w 57"/>
              <a:gd name="T1" fmla="*/ 294856716 h 117"/>
              <a:gd name="T2" fmla="*/ 73083339 w 57"/>
              <a:gd name="T3" fmla="*/ 0 h 117"/>
              <a:gd name="T4" fmla="*/ 143647330 w 57"/>
              <a:gd name="T5" fmla="*/ 294856716 h 117"/>
              <a:gd name="T6" fmla="*/ 0 w 57"/>
              <a:gd name="T7" fmla="*/ 294856716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0" y="117"/>
                </a:moveTo>
                <a:lnTo>
                  <a:pt x="29" y="0"/>
                </a:lnTo>
                <a:lnTo>
                  <a:pt x="57" y="117"/>
                </a:lnTo>
                <a:lnTo>
                  <a:pt x="0" y="117"/>
                </a:lnTo>
                <a:close/>
              </a:path>
            </a:pathLst>
          </a:custGeom>
          <a:solidFill>
            <a:srgbClr val="000000"/>
          </a:solidFill>
          <a:ln w="9525">
            <a:noFill/>
            <a:round/>
          </a:ln>
        </p:spPr>
        <p:txBody>
          <a:bodyPr/>
          <a:lstStyle/>
          <a:p>
            <a:endParaRPr lang="zh-CN" altLang="en-US"/>
          </a:p>
        </p:txBody>
      </p:sp>
      <p:sp>
        <p:nvSpPr>
          <p:cNvPr id="67631" name="Freeform 47"/>
          <p:cNvSpPr/>
          <p:nvPr/>
        </p:nvSpPr>
        <p:spPr bwMode="auto">
          <a:xfrm>
            <a:off x="5437188" y="3937000"/>
            <a:ext cx="90487" cy="184150"/>
          </a:xfrm>
          <a:custGeom>
            <a:avLst/>
            <a:gdLst>
              <a:gd name="T0" fmla="*/ 143647330 w 57"/>
              <a:gd name="T1" fmla="*/ 0 h 116"/>
              <a:gd name="T2" fmla="*/ 73083339 w 57"/>
              <a:gd name="T3" fmla="*/ 292338147 h 116"/>
              <a:gd name="T4" fmla="*/ 0 w 57"/>
              <a:gd name="T5" fmla="*/ 0 h 116"/>
              <a:gd name="T6" fmla="*/ 143647330 w 57"/>
              <a:gd name="T7" fmla="*/ 0 h 116"/>
              <a:gd name="T8" fmla="*/ 0 60000 65536"/>
              <a:gd name="T9" fmla="*/ 0 60000 65536"/>
              <a:gd name="T10" fmla="*/ 0 60000 65536"/>
              <a:gd name="T11" fmla="*/ 0 60000 65536"/>
              <a:gd name="T12" fmla="*/ 0 w 57"/>
              <a:gd name="T13" fmla="*/ 0 h 116"/>
              <a:gd name="T14" fmla="*/ 57 w 57"/>
              <a:gd name="T15" fmla="*/ 116 h 116"/>
            </a:gdLst>
            <a:ahLst/>
            <a:cxnLst>
              <a:cxn ang="T8">
                <a:pos x="T0" y="T1"/>
              </a:cxn>
              <a:cxn ang="T9">
                <a:pos x="T2" y="T3"/>
              </a:cxn>
              <a:cxn ang="T10">
                <a:pos x="T4" y="T5"/>
              </a:cxn>
              <a:cxn ang="T11">
                <a:pos x="T6" y="T7"/>
              </a:cxn>
            </a:cxnLst>
            <a:rect l="T12" t="T13" r="T14" b="T15"/>
            <a:pathLst>
              <a:path w="57" h="116">
                <a:moveTo>
                  <a:pt x="57" y="0"/>
                </a:moveTo>
                <a:lnTo>
                  <a:pt x="29" y="116"/>
                </a:lnTo>
                <a:lnTo>
                  <a:pt x="0" y="0"/>
                </a:lnTo>
                <a:lnTo>
                  <a:pt x="57" y="0"/>
                </a:lnTo>
                <a:close/>
              </a:path>
            </a:pathLst>
          </a:custGeom>
          <a:solidFill>
            <a:srgbClr val="000000"/>
          </a:solidFill>
          <a:ln w="9525">
            <a:noFill/>
            <a:round/>
          </a:ln>
        </p:spPr>
        <p:txBody>
          <a:bodyPr/>
          <a:lstStyle/>
          <a:p>
            <a:endParaRPr lang="zh-CN" altLang="en-US"/>
          </a:p>
        </p:txBody>
      </p:sp>
      <p:sp>
        <p:nvSpPr>
          <p:cNvPr id="67632" name="Rectangle 48"/>
          <p:cNvSpPr>
            <a:spLocks noChangeArrowheads="1"/>
          </p:cNvSpPr>
          <p:nvPr/>
        </p:nvSpPr>
        <p:spPr bwMode="auto">
          <a:xfrm>
            <a:off x="4641850" y="4121150"/>
            <a:ext cx="1020763" cy="457200"/>
          </a:xfrm>
          <a:prstGeom prst="rect">
            <a:avLst/>
          </a:prstGeom>
          <a:solidFill>
            <a:srgbClr val="FFFFFF"/>
          </a:solidFill>
          <a:ln w="26988">
            <a:solidFill>
              <a:srgbClr val="000000"/>
            </a:solidFill>
            <a:miter lim="800000"/>
          </a:ln>
        </p:spPr>
        <p:txBody>
          <a:bodyPr/>
          <a:lstStyle/>
          <a:p>
            <a:pPr algn="ctr"/>
            <a:endParaRPr lang="zh-CN" altLang="en-US"/>
          </a:p>
        </p:txBody>
      </p:sp>
      <p:sp>
        <p:nvSpPr>
          <p:cNvPr id="67633" name="Rectangle 49"/>
          <p:cNvSpPr>
            <a:spLocks noChangeArrowheads="1"/>
          </p:cNvSpPr>
          <p:nvPr/>
        </p:nvSpPr>
        <p:spPr bwMode="auto">
          <a:xfrm>
            <a:off x="4822825" y="4221163"/>
            <a:ext cx="852488" cy="288925"/>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接口</a:t>
            </a:r>
            <a:endParaRPr lang="zh-CN" altLang="en-US" sz="2400"/>
          </a:p>
        </p:txBody>
      </p:sp>
      <p:sp>
        <p:nvSpPr>
          <p:cNvPr id="67634" name="Line 50"/>
          <p:cNvSpPr>
            <a:spLocks noChangeShapeType="1"/>
          </p:cNvSpPr>
          <p:nvPr/>
        </p:nvSpPr>
        <p:spPr bwMode="auto">
          <a:xfrm>
            <a:off x="5138738" y="4800600"/>
            <a:ext cx="1587" cy="160338"/>
          </a:xfrm>
          <a:prstGeom prst="line">
            <a:avLst/>
          </a:prstGeom>
          <a:noFill/>
          <a:ln w="26988">
            <a:solidFill>
              <a:srgbClr val="000000"/>
            </a:solidFill>
            <a:round/>
          </a:ln>
        </p:spPr>
        <p:txBody>
          <a:bodyPr/>
          <a:lstStyle/>
          <a:p>
            <a:endParaRPr lang="zh-CN" altLang="en-US"/>
          </a:p>
        </p:txBody>
      </p:sp>
      <p:sp>
        <p:nvSpPr>
          <p:cNvPr id="67635" name="Freeform 51"/>
          <p:cNvSpPr/>
          <p:nvPr/>
        </p:nvSpPr>
        <p:spPr bwMode="auto">
          <a:xfrm>
            <a:off x="5084763" y="4578350"/>
            <a:ext cx="107950" cy="234950"/>
          </a:xfrm>
          <a:custGeom>
            <a:avLst/>
            <a:gdLst>
              <a:gd name="T0" fmla="*/ 0 w 68"/>
              <a:gd name="T1" fmla="*/ 372983070 h 148"/>
              <a:gd name="T2" fmla="*/ 85685299 w 68"/>
              <a:gd name="T3" fmla="*/ 0 h 148"/>
              <a:gd name="T4" fmla="*/ 171370598 w 68"/>
              <a:gd name="T5" fmla="*/ 372983070 h 148"/>
              <a:gd name="T6" fmla="*/ 0 w 68"/>
              <a:gd name="T7" fmla="*/ 372983070 h 148"/>
              <a:gd name="T8" fmla="*/ 0 60000 65536"/>
              <a:gd name="T9" fmla="*/ 0 60000 65536"/>
              <a:gd name="T10" fmla="*/ 0 60000 65536"/>
              <a:gd name="T11" fmla="*/ 0 60000 65536"/>
              <a:gd name="T12" fmla="*/ 0 w 68"/>
              <a:gd name="T13" fmla="*/ 0 h 148"/>
              <a:gd name="T14" fmla="*/ 68 w 68"/>
              <a:gd name="T15" fmla="*/ 148 h 148"/>
            </a:gdLst>
            <a:ahLst/>
            <a:cxnLst>
              <a:cxn ang="T8">
                <a:pos x="T0" y="T1"/>
              </a:cxn>
              <a:cxn ang="T9">
                <a:pos x="T2" y="T3"/>
              </a:cxn>
              <a:cxn ang="T10">
                <a:pos x="T4" y="T5"/>
              </a:cxn>
              <a:cxn ang="T11">
                <a:pos x="T6" y="T7"/>
              </a:cxn>
            </a:cxnLst>
            <a:rect l="T12" t="T13" r="T14" b="T15"/>
            <a:pathLst>
              <a:path w="68" h="148">
                <a:moveTo>
                  <a:pt x="0" y="148"/>
                </a:moveTo>
                <a:lnTo>
                  <a:pt x="34" y="0"/>
                </a:lnTo>
                <a:lnTo>
                  <a:pt x="68" y="148"/>
                </a:lnTo>
                <a:lnTo>
                  <a:pt x="0" y="148"/>
                </a:lnTo>
                <a:close/>
              </a:path>
            </a:pathLst>
          </a:custGeom>
          <a:solidFill>
            <a:srgbClr val="000000"/>
          </a:solidFill>
          <a:ln w="9525">
            <a:noFill/>
            <a:round/>
          </a:ln>
        </p:spPr>
        <p:txBody>
          <a:bodyPr/>
          <a:lstStyle/>
          <a:p>
            <a:endParaRPr lang="zh-CN" altLang="en-US"/>
          </a:p>
        </p:txBody>
      </p:sp>
      <p:sp>
        <p:nvSpPr>
          <p:cNvPr id="67636" name="Freeform 52"/>
          <p:cNvSpPr/>
          <p:nvPr/>
        </p:nvSpPr>
        <p:spPr bwMode="auto">
          <a:xfrm>
            <a:off x="5084763" y="4935538"/>
            <a:ext cx="107950" cy="234950"/>
          </a:xfrm>
          <a:custGeom>
            <a:avLst/>
            <a:gdLst>
              <a:gd name="T0" fmla="*/ 171370598 w 68"/>
              <a:gd name="T1" fmla="*/ 0 h 148"/>
              <a:gd name="T2" fmla="*/ 85685299 w 68"/>
              <a:gd name="T3" fmla="*/ 372983070 h 148"/>
              <a:gd name="T4" fmla="*/ 0 w 68"/>
              <a:gd name="T5" fmla="*/ 0 h 148"/>
              <a:gd name="T6" fmla="*/ 171370598 w 68"/>
              <a:gd name="T7" fmla="*/ 0 h 148"/>
              <a:gd name="T8" fmla="*/ 0 60000 65536"/>
              <a:gd name="T9" fmla="*/ 0 60000 65536"/>
              <a:gd name="T10" fmla="*/ 0 60000 65536"/>
              <a:gd name="T11" fmla="*/ 0 60000 65536"/>
              <a:gd name="T12" fmla="*/ 0 w 68"/>
              <a:gd name="T13" fmla="*/ 0 h 148"/>
              <a:gd name="T14" fmla="*/ 68 w 68"/>
              <a:gd name="T15" fmla="*/ 148 h 148"/>
            </a:gdLst>
            <a:ahLst/>
            <a:cxnLst>
              <a:cxn ang="T8">
                <a:pos x="T0" y="T1"/>
              </a:cxn>
              <a:cxn ang="T9">
                <a:pos x="T2" y="T3"/>
              </a:cxn>
              <a:cxn ang="T10">
                <a:pos x="T4" y="T5"/>
              </a:cxn>
              <a:cxn ang="T11">
                <a:pos x="T6" y="T7"/>
              </a:cxn>
            </a:cxnLst>
            <a:rect l="T12" t="T13" r="T14" b="T15"/>
            <a:pathLst>
              <a:path w="68" h="148">
                <a:moveTo>
                  <a:pt x="68" y="0"/>
                </a:moveTo>
                <a:lnTo>
                  <a:pt x="34" y="148"/>
                </a:lnTo>
                <a:lnTo>
                  <a:pt x="0" y="0"/>
                </a:lnTo>
                <a:lnTo>
                  <a:pt x="68" y="0"/>
                </a:lnTo>
                <a:close/>
              </a:path>
            </a:pathLst>
          </a:custGeom>
          <a:solidFill>
            <a:srgbClr val="000000"/>
          </a:solidFill>
          <a:ln w="9525">
            <a:noFill/>
            <a:round/>
          </a:ln>
        </p:spPr>
        <p:txBody>
          <a:bodyPr/>
          <a:lstStyle/>
          <a:p>
            <a:endParaRPr lang="zh-CN" altLang="en-US"/>
          </a:p>
        </p:txBody>
      </p:sp>
      <p:sp>
        <p:nvSpPr>
          <p:cNvPr id="67637" name="Line 53"/>
          <p:cNvSpPr>
            <a:spLocks noChangeShapeType="1"/>
          </p:cNvSpPr>
          <p:nvPr/>
        </p:nvSpPr>
        <p:spPr bwMode="auto">
          <a:xfrm>
            <a:off x="4470400" y="3813175"/>
            <a:ext cx="53975" cy="1588"/>
          </a:xfrm>
          <a:prstGeom prst="line">
            <a:avLst/>
          </a:prstGeom>
          <a:noFill/>
          <a:ln w="26988">
            <a:solidFill>
              <a:srgbClr val="000000"/>
            </a:solidFill>
            <a:round/>
          </a:ln>
        </p:spPr>
        <p:txBody>
          <a:bodyPr/>
          <a:lstStyle/>
          <a:p>
            <a:endParaRPr lang="zh-CN" altLang="en-US"/>
          </a:p>
        </p:txBody>
      </p:sp>
      <p:sp>
        <p:nvSpPr>
          <p:cNvPr id="67638" name="Line 54"/>
          <p:cNvSpPr>
            <a:spLocks noChangeShapeType="1"/>
          </p:cNvSpPr>
          <p:nvPr/>
        </p:nvSpPr>
        <p:spPr bwMode="auto">
          <a:xfrm>
            <a:off x="4578350" y="3813175"/>
            <a:ext cx="53975" cy="1588"/>
          </a:xfrm>
          <a:prstGeom prst="line">
            <a:avLst/>
          </a:prstGeom>
          <a:noFill/>
          <a:ln w="26988">
            <a:solidFill>
              <a:srgbClr val="000000"/>
            </a:solidFill>
            <a:round/>
          </a:ln>
        </p:spPr>
        <p:txBody>
          <a:bodyPr/>
          <a:lstStyle/>
          <a:p>
            <a:endParaRPr lang="zh-CN" altLang="en-US"/>
          </a:p>
        </p:txBody>
      </p:sp>
      <p:sp>
        <p:nvSpPr>
          <p:cNvPr id="67639" name="Line 55"/>
          <p:cNvSpPr>
            <a:spLocks noChangeShapeType="1"/>
          </p:cNvSpPr>
          <p:nvPr/>
        </p:nvSpPr>
        <p:spPr bwMode="auto">
          <a:xfrm>
            <a:off x="4687888" y="3813175"/>
            <a:ext cx="53975" cy="1588"/>
          </a:xfrm>
          <a:prstGeom prst="line">
            <a:avLst/>
          </a:prstGeom>
          <a:noFill/>
          <a:ln w="26988">
            <a:solidFill>
              <a:srgbClr val="000000"/>
            </a:solidFill>
            <a:round/>
          </a:ln>
        </p:spPr>
        <p:txBody>
          <a:bodyPr/>
          <a:lstStyle/>
          <a:p>
            <a:endParaRPr lang="zh-CN" altLang="en-US"/>
          </a:p>
        </p:txBody>
      </p:sp>
      <p:sp>
        <p:nvSpPr>
          <p:cNvPr id="67640" name="Line 56"/>
          <p:cNvSpPr>
            <a:spLocks noChangeShapeType="1"/>
          </p:cNvSpPr>
          <p:nvPr/>
        </p:nvSpPr>
        <p:spPr bwMode="auto">
          <a:xfrm>
            <a:off x="4795838" y="3813175"/>
            <a:ext cx="53975" cy="1588"/>
          </a:xfrm>
          <a:prstGeom prst="line">
            <a:avLst/>
          </a:prstGeom>
          <a:noFill/>
          <a:ln w="26988">
            <a:solidFill>
              <a:srgbClr val="000000"/>
            </a:solidFill>
            <a:round/>
          </a:ln>
        </p:spPr>
        <p:txBody>
          <a:bodyPr/>
          <a:lstStyle/>
          <a:p>
            <a:endParaRPr lang="zh-CN" altLang="en-US"/>
          </a:p>
        </p:txBody>
      </p:sp>
      <p:sp>
        <p:nvSpPr>
          <p:cNvPr id="67641" name="Line 57"/>
          <p:cNvSpPr>
            <a:spLocks noChangeShapeType="1"/>
          </p:cNvSpPr>
          <p:nvPr/>
        </p:nvSpPr>
        <p:spPr bwMode="auto">
          <a:xfrm>
            <a:off x="4903788" y="3813175"/>
            <a:ext cx="53975" cy="1588"/>
          </a:xfrm>
          <a:prstGeom prst="line">
            <a:avLst/>
          </a:prstGeom>
          <a:noFill/>
          <a:ln w="26988">
            <a:solidFill>
              <a:srgbClr val="000000"/>
            </a:solidFill>
            <a:round/>
          </a:ln>
        </p:spPr>
        <p:txBody>
          <a:bodyPr/>
          <a:lstStyle/>
          <a:p>
            <a:endParaRPr lang="zh-CN" altLang="en-US"/>
          </a:p>
        </p:txBody>
      </p:sp>
      <p:sp>
        <p:nvSpPr>
          <p:cNvPr id="67642" name="Line 58"/>
          <p:cNvSpPr>
            <a:spLocks noChangeShapeType="1"/>
          </p:cNvSpPr>
          <p:nvPr/>
        </p:nvSpPr>
        <p:spPr bwMode="auto">
          <a:xfrm>
            <a:off x="5013325" y="3813175"/>
            <a:ext cx="53975" cy="1588"/>
          </a:xfrm>
          <a:prstGeom prst="line">
            <a:avLst/>
          </a:prstGeom>
          <a:noFill/>
          <a:ln w="26988">
            <a:solidFill>
              <a:srgbClr val="000000"/>
            </a:solidFill>
            <a:round/>
          </a:ln>
        </p:spPr>
        <p:txBody>
          <a:bodyPr/>
          <a:lstStyle/>
          <a:p>
            <a:endParaRPr lang="zh-CN" altLang="en-US"/>
          </a:p>
        </p:txBody>
      </p:sp>
      <p:sp>
        <p:nvSpPr>
          <p:cNvPr id="67643" name="Line 59"/>
          <p:cNvSpPr>
            <a:spLocks noChangeShapeType="1"/>
          </p:cNvSpPr>
          <p:nvPr/>
        </p:nvSpPr>
        <p:spPr bwMode="auto">
          <a:xfrm>
            <a:off x="5121275" y="3813175"/>
            <a:ext cx="53975" cy="1588"/>
          </a:xfrm>
          <a:prstGeom prst="line">
            <a:avLst/>
          </a:prstGeom>
          <a:noFill/>
          <a:ln w="26988">
            <a:solidFill>
              <a:srgbClr val="000000"/>
            </a:solidFill>
            <a:round/>
          </a:ln>
        </p:spPr>
        <p:txBody>
          <a:bodyPr/>
          <a:lstStyle/>
          <a:p>
            <a:endParaRPr lang="zh-CN" altLang="en-US"/>
          </a:p>
        </p:txBody>
      </p:sp>
      <p:sp>
        <p:nvSpPr>
          <p:cNvPr id="67644" name="Line 60"/>
          <p:cNvSpPr>
            <a:spLocks noChangeShapeType="1"/>
          </p:cNvSpPr>
          <p:nvPr/>
        </p:nvSpPr>
        <p:spPr bwMode="auto">
          <a:xfrm>
            <a:off x="5229225" y="3813175"/>
            <a:ext cx="53975" cy="1588"/>
          </a:xfrm>
          <a:prstGeom prst="line">
            <a:avLst/>
          </a:prstGeom>
          <a:noFill/>
          <a:ln w="26988">
            <a:solidFill>
              <a:srgbClr val="000000"/>
            </a:solidFill>
            <a:round/>
          </a:ln>
        </p:spPr>
        <p:txBody>
          <a:bodyPr/>
          <a:lstStyle/>
          <a:p>
            <a:endParaRPr lang="zh-CN" altLang="en-US"/>
          </a:p>
        </p:txBody>
      </p:sp>
      <p:sp>
        <p:nvSpPr>
          <p:cNvPr id="67645" name="Line 61"/>
          <p:cNvSpPr>
            <a:spLocks noChangeShapeType="1"/>
          </p:cNvSpPr>
          <p:nvPr/>
        </p:nvSpPr>
        <p:spPr bwMode="auto">
          <a:xfrm>
            <a:off x="5337175" y="3813175"/>
            <a:ext cx="55563" cy="1588"/>
          </a:xfrm>
          <a:prstGeom prst="line">
            <a:avLst/>
          </a:prstGeom>
          <a:noFill/>
          <a:ln w="26988">
            <a:solidFill>
              <a:srgbClr val="000000"/>
            </a:solidFill>
            <a:round/>
          </a:ln>
        </p:spPr>
        <p:txBody>
          <a:bodyPr/>
          <a:lstStyle/>
          <a:p>
            <a:endParaRPr lang="zh-CN" altLang="en-US"/>
          </a:p>
        </p:txBody>
      </p:sp>
      <p:sp>
        <p:nvSpPr>
          <p:cNvPr id="67646" name="Line 62"/>
          <p:cNvSpPr>
            <a:spLocks noChangeShapeType="1"/>
          </p:cNvSpPr>
          <p:nvPr/>
        </p:nvSpPr>
        <p:spPr bwMode="auto">
          <a:xfrm>
            <a:off x="5446713" y="3813175"/>
            <a:ext cx="53975" cy="1588"/>
          </a:xfrm>
          <a:prstGeom prst="line">
            <a:avLst/>
          </a:prstGeom>
          <a:noFill/>
          <a:ln w="26988">
            <a:solidFill>
              <a:srgbClr val="000000"/>
            </a:solidFill>
            <a:round/>
          </a:ln>
        </p:spPr>
        <p:txBody>
          <a:bodyPr/>
          <a:lstStyle/>
          <a:p>
            <a:endParaRPr lang="zh-CN" altLang="en-US"/>
          </a:p>
        </p:txBody>
      </p:sp>
      <p:sp>
        <p:nvSpPr>
          <p:cNvPr id="67647" name="Line 63"/>
          <p:cNvSpPr>
            <a:spLocks noChangeShapeType="1"/>
          </p:cNvSpPr>
          <p:nvPr/>
        </p:nvSpPr>
        <p:spPr bwMode="auto">
          <a:xfrm>
            <a:off x="5554663" y="3813175"/>
            <a:ext cx="53975" cy="1588"/>
          </a:xfrm>
          <a:prstGeom prst="line">
            <a:avLst/>
          </a:prstGeom>
          <a:noFill/>
          <a:ln w="26988">
            <a:solidFill>
              <a:srgbClr val="000000"/>
            </a:solidFill>
            <a:round/>
          </a:ln>
        </p:spPr>
        <p:txBody>
          <a:bodyPr/>
          <a:lstStyle/>
          <a:p>
            <a:endParaRPr lang="zh-CN" altLang="en-US"/>
          </a:p>
        </p:txBody>
      </p:sp>
      <p:sp>
        <p:nvSpPr>
          <p:cNvPr id="67648" name="Line 64"/>
          <p:cNvSpPr>
            <a:spLocks noChangeShapeType="1"/>
          </p:cNvSpPr>
          <p:nvPr/>
        </p:nvSpPr>
        <p:spPr bwMode="auto">
          <a:xfrm>
            <a:off x="5662613" y="3813175"/>
            <a:ext cx="55562" cy="1588"/>
          </a:xfrm>
          <a:prstGeom prst="line">
            <a:avLst/>
          </a:prstGeom>
          <a:noFill/>
          <a:ln w="26988">
            <a:solidFill>
              <a:srgbClr val="000000"/>
            </a:solidFill>
            <a:round/>
          </a:ln>
        </p:spPr>
        <p:txBody>
          <a:bodyPr/>
          <a:lstStyle/>
          <a:p>
            <a:endParaRPr lang="zh-CN" altLang="en-US"/>
          </a:p>
        </p:txBody>
      </p:sp>
      <p:sp>
        <p:nvSpPr>
          <p:cNvPr id="67649" name="Line 65"/>
          <p:cNvSpPr>
            <a:spLocks noChangeShapeType="1"/>
          </p:cNvSpPr>
          <p:nvPr/>
        </p:nvSpPr>
        <p:spPr bwMode="auto">
          <a:xfrm>
            <a:off x="5772150" y="3813175"/>
            <a:ext cx="53975" cy="1588"/>
          </a:xfrm>
          <a:prstGeom prst="line">
            <a:avLst/>
          </a:prstGeom>
          <a:noFill/>
          <a:ln w="26988">
            <a:solidFill>
              <a:srgbClr val="000000"/>
            </a:solidFill>
            <a:round/>
          </a:ln>
        </p:spPr>
        <p:txBody>
          <a:bodyPr/>
          <a:lstStyle/>
          <a:p>
            <a:endParaRPr lang="zh-CN" altLang="en-US"/>
          </a:p>
        </p:txBody>
      </p:sp>
      <p:sp>
        <p:nvSpPr>
          <p:cNvPr id="67650" name="Line 66"/>
          <p:cNvSpPr>
            <a:spLocks noChangeShapeType="1"/>
          </p:cNvSpPr>
          <p:nvPr/>
        </p:nvSpPr>
        <p:spPr bwMode="auto">
          <a:xfrm>
            <a:off x="4470400" y="3813175"/>
            <a:ext cx="1588" cy="74613"/>
          </a:xfrm>
          <a:prstGeom prst="line">
            <a:avLst/>
          </a:prstGeom>
          <a:noFill/>
          <a:ln w="26988">
            <a:solidFill>
              <a:srgbClr val="000000"/>
            </a:solidFill>
            <a:round/>
          </a:ln>
        </p:spPr>
        <p:txBody>
          <a:bodyPr/>
          <a:lstStyle/>
          <a:p>
            <a:endParaRPr lang="zh-CN" altLang="en-US"/>
          </a:p>
        </p:txBody>
      </p:sp>
      <p:sp>
        <p:nvSpPr>
          <p:cNvPr id="67651" name="Line 67"/>
          <p:cNvSpPr>
            <a:spLocks noChangeShapeType="1"/>
          </p:cNvSpPr>
          <p:nvPr/>
        </p:nvSpPr>
        <p:spPr bwMode="auto">
          <a:xfrm>
            <a:off x="4470400" y="3960813"/>
            <a:ext cx="1588" cy="74612"/>
          </a:xfrm>
          <a:prstGeom prst="line">
            <a:avLst/>
          </a:prstGeom>
          <a:noFill/>
          <a:ln w="26988">
            <a:solidFill>
              <a:srgbClr val="000000"/>
            </a:solidFill>
            <a:round/>
          </a:ln>
        </p:spPr>
        <p:txBody>
          <a:bodyPr/>
          <a:lstStyle/>
          <a:p>
            <a:endParaRPr lang="zh-CN" altLang="en-US"/>
          </a:p>
        </p:txBody>
      </p:sp>
      <p:sp>
        <p:nvSpPr>
          <p:cNvPr id="67652" name="Line 68"/>
          <p:cNvSpPr>
            <a:spLocks noChangeShapeType="1"/>
          </p:cNvSpPr>
          <p:nvPr/>
        </p:nvSpPr>
        <p:spPr bwMode="auto">
          <a:xfrm>
            <a:off x="4470400" y="4110038"/>
            <a:ext cx="1588" cy="73025"/>
          </a:xfrm>
          <a:prstGeom prst="line">
            <a:avLst/>
          </a:prstGeom>
          <a:noFill/>
          <a:ln w="26988">
            <a:solidFill>
              <a:srgbClr val="000000"/>
            </a:solidFill>
            <a:round/>
          </a:ln>
        </p:spPr>
        <p:txBody>
          <a:bodyPr/>
          <a:lstStyle/>
          <a:p>
            <a:endParaRPr lang="zh-CN" altLang="en-US"/>
          </a:p>
        </p:txBody>
      </p:sp>
      <p:sp>
        <p:nvSpPr>
          <p:cNvPr id="67653" name="Line 69"/>
          <p:cNvSpPr>
            <a:spLocks noChangeShapeType="1"/>
          </p:cNvSpPr>
          <p:nvPr/>
        </p:nvSpPr>
        <p:spPr bwMode="auto">
          <a:xfrm>
            <a:off x="4470400" y="4257675"/>
            <a:ext cx="1588" cy="73025"/>
          </a:xfrm>
          <a:prstGeom prst="line">
            <a:avLst/>
          </a:prstGeom>
          <a:noFill/>
          <a:ln w="26988">
            <a:solidFill>
              <a:srgbClr val="000000"/>
            </a:solidFill>
            <a:round/>
          </a:ln>
        </p:spPr>
        <p:txBody>
          <a:bodyPr/>
          <a:lstStyle/>
          <a:p>
            <a:endParaRPr lang="zh-CN" altLang="en-US"/>
          </a:p>
        </p:txBody>
      </p:sp>
      <p:sp>
        <p:nvSpPr>
          <p:cNvPr id="67654" name="Line 70"/>
          <p:cNvSpPr>
            <a:spLocks noChangeShapeType="1"/>
          </p:cNvSpPr>
          <p:nvPr/>
        </p:nvSpPr>
        <p:spPr bwMode="auto">
          <a:xfrm>
            <a:off x="4470400" y="4405313"/>
            <a:ext cx="1588" cy="74612"/>
          </a:xfrm>
          <a:prstGeom prst="line">
            <a:avLst/>
          </a:prstGeom>
          <a:noFill/>
          <a:ln w="26988">
            <a:solidFill>
              <a:srgbClr val="000000"/>
            </a:solidFill>
            <a:round/>
          </a:ln>
        </p:spPr>
        <p:txBody>
          <a:bodyPr/>
          <a:lstStyle/>
          <a:p>
            <a:endParaRPr lang="zh-CN" altLang="en-US"/>
          </a:p>
        </p:txBody>
      </p:sp>
      <p:sp>
        <p:nvSpPr>
          <p:cNvPr id="67655" name="Line 71"/>
          <p:cNvSpPr>
            <a:spLocks noChangeShapeType="1"/>
          </p:cNvSpPr>
          <p:nvPr/>
        </p:nvSpPr>
        <p:spPr bwMode="auto">
          <a:xfrm>
            <a:off x="4470400" y="4552950"/>
            <a:ext cx="1588" cy="74613"/>
          </a:xfrm>
          <a:prstGeom prst="line">
            <a:avLst/>
          </a:prstGeom>
          <a:noFill/>
          <a:ln w="26988">
            <a:solidFill>
              <a:srgbClr val="000000"/>
            </a:solidFill>
            <a:round/>
          </a:ln>
        </p:spPr>
        <p:txBody>
          <a:bodyPr/>
          <a:lstStyle/>
          <a:p>
            <a:endParaRPr lang="zh-CN" altLang="en-US"/>
          </a:p>
        </p:txBody>
      </p:sp>
      <p:sp>
        <p:nvSpPr>
          <p:cNvPr id="67656" name="Line 72"/>
          <p:cNvSpPr>
            <a:spLocks noChangeShapeType="1"/>
          </p:cNvSpPr>
          <p:nvPr/>
        </p:nvSpPr>
        <p:spPr bwMode="auto">
          <a:xfrm>
            <a:off x="4470400" y="4702175"/>
            <a:ext cx="1588" cy="73025"/>
          </a:xfrm>
          <a:prstGeom prst="line">
            <a:avLst/>
          </a:prstGeom>
          <a:noFill/>
          <a:ln w="26988">
            <a:solidFill>
              <a:srgbClr val="000000"/>
            </a:solidFill>
            <a:round/>
          </a:ln>
        </p:spPr>
        <p:txBody>
          <a:bodyPr/>
          <a:lstStyle/>
          <a:p>
            <a:endParaRPr lang="zh-CN" altLang="en-US"/>
          </a:p>
        </p:txBody>
      </p:sp>
      <p:sp>
        <p:nvSpPr>
          <p:cNvPr id="67657" name="Line 73"/>
          <p:cNvSpPr>
            <a:spLocks noChangeShapeType="1"/>
          </p:cNvSpPr>
          <p:nvPr/>
        </p:nvSpPr>
        <p:spPr bwMode="auto">
          <a:xfrm>
            <a:off x="4470400" y="4849813"/>
            <a:ext cx="1588" cy="74612"/>
          </a:xfrm>
          <a:prstGeom prst="line">
            <a:avLst/>
          </a:prstGeom>
          <a:noFill/>
          <a:ln w="26988">
            <a:solidFill>
              <a:srgbClr val="000000"/>
            </a:solidFill>
            <a:round/>
          </a:ln>
        </p:spPr>
        <p:txBody>
          <a:bodyPr/>
          <a:lstStyle/>
          <a:p>
            <a:endParaRPr lang="zh-CN" altLang="en-US"/>
          </a:p>
        </p:txBody>
      </p:sp>
      <p:sp>
        <p:nvSpPr>
          <p:cNvPr id="67658" name="Line 74"/>
          <p:cNvSpPr>
            <a:spLocks noChangeShapeType="1"/>
          </p:cNvSpPr>
          <p:nvPr/>
        </p:nvSpPr>
        <p:spPr bwMode="auto">
          <a:xfrm>
            <a:off x="4470400" y="5146675"/>
            <a:ext cx="1588" cy="73025"/>
          </a:xfrm>
          <a:prstGeom prst="line">
            <a:avLst/>
          </a:prstGeom>
          <a:noFill/>
          <a:ln w="26988">
            <a:solidFill>
              <a:srgbClr val="000000"/>
            </a:solidFill>
            <a:round/>
          </a:ln>
        </p:spPr>
        <p:txBody>
          <a:bodyPr/>
          <a:lstStyle/>
          <a:p>
            <a:endParaRPr lang="zh-CN" altLang="en-US"/>
          </a:p>
        </p:txBody>
      </p:sp>
      <p:sp>
        <p:nvSpPr>
          <p:cNvPr id="67659" name="Line 75"/>
          <p:cNvSpPr>
            <a:spLocks noChangeShapeType="1"/>
          </p:cNvSpPr>
          <p:nvPr/>
        </p:nvSpPr>
        <p:spPr bwMode="auto">
          <a:xfrm flipV="1">
            <a:off x="5816600" y="5108575"/>
            <a:ext cx="1588" cy="74613"/>
          </a:xfrm>
          <a:prstGeom prst="line">
            <a:avLst/>
          </a:prstGeom>
          <a:noFill/>
          <a:ln w="26988">
            <a:solidFill>
              <a:srgbClr val="000000"/>
            </a:solidFill>
            <a:round/>
          </a:ln>
        </p:spPr>
        <p:txBody>
          <a:bodyPr/>
          <a:lstStyle/>
          <a:p>
            <a:endParaRPr lang="zh-CN" altLang="en-US"/>
          </a:p>
        </p:txBody>
      </p:sp>
      <p:sp>
        <p:nvSpPr>
          <p:cNvPr id="67660" name="Line 76"/>
          <p:cNvSpPr>
            <a:spLocks noChangeShapeType="1"/>
          </p:cNvSpPr>
          <p:nvPr/>
        </p:nvSpPr>
        <p:spPr bwMode="auto">
          <a:xfrm flipV="1">
            <a:off x="5816600" y="4960938"/>
            <a:ext cx="1588" cy="74612"/>
          </a:xfrm>
          <a:prstGeom prst="line">
            <a:avLst/>
          </a:prstGeom>
          <a:noFill/>
          <a:ln w="26988">
            <a:solidFill>
              <a:srgbClr val="000000"/>
            </a:solidFill>
            <a:round/>
          </a:ln>
        </p:spPr>
        <p:txBody>
          <a:bodyPr/>
          <a:lstStyle/>
          <a:p>
            <a:endParaRPr lang="zh-CN" altLang="en-US"/>
          </a:p>
        </p:txBody>
      </p:sp>
      <p:sp>
        <p:nvSpPr>
          <p:cNvPr id="67661" name="Line 77"/>
          <p:cNvSpPr>
            <a:spLocks noChangeShapeType="1"/>
          </p:cNvSpPr>
          <p:nvPr/>
        </p:nvSpPr>
        <p:spPr bwMode="auto">
          <a:xfrm flipV="1">
            <a:off x="5816600" y="4813300"/>
            <a:ext cx="1588" cy="73025"/>
          </a:xfrm>
          <a:prstGeom prst="line">
            <a:avLst/>
          </a:prstGeom>
          <a:noFill/>
          <a:ln w="26988">
            <a:solidFill>
              <a:srgbClr val="000000"/>
            </a:solidFill>
            <a:round/>
          </a:ln>
        </p:spPr>
        <p:txBody>
          <a:bodyPr/>
          <a:lstStyle/>
          <a:p>
            <a:endParaRPr lang="zh-CN" altLang="en-US"/>
          </a:p>
        </p:txBody>
      </p:sp>
      <p:sp>
        <p:nvSpPr>
          <p:cNvPr id="67662" name="Line 78"/>
          <p:cNvSpPr>
            <a:spLocks noChangeShapeType="1"/>
          </p:cNvSpPr>
          <p:nvPr/>
        </p:nvSpPr>
        <p:spPr bwMode="auto">
          <a:xfrm flipV="1">
            <a:off x="5816600" y="4664075"/>
            <a:ext cx="1588" cy="74613"/>
          </a:xfrm>
          <a:prstGeom prst="line">
            <a:avLst/>
          </a:prstGeom>
          <a:noFill/>
          <a:ln w="26988">
            <a:solidFill>
              <a:srgbClr val="000000"/>
            </a:solidFill>
            <a:round/>
          </a:ln>
        </p:spPr>
        <p:txBody>
          <a:bodyPr/>
          <a:lstStyle/>
          <a:p>
            <a:endParaRPr lang="zh-CN" altLang="en-US"/>
          </a:p>
        </p:txBody>
      </p:sp>
      <p:sp>
        <p:nvSpPr>
          <p:cNvPr id="67663" name="Line 79"/>
          <p:cNvSpPr>
            <a:spLocks noChangeShapeType="1"/>
          </p:cNvSpPr>
          <p:nvPr/>
        </p:nvSpPr>
        <p:spPr bwMode="auto">
          <a:xfrm flipV="1">
            <a:off x="5816600" y="4368800"/>
            <a:ext cx="1588" cy="73025"/>
          </a:xfrm>
          <a:prstGeom prst="line">
            <a:avLst/>
          </a:prstGeom>
          <a:noFill/>
          <a:ln w="26988">
            <a:solidFill>
              <a:srgbClr val="000000"/>
            </a:solidFill>
            <a:round/>
          </a:ln>
        </p:spPr>
        <p:txBody>
          <a:bodyPr/>
          <a:lstStyle/>
          <a:p>
            <a:endParaRPr lang="zh-CN" altLang="en-US"/>
          </a:p>
        </p:txBody>
      </p:sp>
      <p:sp>
        <p:nvSpPr>
          <p:cNvPr id="67664" name="Line 80"/>
          <p:cNvSpPr>
            <a:spLocks noChangeShapeType="1"/>
          </p:cNvSpPr>
          <p:nvPr/>
        </p:nvSpPr>
        <p:spPr bwMode="auto">
          <a:xfrm flipV="1">
            <a:off x="5816600" y="4219575"/>
            <a:ext cx="1588" cy="74613"/>
          </a:xfrm>
          <a:prstGeom prst="line">
            <a:avLst/>
          </a:prstGeom>
          <a:noFill/>
          <a:ln w="26988">
            <a:solidFill>
              <a:srgbClr val="000000"/>
            </a:solidFill>
            <a:round/>
          </a:ln>
        </p:spPr>
        <p:txBody>
          <a:bodyPr/>
          <a:lstStyle/>
          <a:p>
            <a:endParaRPr lang="zh-CN" altLang="en-US"/>
          </a:p>
        </p:txBody>
      </p:sp>
      <p:sp>
        <p:nvSpPr>
          <p:cNvPr id="67665" name="Line 81"/>
          <p:cNvSpPr>
            <a:spLocks noChangeShapeType="1"/>
          </p:cNvSpPr>
          <p:nvPr/>
        </p:nvSpPr>
        <p:spPr bwMode="auto">
          <a:xfrm flipV="1">
            <a:off x="5816600" y="4071938"/>
            <a:ext cx="1588" cy="74612"/>
          </a:xfrm>
          <a:prstGeom prst="line">
            <a:avLst/>
          </a:prstGeom>
          <a:noFill/>
          <a:ln w="26988">
            <a:solidFill>
              <a:srgbClr val="000000"/>
            </a:solidFill>
            <a:round/>
          </a:ln>
        </p:spPr>
        <p:txBody>
          <a:bodyPr/>
          <a:lstStyle/>
          <a:p>
            <a:endParaRPr lang="zh-CN" altLang="en-US"/>
          </a:p>
        </p:txBody>
      </p:sp>
      <p:sp>
        <p:nvSpPr>
          <p:cNvPr id="67666" name="Line 82"/>
          <p:cNvSpPr>
            <a:spLocks noChangeShapeType="1"/>
          </p:cNvSpPr>
          <p:nvPr/>
        </p:nvSpPr>
        <p:spPr bwMode="auto">
          <a:xfrm flipV="1">
            <a:off x="5816600" y="3924300"/>
            <a:ext cx="1588" cy="74613"/>
          </a:xfrm>
          <a:prstGeom prst="line">
            <a:avLst/>
          </a:prstGeom>
          <a:noFill/>
          <a:ln w="26988">
            <a:solidFill>
              <a:srgbClr val="000000"/>
            </a:solidFill>
            <a:round/>
          </a:ln>
        </p:spPr>
        <p:txBody>
          <a:bodyPr/>
          <a:lstStyle/>
          <a:p>
            <a:endParaRPr lang="zh-CN" altLang="en-US"/>
          </a:p>
        </p:txBody>
      </p:sp>
      <p:sp>
        <p:nvSpPr>
          <p:cNvPr id="67667" name="Line 83"/>
          <p:cNvSpPr>
            <a:spLocks noChangeShapeType="1"/>
          </p:cNvSpPr>
          <p:nvPr/>
        </p:nvSpPr>
        <p:spPr bwMode="auto">
          <a:xfrm flipV="1">
            <a:off x="5816600" y="3813175"/>
            <a:ext cx="1588" cy="36513"/>
          </a:xfrm>
          <a:prstGeom prst="line">
            <a:avLst/>
          </a:prstGeom>
          <a:noFill/>
          <a:ln w="26988">
            <a:solidFill>
              <a:srgbClr val="000000"/>
            </a:solidFill>
            <a:round/>
          </a:ln>
        </p:spPr>
        <p:txBody>
          <a:bodyPr/>
          <a:lstStyle/>
          <a:p>
            <a:endParaRPr lang="zh-CN" altLang="en-US"/>
          </a:p>
        </p:txBody>
      </p:sp>
      <p:sp>
        <p:nvSpPr>
          <p:cNvPr id="67668" name="Rectangle 84"/>
          <p:cNvSpPr>
            <a:spLocks noChangeArrowheads="1"/>
          </p:cNvSpPr>
          <p:nvPr/>
        </p:nvSpPr>
        <p:spPr bwMode="auto">
          <a:xfrm>
            <a:off x="4470400" y="2259013"/>
            <a:ext cx="1338263"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系统总线</a:t>
            </a:r>
            <a:r>
              <a:rPr lang="en-US" altLang="zh-CN" sz="1900" b="1">
                <a:solidFill>
                  <a:srgbClr val="000000"/>
                </a:solidFill>
                <a:latin typeface="宋体" charset="-122"/>
              </a:rPr>
              <a:t>BUS</a:t>
            </a:r>
            <a:endParaRPr lang="en-US" altLang="zh-CN" sz="2400"/>
          </a:p>
        </p:txBody>
      </p:sp>
      <p:sp>
        <p:nvSpPr>
          <p:cNvPr id="67669" name="Rectangle 85"/>
          <p:cNvSpPr>
            <a:spLocks noChangeArrowheads="1"/>
          </p:cNvSpPr>
          <p:nvPr/>
        </p:nvSpPr>
        <p:spPr bwMode="auto">
          <a:xfrm>
            <a:off x="7451725" y="2492375"/>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地址总线</a:t>
            </a:r>
            <a:r>
              <a:rPr lang="en-US" altLang="zh-CN" sz="1900" b="1">
                <a:solidFill>
                  <a:srgbClr val="000000"/>
                </a:solidFill>
                <a:latin typeface="宋体" charset="-122"/>
              </a:rPr>
              <a:t>AB</a:t>
            </a:r>
            <a:endParaRPr lang="en-US" altLang="zh-CN" sz="2400"/>
          </a:p>
        </p:txBody>
      </p:sp>
      <p:sp>
        <p:nvSpPr>
          <p:cNvPr id="67670" name="Rectangle 86"/>
          <p:cNvSpPr>
            <a:spLocks noChangeArrowheads="1"/>
          </p:cNvSpPr>
          <p:nvPr/>
        </p:nvSpPr>
        <p:spPr bwMode="auto">
          <a:xfrm>
            <a:off x="7470775" y="3011488"/>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数据总线</a:t>
            </a:r>
            <a:r>
              <a:rPr lang="en-US" altLang="zh-CN" sz="1900" b="1">
                <a:solidFill>
                  <a:srgbClr val="000000"/>
                </a:solidFill>
                <a:latin typeface="宋体" charset="-122"/>
              </a:rPr>
              <a:t>DB</a:t>
            </a:r>
            <a:endParaRPr lang="en-US" altLang="zh-CN" sz="2400"/>
          </a:p>
        </p:txBody>
      </p:sp>
      <p:sp>
        <p:nvSpPr>
          <p:cNvPr id="67671" name="Rectangle 87"/>
          <p:cNvSpPr>
            <a:spLocks noChangeArrowheads="1"/>
          </p:cNvSpPr>
          <p:nvPr/>
        </p:nvSpPr>
        <p:spPr bwMode="auto">
          <a:xfrm>
            <a:off x="7451725" y="3406775"/>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控制总线</a:t>
            </a:r>
            <a:r>
              <a:rPr lang="en-US" altLang="zh-CN" sz="1900" b="1">
                <a:solidFill>
                  <a:srgbClr val="000000"/>
                </a:solidFill>
                <a:latin typeface="宋体" charset="-122"/>
              </a:rPr>
              <a:t>CB</a:t>
            </a:r>
            <a:endParaRPr lang="en-US" altLang="zh-CN" sz="2400"/>
          </a:p>
        </p:txBody>
      </p:sp>
      <p:sp>
        <p:nvSpPr>
          <p:cNvPr id="67672" name="Rectangle 88"/>
          <p:cNvSpPr>
            <a:spLocks noChangeArrowheads="1"/>
          </p:cNvSpPr>
          <p:nvPr/>
        </p:nvSpPr>
        <p:spPr bwMode="auto">
          <a:xfrm>
            <a:off x="2700338" y="5805488"/>
            <a:ext cx="3821112" cy="350837"/>
          </a:xfrm>
          <a:prstGeom prst="rect">
            <a:avLst/>
          </a:prstGeom>
          <a:noFill/>
          <a:ln w="9525">
            <a:noFill/>
            <a:miter lim="800000"/>
          </a:ln>
        </p:spPr>
        <p:txBody>
          <a:bodyPr wrap="none" lIns="0" tIns="0" rIns="0" bIns="0">
            <a:spAutoFit/>
          </a:bodyPr>
          <a:lstStyle/>
          <a:p>
            <a:r>
              <a:rPr lang="zh-CN" altLang="en-US" sz="2300" b="1">
                <a:solidFill>
                  <a:srgbClr val="000000"/>
                </a:solidFill>
                <a:latin typeface="宋体" charset="-122"/>
              </a:rPr>
              <a:t>图</a:t>
            </a:r>
            <a:r>
              <a:rPr lang="en-US" altLang="zh-CN" sz="2300" b="1">
                <a:solidFill>
                  <a:srgbClr val="000000"/>
                </a:solidFill>
                <a:latin typeface="宋体" charset="-122"/>
              </a:rPr>
              <a:t>1.2 </a:t>
            </a:r>
            <a:r>
              <a:rPr lang="zh-CN" altLang="en-US" sz="2300" b="1">
                <a:solidFill>
                  <a:srgbClr val="000000"/>
                </a:solidFill>
                <a:latin typeface="宋体" charset="-122"/>
              </a:rPr>
              <a:t>微型计算机的基本组成</a:t>
            </a:r>
            <a:endParaRPr lang="zh-CN" altLang="en-US" sz="2400"/>
          </a:p>
        </p:txBody>
      </p:sp>
      <p:sp>
        <p:nvSpPr>
          <p:cNvPr id="67673" name="Line 89"/>
          <p:cNvSpPr>
            <a:spLocks noChangeShapeType="1"/>
          </p:cNvSpPr>
          <p:nvPr/>
        </p:nvSpPr>
        <p:spPr bwMode="auto">
          <a:xfrm>
            <a:off x="4500563" y="5229225"/>
            <a:ext cx="1295400" cy="0"/>
          </a:xfrm>
          <a:prstGeom prst="line">
            <a:avLst/>
          </a:prstGeom>
          <a:noFill/>
          <a:ln w="9525">
            <a:solidFill>
              <a:schemeClr val="bg2"/>
            </a:solidFill>
            <a:prstDash val="dash"/>
            <a:round/>
          </a:ln>
        </p:spPr>
        <p:txBody>
          <a:bodyPr wrap="none"/>
          <a:lstStyle/>
          <a:p>
            <a:endParaRPr lang="zh-CN" altLang="en-US"/>
          </a:p>
        </p:txBody>
      </p:sp>
    </p:spTree>
    <p:extLst>
      <p:ext uri="{BB962C8B-B14F-4D97-AF65-F5344CB8AC3E}">
        <p14:creationId xmlns:p14="http://schemas.microsoft.com/office/powerpoint/2010/main" val="12721109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p:cNvSpPr>
            <a:spLocks noGrp="1"/>
          </p:cNvSpPr>
          <p:nvPr>
            <p:ph type="sldNum" sz="quarter" idx="4294967295"/>
          </p:nvPr>
        </p:nvSpPr>
        <p:spPr>
          <a:noFill/>
        </p:spPr>
        <p:txBody>
          <a:bodyPr/>
          <a:lstStyle/>
          <a:p>
            <a:fld id="{3712E328-A039-460B-9438-FD74EADFD5FB}" type="slidenum">
              <a:rPr lang="en-US" altLang="zh-CN" smtClean="0">
                <a:ea typeface="宋体" charset="-122"/>
              </a:rPr>
              <a:t>58</a:t>
            </a:fld>
            <a:endParaRPr lang="en-US" altLang="zh-CN" smtClean="0">
              <a:ea typeface="宋体" charset="-122"/>
            </a:endParaRPr>
          </a:p>
        </p:txBody>
      </p:sp>
      <p:sp>
        <p:nvSpPr>
          <p:cNvPr id="68610" name="Rectangle 2"/>
          <p:cNvSpPr>
            <a:spLocks noGrp="1" noChangeArrowheads="1"/>
          </p:cNvSpPr>
          <p:nvPr>
            <p:ph type="title" idx="4294967295"/>
          </p:nvPr>
        </p:nvSpPr>
        <p:spPr>
          <a:xfrm>
            <a:off x="1371600" y="180975"/>
            <a:ext cx="7772400" cy="728663"/>
          </a:xfrm>
        </p:spPr>
        <p:txBody>
          <a:bodyPr/>
          <a:lstStyle/>
          <a:p>
            <a:pPr eaLnBrk="1" hangingPunct="1"/>
            <a:r>
              <a:rPr lang="en-US" altLang="zh-CN" sz="4000" smtClean="0">
                <a:latin typeface="华文楷体" charset="-122"/>
                <a:ea typeface="华文楷体" charset="-122"/>
              </a:rPr>
              <a:t>	 </a:t>
            </a:r>
            <a:r>
              <a:rPr lang="zh-CN" altLang="en-US" sz="3600" b="1" i="0" smtClean="0">
                <a:solidFill>
                  <a:schemeClr val="tx1"/>
                </a:solidFill>
                <a:latin typeface="华文楷体" charset="-122"/>
                <a:ea typeface="华文楷体" charset="-122"/>
              </a:rPr>
              <a:t>微处理器（</a:t>
            </a:r>
            <a:r>
              <a:rPr lang="en-US" altLang="zh-CN" sz="3600" b="1" i="0" smtClean="0">
                <a:solidFill>
                  <a:schemeClr val="tx1"/>
                </a:solidFill>
                <a:latin typeface="华文楷体" charset="-122"/>
                <a:ea typeface="华文楷体" charset="-122"/>
              </a:rPr>
              <a:t>CPU</a:t>
            </a:r>
            <a:r>
              <a:rPr lang="zh-CN" altLang="en-US" sz="3600" b="1" i="0" smtClean="0">
                <a:solidFill>
                  <a:schemeClr val="tx1"/>
                </a:solidFill>
                <a:latin typeface="华文楷体" charset="-122"/>
                <a:ea typeface="华文楷体" charset="-122"/>
              </a:rPr>
              <a:t>，</a:t>
            </a:r>
            <a:r>
              <a:rPr lang="en-US" altLang="zh-CN" sz="3600" b="1" i="0" smtClean="0">
                <a:solidFill>
                  <a:schemeClr val="tx1"/>
                </a:solidFill>
                <a:latin typeface="华文楷体" charset="-122"/>
                <a:ea typeface="华文楷体" charset="-122"/>
              </a:rPr>
              <a:t>MPU</a:t>
            </a:r>
            <a:r>
              <a:rPr lang="zh-CN" altLang="en-US" sz="3600" b="1" i="0" smtClean="0">
                <a:solidFill>
                  <a:schemeClr val="tx1"/>
                </a:solidFill>
                <a:latin typeface="华文楷体" charset="-122"/>
                <a:ea typeface="华文楷体" charset="-122"/>
              </a:rPr>
              <a:t>）</a:t>
            </a:r>
          </a:p>
        </p:txBody>
      </p:sp>
      <p:sp>
        <p:nvSpPr>
          <p:cNvPr id="68611" name="Rectangle 3"/>
          <p:cNvSpPr>
            <a:spLocks noGrp="1" noChangeArrowheads="1"/>
          </p:cNvSpPr>
          <p:nvPr>
            <p:ph type="body" idx="4294967295"/>
          </p:nvPr>
        </p:nvSpPr>
        <p:spPr>
          <a:xfrm>
            <a:off x="614363" y="1438275"/>
            <a:ext cx="7772400" cy="4114800"/>
          </a:xfrm>
        </p:spPr>
        <p:txBody>
          <a:bodyPr/>
          <a:lstStyle/>
          <a:p>
            <a:pPr marL="0" indent="0" eaLnBrk="1" hangingPunct="1"/>
            <a:endParaRPr lang="en-US" altLang="zh-CN" dirty="0" smtClean="0"/>
          </a:p>
          <a:p>
            <a:pPr marL="0" indent="0" algn="ctr" eaLnBrk="1" hangingPunct="1"/>
            <a:r>
              <a:rPr lang="en-US" altLang="zh-CN" dirty="0" smtClean="0"/>
              <a:t>CPU</a:t>
            </a:r>
            <a:r>
              <a:rPr lang="zh-CN" altLang="en-US" dirty="0" smtClean="0"/>
              <a:t>：</a:t>
            </a:r>
            <a:r>
              <a:rPr lang="en-US" altLang="zh-CN" dirty="0" smtClean="0"/>
              <a:t>Central Processing Unit</a:t>
            </a:r>
          </a:p>
          <a:p>
            <a:pPr marL="0" indent="0" algn="ctr" eaLnBrk="1" hangingPunct="1">
              <a:buFontTx/>
              <a:buNone/>
            </a:pPr>
            <a:r>
              <a:rPr lang="en-US" altLang="zh-CN" dirty="0" smtClean="0"/>
              <a:t>MPU</a:t>
            </a:r>
            <a:r>
              <a:rPr lang="zh-CN" altLang="en-US" dirty="0" smtClean="0"/>
              <a:t>：</a:t>
            </a:r>
            <a:r>
              <a:rPr lang="en-US" altLang="zh-CN" dirty="0" smtClean="0"/>
              <a:t>Micro-Processing Unit</a:t>
            </a:r>
          </a:p>
          <a:p>
            <a:pPr marL="0" indent="0" eaLnBrk="1" hangingPunct="1">
              <a:buFontTx/>
              <a:buNone/>
            </a:pPr>
            <a:endParaRPr lang="en-US" altLang="zh-CN" dirty="0" smtClean="0">
              <a:latin typeface="黑体" pitchFamily="2" charset="-122"/>
              <a:ea typeface="黑体" pitchFamily="2" charset="-122"/>
            </a:endParaRPr>
          </a:p>
          <a:p>
            <a:pPr marL="0" indent="0" algn="ctr" eaLnBrk="1" hangingPunct="1">
              <a:buFontTx/>
              <a:buNone/>
            </a:pPr>
            <a:r>
              <a:rPr lang="zh-CN" altLang="en-US" dirty="0" smtClean="0">
                <a:latin typeface="黑体" pitchFamily="2" charset="-122"/>
                <a:ea typeface="黑体" pitchFamily="2" charset="-122"/>
              </a:rPr>
              <a:t>微处理器在微机组成中的核心地位</a:t>
            </a:r>
          </a:p>
          <a:p>
            <a:pPr marL="0" indent="0" algn="ctr" eaLnBrk="1" hangingPunct="1">
              <a:buFontTx/>
              <a:buNone/>
            </a:pPr>
            <a:r>
              <a:rPr lang="zh-CN" altLang="en-US" dirty="0" smtClean="0">
                <a:latin typeface="黑体" pitchFamily="2" charset="-122"/>
                <a:ea typeface="黑体" pitchFamily="2" charset="-122"/>
              </a:rPr>
              <a:t>它的性能决定了微机系统的性能</a:t>
            </a:r>
            <a:endParaRPr lang="zh-CN" altLang="en-US" dirty="0" smtClean="0"/>
          </a:p>
          <a:p>
            <a:pPr marL="0" indent="0" eaLnBrk="1" hangingPunct="1"/>
            <a:endParaRPr lang="en-US" altLang="zh-CN" dirty="0" smtClean="0"/>
          </a:p>
        </p:txBody>
      </p:sp>
    </p:spTree>
    <p:extLst>
      <p:ext uri="{BB962C8B-B14F-4D97-AF65-F5344CB8AC3E}">
        <p14:creationId xmlns:p14="http://schemas.microsoft.com/office/powerpoint/2010/main" val="41115456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p:cNvSpPr>
            <a:spLocks noGrp="1"/>
          </p:cNvSpPr>
          <p:nvPr>
            <p:ph type="sldNum" sz="quarter" idx="12"/>
          </p:nvPr>
        </p:nvSpPr>
        <p:spPr>
          <a:noFill/>
        </p:spPr>
        <p:txBody>
          <a:bodyPr/>
          <a:lstStyle/>
          <a:p>
            <a:fld id="{EA119FF2-6BBC-4ADB-8177-8A3E027AB509}" type="slidenum">
              <a:rPr lang="en-US" altLang="zh-CN" smtClean="0">
                <a:ea typeface="宋体" charset="-122"/>
              </a:rPr>
              <a:t>59</a:t>
            </a:fld>
            <a:endParaRPr lang="en-US" altLang="zh-CN" smtClean="0">
              <a:ea typeface="宋体" charset="-122"/>
            </a:endParaRPr>
          </a:p>
        </p:txBody>
      </p:sp>
      <p:sp>
        <p:nvSpPr>
          <p:cNvPr id="69634" name="Rectangle 2"/>
          <p:cNvSpPr>
            <a:spLocks noGrp="1" noChangeArrowheads="1"/>
          </p:cNvSpPr>
          <p:nvPr>
            <p:ph type="title"/>
          </p:nvPr>
        </p:nvSpPr>
        <p:spPr>
          <a:xfrm>
            <a:off x="874713" y="187325"/>
            <a:ext cx="7772400" cy="771525"/>
          </a:xfrm>
        </p:spPr>
        <p:txBody>
          <a:bodyPr/>
          <a:lstStyle/>
          <a:p>
            <a:pPr algn="ctr" eaLnBrk="1" hangingPunct="1"/>
            <a:r>
              <a:rPr lang="zh-CN" altLang="en-US" sz="3600" b="1" i="0" smtClean="0">
                <a:solidFill>
                  <a:schemeClr val="tx1"/>
                </a:solidFill>
                <a:ea typeface="华文楷体" charset="-122"/>
              </a:rPr>
              <a:t>微处理器功能：运算和控制</a:t>
            </a:r>
          </a:p>
        </p:txBody>
      </p:sp>
      <p:sp>
        <p:nvSpPr>
          <p:cNvPr id="69635" name="Rectangle 3"/>
          <p:cNvSpPr>
            <a:spLocks noGrp="1" noChangeArrowheads="1"/>
          </p:cNvSpPr>
          <p:nvPr>
            <p:ph type="body" sz="half" idx="1"/>
          </p:nvPr>
        </p:nvSpPr>
        <p:spPr>
          <a:xfrm>
            <a:off x="1103313" y="2808288"/>
            <a:ext cx="3810000" cy="3149600"/>
          </a:xfrm>
        </p:spPr>
        <p:txBody>
          <a:bodyPr/>
          <a:lstStyle/>
          <a:p>
            <a:pPr marL="533400" indent="-533400" eaLnBrk="1" hangingPunct="1">
              <a:lnSpc>
                <a:spcPct val="125000"/>
              </a:lnSpc>
              <a:buFontTx/>
              <a:buNone/>
            </a:pPr>
            <a:r>
              <a:rPr lang="en-US" altLang="zh-CN" smtClean="0">
                <a:latin typeface="Wingdings" pitchFamily="2" charset="2"/>
              </a:rPr>
              <a:t>l</a:t>
            </a:r>
            <a:r>
              <a:rPr lang="zh-CN" altLang="en-US" sz="2800" smtClean="0">
                <a:ea typeface="黑体" pitchFamily="2" charset="-122"/>
              </a:rPr>
              <a:t>进行算术逻辑运算</a:t>
            </a:r>
            <a:endParaRPr lang="zh-CN" altLang="en-US" sz="2800" smtClean="0"/>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可暂存少量数据</a:t>
            </a:r>
            <a:endParaRPr lang="zh-CN" altLang="en-US" sz="2800" smtClean="0"/>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对指令译码</a:t>
            </a:r>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提供控制信号</a:t>
            </a:r>
          </a:p>
          <a:p>
            <a:pPr marL="533400" indent="-533400" eaLnBrk="1" hangingPunct="1"/>
            <a:endParaRPr lang="en-US" altLang="zh-CN" sz="2800" smtClean="0">
              <a:ea typeface="黑体" pitchFamily="2" charset="-122"/>
            </a:endParaRPr>
          </a:p>
        </p:txBody>
      </p:sp>
      <p:pic>
        <p:nvPicPr>
          <p:cNvPr id="69636" name="Picture 4" descr="cpu3"/>
          <p:cNvPicPr>
            <a:picLocks noGrp="1" noChangeAspect="1" noChangeArrowheads="1"/>
          </p:cNvPicPr>
          <p:nvPr>
            <p:ph sz="half" idx="2"/>
          </p:nvPr>
        </p:nvPicPr>
        <p:blipFill>
          <a:blip r:embed="rId2"/>
          <a:srcRect/>
          <a:stretch>
            <a:fillRect/>
          </a:stretch>
        </p:blipFill>
        <p:spPr>
          <a:xfrm>
            <a:off x="5856288" y="3284538"/>
            <a:ext cx="2286000" cy="2700337"/>
          </a:xfrm>
        </p:spPr>
      </p:pic>
    </p:spTree>
    <p:extLst>
      <p:ext uri="{BB962C8B-B14F-4D97-AF65-F5344CB8AC3E}">
        <p14:creationId xmlns:p14="http://schemas.microsoft.com/office/powerpoint/2010/main" val="181895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6</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教 材 </a:t>
            </a:r>
          </a:p>
        </p:txBody>
      </p:sp>
      <p:sp>
        <p:nvSpPr>
          <p:cNvPr id="34819" name="Rectangle 3"/>
          <p:cNvSpPr>
            <a:spLocks noGrp="1" noChangeArrowheads="1"/>
          </p:cNvSpPr>
          <p:nvPr/>
        </p:nvSpPr>
        <p:spPr>
          <a:xfrm>
            <a:off x="577215" y="1587500"/>
            <a:ext cx="8566150" cy="385381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Blip>
                <a:blip r:embed="rId2"/>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3"/>
              </a:buBlip>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a:lstStyle>
          <a:p>
            <a:pPr marL="0" indent="0" eaLnBrk="1" hangingPunct="1">
              <a:lnSpc>
                <a:spcPct val="125000"/>
              </a:lnSpc>
              <a:buFontTx/>
              <a:buNone/>
            </a:pPr>
            <a:endParaRPr lang="zh-CN" altLang="en-US" sz="2400" b="1" dirty="0" smtClean="0">
              <a:latin typeface="宋体" charset="-122"/>
            </a:endParaRPr>
          </a:p>
          <a:p>
            <a:pPr marL="0" indent="0" eaLnBrk="1" hangingPunct="1">
              <a:lnSpc>
                <a:spcPct val="125000"/>
              </a:lnSpc>
              <a:buFontTx/>
              <a:buNone/>
            </a:pPr>
            <a:r>
              <a:rPr lang="en-US" altLang="zh-CN" b="1" dirty="0" smtClean="0">
                <a:latin typeface="宋体" charset="-122"/>
              </a:rPr>
              <a:t>1.</a:t>
            </a:r>
            <a:r>
              <a:rPr lang="zh-CN" altLang="en-US" b="1" dirty="0" smtClean="0">
                <a:latin typeface="宋体" charset="-122"/>
              </a:rPr>
              <a:t>微型计算机技术及应用，戴梅萼 史嘉权，清华大学出版社</a:t>
            </a:r>
            <a:endParaRPr lang="en-US" altLang="zh-CN" b="1" dirty="0" smtClean="0">
              <a:latin typeface="宋体" charset="-122"/>
            </a:endParaRPr>
          </a:p>
          <a:p>
            <a:pPr marL="0" indent="0" eaLnBrk="1" hangingPunct="1">
              <a:lnSpc>
                <a:spcPct val="125000"/>
              </a:lnSpc>
              <a:buFontTx/>
              <a:buNone/>
            </a:pPr>
            <a:r>
              <a:rPr lang="en-US" altLang="zh-CN" b="1" dirty="0" smtClean="0">
                <a:latin typeface="宋体" charset="-122"/>
              </a:rPr>
              <a:t>2.</a:t>
            </a:r>
            <a:r>
              <a:rPr lang="zh-CN" altLang="en-US" b="1" dirty="0" smtClean="0">
                <a:latin typeface="宋体" charset="-122"/>
              </a:rPr>
              <a:t>智能化测量控制仪表与设计，徐爱钧，徐阳，北京航空航天出版社</a:t>
            </a:r>
          </a:p>
          <a:p>
            <a:pPr marL="0" indent="0" eaLnBrk="1" hangingPunct="1">
              <a:lnSpc>
                <a:spcPct val="125000"/>
              </a:lnSpc>
              <a:buFontTx/>
              <a:buNone/>
            </a:pPr>
            <a:endParaRPr lang="zh-CN" altLang="en-US" b="1" dirty="0">
              <a:latin typeface="宋体" charset="-122"/>
            </a:endParaRPr>
          </a:p>
        </p:txBody>
      </p:sp>
    </p:spTree>
    <p:extLst>
      <p:ext uri="{BB962C8B-B14F-4D97-AF65-F5344CB8AC3E}">
        <p14:creationId xmlns:p14="http://schemas.microsoft.com/office/powerpoint/2010/main" val="4010972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6"/>
          <p:cNvSpPr>
            <a:spLocks noGrp="1"/>
          </p:cNvSpPr>
          <p:nvPr>
            <p:ph type="sldNum" sz="quarter" idx="12"/>
          </p:nvPr>
        </p:nvSpPr>
        <p:spPr>
          <a:noFill/>
        </p:spPr>
        <p:txBody>
          <a:bodyPr/>
          <a:lstStyle/>
          <a:p>
            <a:fld id="{393EFDD7-AA9E-4838-9C00-C366B24A3899}" type="slidenum">
              <a:rPr lang="en-US" altLang="zh-CN" smtClean="0">
                <a:ea typeface="宋体" charset="-122"/>
              </a:rPr>
              <a:t>60</a:t>
            </a:fld>
            <a:endParaRPr lang="en-US" altLang="zh-CN" smtClean="0">
              <a:ea typeface="宋体" charset="-122"/>
            </a:endParaRPr>
          </a:p>
        </p:txBody>
      </p:sp>
      <p:sp>
        <p:nvSpPr>
          <p:cNvPr id="70658" name="Rectangle 2"/>
          <p:cNvSpPr>
            <a:spLocks noGrp="1" noChangeArrowheads="1"/>
          </p:cNvSpPr>
          <p:nvPr>
            <p:ph type="title"/>
          </p:nvPr>
        </p:nvSpPr>
        <p:spPr>
          <a:xfrm>
            <a:off x="946150" y="230188"/>
            <a:ext cx="7772400" cy="714375"/>
          </a:xfrm>
        </p:spPr>
        <p:txBody>
          <a:bodyPr/>
          <a:lstStyle/>
          <a:p>
            <a:pPr algn="ctr" eaLnBrk="1" hangingPunct="1"/>
            <a:r>
              <a:rPr lang="en-US" altLang="zh-CN" sz="3200" b="1" i="0" smtClean="0">
                <a:solidFill>
                  <a:schemeClr val="tx1"/>
                </a:solidFill>
                <a:latin typeface="华文楷体" charset="-122"/>
                <a:ea typeface="华文楷体" charset="-122"/>
              </a:rPr>
              <a:t>CPU</a:t>
            </a:r>
            <a:r>
              <a:rPr lang="zh-CN" altLang="en-US" sz="3200" b="1" i="0" smtClean="0">
                <a:solidFill>
                  <a:schemeClr val="tx1"/>
                </a:solidFill>
                <a:latin typeface="华文楷体" charset="-122"/>
                <a:ea typeface="华文楷体" charset="-122"/>
              </a:rPr>
              <a:t>的内部结构</a:t>
            </a:r>
          </a:p>
        </p:txBody>
      </p:sp>
      <p:sp>
        <p:nvSpPr>
          <p:cNvPr id="70659" name="Rectangle 3"/>
          <p:cNvSpPr>
            <a:spLocks noGrp="1" noChangeArrowheads="1"/>
          </p:cNvSpPr>
          <p:nvPr>
            <p:ph type="body" sz="half" idx="1"/>
          </p:nvPr>
        </p:nvSpPr>
        <p:spPr>
          <a:xfrm>
            <a:off x="304800" y="1433513"/>
            <a:ext cx="4313238" cy="4343400"/>
          </a:xfrm>
        </p:spPr>
        <p:txBody>
          <a:bodyPr/>
          <a:lstStyle/>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算术逻辑部件</a:t>
            </a:r>
            <a:r>
              <a:rPr lang="en-US" altLang="zh-CN" sz="2400" smtClean="0">
                <a:latin typeface="楷体_GB2312" pitchFamily="49" charset="-122"/>
                <a:ea typeface="楷体_GB2312" pitchFamily="49" charset="-122"/>
              </a:rPr>
              <a:t>ALU</a:t>
            </a:r>
            <a:endParaRPr lang="en-US" altLang="zh-CN" sz="2400" b="1" smtClean="0">
              <a:latin typeface="楷体_GB2312" pitchFamily="49" charset="-122"/>
              <a:ea typeface="楷体_GB2312" pitchFamily="49" charset="-122"/>
            </a:endParaRPr>
          </a:p>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寄存器组：</a:t>
            </a:r>
          </a:p>
          <a:p>
            <a:pPr eaLnBrk="1" hangingPunct="1">
              <a:buFontTx/>
              <a:buNone/>
            </a:pPr>
            <a:r>
              <a:rPr lang="zh-CN" altLang="en-US" sz="2400" smtClean="0">
                <a:latin typeface="楷体_GB2312" pitchFamily="49" charset="-122"/>
                <a:ea typeface="楷体_GB2312" pitchFamily="49" charset="-122"/>
              </a:rPr>
              <a:t>通用寄存器</a:t>
            </a:r>
          </a:p>
          <a:p>
            <a:pPr eaLnBrk="1" hangingPunct="1">
              <a:buFontTx/>
              <a:buNone/>
            </a:pPr>
            <a:r>
              <a:rPr lang="zh-CN" altLang="en-US" sz="2400" smtClean="0">
                <a:latin typeface="楷体_GB2312" pitchFamily="49" charset="-122"/>
                <a:ea typeface="楷体_GB2312" pitchFamily="49" charset="-122"/>
              </a:rPr>
              <a:t>专用寄存器</a:t>
            </a:r>
          </a:p>
          <a:p>
            <a:pPr eaLnBrk="1" hangingPunct="1">
              <a:buFontTx/>
              <a:buNone/>
            </a:pPr>
            <a:r>
              <a:rPr lang="zh-CN" altLang="en-US" sz="2400" smtClean="0">
                <a:latin typeface="楷体_GB2312" pitchFamily="49" charset="-122"/>
                <a:ea typeface="楷体_GB2312" pitchFamily="49" charset="-122"/>
              </a:rPr>
              <a:t>  程序计数器、堆栈指针、标志寄存器</a:t>
            </a:r>
          </a:p>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控制器：</a:t>
            </a:r>
          </a:p>
          <a:p>
            <a:pPr eaLnBrk="1" hangingPunct="1">
              <a:buFontTx/>
              <a:buNone/>
            </a:pPr>
            <a:r>
              <a:rPr lang="zh-CN" altLang="en-US" sz="2400" b="1" smtClean="0">
                <a:latin typeface="楷体_GB2312" pitchFamily="49" charset="-122"/>
                <a:ea typeface="楷体_GB2312" pitchFamily="49" charset="-122"/>
              </a:rPr>
              <a:t>    </a:t>
            </a:r>
            <a:r>
              <a:rPr lang="zh-CN" altLang="en-US" sz="2400" smtClean="0">
                <a:latin typeface="楷体_GB2312" pitchFamily="49" charset="-122"/>
                <a:ea typeface="楷体_GB2312" pitchFamily="49" charset="-122"/>
              </a:rPr>
              <a:t>指令寄存器、译码器、定时</a:t>
            </a:r>
            <a:r>
              <a:rPr lang="zh-CN" altLang="en-US" sz="2400" smtClean="0">
                <a:latin typeface="黑体" pitchFamily="2" charset="-122"/>
                <a:ea typeface="楷体_GB2312" pitchFamily="49" charset="-122"/>
              </a:rPr>
              <a:t>与控制电路，中断机构等</a:t>
            </a:r>
          </a:p>
        </p:txBody>
      </p:sp>
      <p:pic>
        <p:nvPicPr>
          <p:cNvPr id="70660" name="Picture 4" descr="rigel-cpu"/>
          <p:cNvPicPr>
            <a:picLocks noGrp="1" noChangeAspect="1" noChangeArrowheads="1"/>
          </p:cNvPicPr>
          <p:nvPr>
            <p:ph sz="half" idx="2"/>
          </p:nvPr>
        </p:nvPicPr>
        <p:blipFill>
          <a:blip r:embed="rId2"/>
          <a:srcRect/>
          <a:stretch>
            <a:fillRect/>
          </a:stretch>
        </p:blipFill>
        <p:spPr>
          <a:xfrm>
            <a:off x="4716463" y="2057400"/>
            <a:ext cx="4032250" cy="3911600"/>
          </a:xfrm>
        </p:spPr>
      </p:pic>
      <p:grpSp>
        <p:nvGrpSpPr>
          <p:cNvPr id="70661" name="Group 5"/>
          <p:cNvGrpSpPr/>
          <p:nvPr/>
        </p:nvGrpSpPr>
        <p:grpSpPr bwMode="auto">
          <a:xfrm>
            <a:off x="6804025" y="6308725"/>
            <a:ext cx="1735138" cy="295275"/>
            <a:chOff x="4286" y="3974"/>
            <a:chExt cx="1093" cy="186"/>
          </a:xfrm>
        </p:grpSpPr>
        <p:pic>
          <p:nvPicPr>
            <p:cNvPr id="70662" name="Picture 6" descr="Button2_1">
              <a:hlinkClick r:id="rId3" action="ppaction://hlinkpres?slideindex=1&amp;slidetitle="/>
            </p:cNvPr>
            <p:cNvPicPr>
              <a:picLocks noChangeAspect="1" noChangeArrowheads="1"/>
            </p:cNvPicPr>
            <p:nvPr/>
          </p:nvPicPr>
          <p:blipFill>
            <a:blip r:embed="rId4"/>
            <a:srcRect/>
            <a:stretch>
              <a:fillRect/>
            </a:stretch>
          </p:blipFill>
          <p:spPr bwMode="auto">
            <a:xfrm>
              <a:off x="4286" y="3974"/>
              <a:ext cx="186" cy="186"/>
            </a:xfrm>
            <a:prstGeom prst="rect">
              <a:avLst/>
            </a:prstGeom>
            <a:noFill/>
            <a:ln w="9525">
              <a:noFill/>
              <a:miter lim="800000"/>
              <a:headEnd/>
              <a:tailEnd/>
            </a:ln>
          </p:spPr>
        </p:pic>
        <p:pic>
          <p:nvPicPr>
            <p:cNvPr id="70663" name="Picture 7" descr="Button2_2">
              <a:hlinkClick r:id="" action="ppaction://hlinkshowjump?jump=firstslide"/>
            </p:cNvPr>
            <p:cNvPicPr>
              <a:picLocks noChangeAspect="1" noChangeArrowheads="1"/>
            </p:cNvPicPr>
            <p:nvPr/>
          </p:nvPicPr>
          <p:blipFill>
            <a:blip r:embed="rId5"/>
            <a:srcRect/>
            <a:stretch>
              <a:fillRect/>
            </a:stretch>
          </p:blipFill>
          <p:spPr bwMode="auto">
            <a:xfrm>
              <a:off x="4513" y="3974"/>
              <a:ext cx="186" cy="186"/>
            </a:xfrm>
            <a:prstGeom prst="rect">
              <a:avLst/>
            </a:prstGeom>
            <a:noFill/>
            <a:ln w="9525">
              <a:noFill/>
              <a:miter lim="800000"/>
              <a:headEnd/>
              <a:tailEnd/>
            </a:ln>
          </p:spPr>
        </p:pic>
        <p:pic>
          <p:nvPicPr>
            <p:cNvPr id="70664" name="Picture 8" descr="Button2_3">
              <a:hlinkClick r:id="" action="ppaction://hlinkshowjump?jump=previousslide"/>
            </p:cNvPr>
            <p:cNvPicPr>
              <a:picLocks noChangeAspect="1" noChangeArrowheads="1"/>
            </p:cNvPicPr>
            <p:nvPr/>
          </p:nvPicPr>
          <p:blipFill>
            <a:blip r:embed="rId6"/>
            <a:srcRect/>
            <a:stretch>
              <a:fillRect/>
            </a:stretch>
          </p:blipFill>
          <p:spPr bwMode="auto">
            <a:xfrm>
              <a:off x="4740" y="3974"/>
              <a:ext cx="186" cy="186"/>
            </a:xfrm>
            <a:prstGeom prst="rect">
              <a:avLst/>
            </a:prstGeom>
            <a:noFill/>
            <a:ln w="9525">
              <a:noFill/>
              <a:miter lim="800000"/>
              <a:headEnd/>
              <a:tailEnd/>
            </a:ln>
          </p:spPr>
        </p:pic>
        <p:pic>
          <p:nvPicPr>
            <p:cNvPr id="70665" name="Picture 9" descr="Button2_4">
              <a:hlinkClick r:id="" action="ppaction://hlinkshowjump?jump=nextslide"/>
            </p:cNvPr>
            <p:cNvPicPr>
              <a:picLocks noChangeAspect="1" noChangeArrowheads="1"/>
            </p:cNvPicPr>
            <p:nvPr/>
          </p:nvPicPr>
          <p:blipFill>
            <a:blip r:embed="rId7"/>
            <a:srcRect/>
            <a:stretch>
              <a:fillRect/>
            </a:stretch>
          </p:blipFill>
          <p:spPr bwMode="auto">
            <a:xfrm>
              <a:off x="4967" y="3974"/>
              <a:ext cx="186" cy="186"/>
            </a:xfrm>
            <a:prstGeom prst="rect">
              <a:avLst/>
            </a:prstGeom>
            <a:noFill/>
            <a:ln w="9525">
              <a:noFill/>
              <a:miter lim="800000"/>
              <a:headEnd/>
              <a:tailEnd/>
            </a:ln>
          </p:spPr>
        </p:pic>
        <p:pic>
          <p:nvPicPr>
            <p:cNvPr id="70666" name="Picture 10" descr="Button2_5">
              <a:hlinkClick r:id="" action="ppaction://macro?name=OpenPen"/>
            </p:cNvPr>
            <p:cNvPicPr>
              <a:picLocks noChangeAspect="1" noChangeArrowheads="1"/>
            </p:cNvPicPr>
            <p:nvPr/>
          </p:nvPicPr>
          <p:blipFill>
            <a:blip r:embed="rId8"/>
            <a:srcRect/>
            <a:stretch>
              <a:fillRect/>
            </a:stretch>
          </p:blipFill>
          <p:spPr bwMode="auto">
            <a:xfrm>
              <a:off x="5193" y="3974"/>
              <a:ext cx="186" cy="186"/>
            </a:xfrm>
            <a:prstGeom prst="rect">
              <a:avLst/>
            </a:prstGeom>
            <a:noFill/>
            <a:ln w="9525">
              <a:noFill/>
              <a:miter lim="800000"/>
              <a:headEnd/>
              <a:tailEnd/>
            </a:ln>
          </p:spPr>
        </p:pic>
      </p:grpSp>
    </p:spTree>
    <p:extLst>
      <p:ext uri="{BB962C8B-B14F-4D97-AF65-F5344CB8AC3E}">
        <p14:creationId xmlns:p14="http://schemas.microsoft.com/office/powerpoint/2010/main" val="26154126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6"/>
          <p:cNvSpPr>
            <a:spLocks noGrp="1"/>
          </p:cNvSpPr>
          <p:nvPr>
            <p:ph type="sldNum" sz="quarter" idx="12"/>
          </p:nvPr>
        </p:nvSpPr>
        <p:spPr>
          <a:noFill/>
        </p:spPr>
        <p:txBody>
          <a:bodyPr/>
          <a:lstStyle/>
          <a:p>
            <a:fld id="{2B522896-28E7-4EAF-9E65-098933617A6C}" type="slidenum">
              <a:rPr lang="en-US" altLang="zh-CN" smtClean="0">
                <a:ea typeface="宋体" charset="-122"/>
              </a:rPr>
              <a:t>61</a:t>
            </a:fld>
            <a:endParaRPr lang="en-US" altLang="zh-CN" smtClean="0">
              <a:ea typeface="宋体" charset="-122"/>
            </a:endParaRPr>
          </a:p>
        </p:txBody>
      </p:sp>
      <p:sp>
        <p:nvSpPr>
          <p:cNvPr id="2052" name="Rectangle 2"/>
          <p:cNvSpPr>
            <a:spLocks noGrp="1" noChangeArrowheads="1"/>
          </p:cNvSpPr>
          <p:nvPr>
            <p:ph type="title"/>
          </p:nvPr>
        </p:nvSpPr>
        <p:spPr>
          <a:xfrm>
            <a:off x="1176338" y="223838"/>
            <a:ext cx="7772400" cy="685800"/>
          </a:xfrm>
        </p:spPr>
        <p:txBody>
          <a:bodyPr/>
          <a:lstStyle/>
          <a:p>
            <a:pPr algn="ctr" eaLnBrk="1" hangingPunct="1"/>
            <a:r>
              <a:rPr lang="en-US" altLang="zh-CN" sz="3200" b="1" i="0" smtClean="0">
                <a:solidFill>
                  <a:schemeClr val="tx1"/>
                </a:solidFill>
                <a:ea typeface="华文楷体" charset="-122"/>
              </a:rPr>
              <a:t>8086 CPU</a:t>
            </a:r>
            <a:r>
              <a:rPr lang="zh-CN" altLang="en-US" sz="3200" b="1" i="0" smtClean="0">
                <a:solidFill>
                  <a:schemeClr val="tx1"/>
                </a:solidFill>
                <a:ea typeface="华文楷体" charset="-122"/>
              </a:rPr>
              <a:t>的外部引脚</a:t>
            </a:r>
          </a:p>
        </p:txBody>
      </p:sp>
      <p:sp>
        <p:nvSpPr>
          <p:cNvPr id="2053" name="Rectangle 3"/>
          <p:cNvSpPr>
            <a:spLocks noChangeArrowheads="1"/>
          </p:cNvSpPr>
          <p:nvPr/>
        </p:nvSpPr>
        <p:spPr bwMode="auto">
          <a:xfrm>
            <a:off x="2038350" y="2152650"/>
            <a:ext cx="9144000" cy="0"/>
          </a:xfrm>
          <a:prstGeom prst="rect">
            <a:avLst/>
          </a:prstGeom>
          <a:noFill/>
          <a:ln w="9525">
            <a:noFill/>
            <a:miter lim="800000"/>
          </a:ln>
        </p:spPr>
        <p:txBody>
          <a:bodyPr>
            <a:spAutoFit/>
          </a:bodyPr>
          <a:lstStyle/>
          <a:p>
            <a:pPr algn="ctr"/>
            <a:endParaRPr lang="zh-CN" altLang="en-US"/>
          </a:p>
        </p:txBody>
      </p:sp>
      <p:sp>
        <p:nvSpPr>
          <p:cNvPr id="2054" name="Rectangle 4"/>
          <p:cNvSpPr>
            <a:spLocks noChangeArrowheads="1"/>
          </p:cNvSpPr>
          <p:nvPr/>
        </p:nvSpPr>
        <p:spPr bwMode="auto">
          <a:xfrm>
            <a:off x="2038350" y="2152650"/>
            <a:ext cx="9144000" cy="0"/>
          </a:xfrm>
          <a:prstGeom prst="rect">
            <a:avLst/>
          </a:prstGeom>
          <a:noFill/>
          <a:ln w="9525">
            <a:noFill/>
            <a:miter lim="800000"/>
          </a:ln>
        </p:spPr>
        <p:txBody>
          <a:bodyPr>
            <a:spAutoFit/>
          </a:bodyPr>
          <a:lstStyle/>
          <a:p>
            <a:pPr algn="ctr"/>
            <a:endParaRPr lang="zh-CN" altLang="en-US"/>
          </a:p>
        </p:txBody>
      </p:sp>
      <p:graphicFrame>
        <p:nvGraphicFramePr>
          <p:cNvPr id="2050" name="Object 5"/>
          <p:cNvGraphicFramePr>
            <a:graphicFrameLocks noChangeAspect="1"/>
          </p:cNvGraphicFramePr>
          <p:nvPr>
            <p:extLst/>
          </p:nvPr>
        </p:nvGraphicFramePr>
        <p:xfrm>
          <a:off x="639977" y="1726084"/>
          <a:ext cx="8177213" cy="4676775"/>
        </p:xfrm>
        <a:graphic>
          <a:graphicData uri="http://schemas.openxmlformats.org/presentationml/2006/ole">
            <mc:AlternateContent xmlns:mc="http://schemas.openxmlformats.org/markup-compatibility/2006">
              <mc:Choice xmlns:v="urn:schemas-microsoft-com:vml" Requires="v">
                <p:oleObj spid="_x0000_s184322" name="VISIO" r:id="rId3" imgW="9677400" imgH="4619625" progId="">
                  <p:embed/>
                </p:oleObj>
              </mc:Choice>
              <mc:Fallback>
                <p:oleObj name="VISIO" r:id="rId3" imgW="9677400" imgH="4619625" progId="">
                  <p:embed/>
                  <p:pic>
                    <p:nvPicPr>
                      <p:cNvPr id="2050" name="Object 5"/>
                      <p:cNvPicPr>
                        <a:picLocks noChangeAspect="1" noChangeArrowheads="1"/>
                      </p:cNvPicPr>
                      <p:nvPr/>
                    </p:nvPicPr>
                    <p:blipFill>
                      <a:blip r:embed="rId4">
                        <a:extLst>
                          <a:ext uri="{28A0092B-C50C-407E-A947-70E740481C1C}">
                            <a14:useLocalDpi xmlns:a14="http://schemas.microsoft.com/office/drawing/2010/main" val="0"/>
                          </a:ext>
                        </a:extLst>
                      </a:blip>
                      <a:srcRect l="8340" r="16644" b="6012"/>
                      <a:stretch>
                        <a:fillRect/>
                      </a:stretch>
                    </p:blipFill>
                    <p:spPr bwMode="auto">
                      <a:xfrm>
                        <a:off x="639977" y="1726084"/>
                        <a:ext cx="8177213" cy="4676775"/>
                      </a:xfrm>
                      <a:prstGeom prst="rect">
                        <a:avLst/>
                      </a:prstGeom>
                      <a:noFill/>
                      <a:extLst>
                        <a:ext uri="{909E8E84-426E-40DD-AFC4-6F175D3DCCD1}">
                          <a14:hiddenFill xmlns:a14="http://schemas.microsoft.com/office/drawing/2010/main">
                            <a:solidFill>
                              <a:srgbClr val="00FFFF"/>
                            </a:solidFill>
                          </a14:hiddenFill>
                        </a:ext>
                      </a:extLst>
                    </p:spPr>
                  </p:pic>
                </p:oleObj>
              </mc:Fallback>
            </mc:AlternateContent>
          </a:graphicData>
        </a:graphic>
      </p:graphicFrame>
      <p:sp>
        <p:nvSpPr>
          <p:cNvPr id="2055" name="Rectangle 6"/>
          <p:cNvSpPr>
            <a:spLocks noGrp="1" noChangeArrowheads="1"/>
          </p:cNvSpPr>
          <p:nvPr>
            <p:ph type="body" idx="1"/>
          </p:nvPr>
        </p:nvSpPr>
        <p:spPr>
          <a:xfrm>
            <a:off x="685800" y="2147888"/>
            <a:ext cx="7772400" cy="4114800"/>
          </a:xfrm>
        </p:spPr>
        <p:txBody>
          <a:bodyPr/>
          <a:lstStyle/>
          <a:p>
            <a:pPr eaLnBrk="1" hangingPunct="1">
              <a:buFontTx/>
              <a:buNone/>
            </a:pPr>
            <a:endParaRPr lang="en-US" altLang="zh-CN" sz="2800" smtClean="0">
              <a:latin typeface="黑体" pitchFamily="2" charset="-122"/>
              <a:ea typeface="黑体" pitchFamily="2" charset="-122"/>
            </a:endParaRPr>
          </a:p>
          <a:p>
            <a:pPr eaLnBrk="1" hangingPunct="1">
              <a:buFontTx/>
              <a:buNone/>
            </a:pPr>
            <a:endParaRPr lang="en-US" altLang="zh-CN" sz="2800" smtClean="0">
              <a:latin typeface="黑体" pitchFamily="2" charset="-122"/>
              <a:ea typeface="黑体" pitchFamily="2" charset="-122"/>
            </a:endParaRPr>
          </a:p>
        </p:txBody>
      </p:sp>
    </p:spTree>
    <p:extLst>
      <p:ext uri="{BB962C8B-B14F-4D97-AF65-F5344CB8AC3E}">
        <p14:creationId xmlns:p14="http://schemas.microsoft.com/office/powerpoint/2010/main" val="22725217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5"/>
          <p:cNvSpPr>
            <a:spLocks noGrp="1"/>
          </p:cNvSpPr>
          <p:nvPr>
            <p:ph type="sldNum" sz="quarter" idx="12"/>
          </p:nvPr>
        </p:nvSpPr>
        <p:spPr>
          <a:noFill/>
        </p:spPr>
        <p:txBody>
          <a:bodyPr/>
          <a:lstStyle/>
          <a:p>
            <a:fld id="{7C356AE5-C33A-412F-A3E2-845A6A619231}" type="slidenum">
              <a:rPr lang="en-US" altLang="zh-CN" smtClean="0">
                <a:ea typeface="宋体" charset="-122"/>
              </a:rPr>
              <a:t>62</a:t>
            </a:fld>
            <a:endParaRPr lang="en-US" altLang="zh-CN" smtClean="0">
              <a:ea typeface="宋体" charset="-122"/>
            </a:endParaRPr>
          </a:p>
        </p:txBody>
      </p:sp>
      <p:sp>
        <p:nvSpPr>
          <p:cNvPr id="73730" name="Rectangle 2"/>
          <p:cNvSpPr>
            <a:spLocks noGrp="1" noChangeArrowheads="1"/>
          </p:cNvSpPr>
          <p:nvPr>
            <p:ph type="title"/>
          </p:nvPr>
        </p:nvSpPr>
        <p:spPr>
          <a:xfrm>
            <a:off x="914400" y="228600"/>
            <a:ext cx="7340600" cy="766763"/>
          </a:xfrm>
        </p:spPr>
        <p:txBody>
          <a:bodyPr/>
          <a:lstStyle/>
          <a:p>
            <a:pPr algn="ctr" eaLnBrk="1" hangingPunct="1"/>
            <a:r>
              <a:rPr lang="en-US" altLang="zh-CN" sz="3200" i="0" smtClean="0">
                <a:solidFill>
                  <a:schemeClr val="tx1"/>
                </a:solidFill>
                <a:ea typeface="华文楷体" charset="-122"/>
              </a:rPr>
              <a:t>8086 CPU</a:t>
            </a:r>
            <a:r>
              <a:rPr lang="zh-CN" altLang="en-US" sz="3200" b="1" i="0" smtClean="0">
                <a:solidFill>
                  <a:schemeClr val="tx1"/>
                </a:solidFill>
                <a:ea typeface="华文楷体" charset="-122"/>
              </a:rPr>
              <a:t>的内部结构</a:t>
            </a:r>
          </a:p>
        </p:txBody>
      </p:sp>
      <p:sp>
        <p:nvSpPr>
          <p:cNvPr id="73731" name="Rectangle 3"/>
          <p:cNvSpPr>
            <a:spLocks noChangeArrowheads="1"/>
          </p:cNvSpPr>
          <p:nvPr/>
        </p:nvSpPr>
        <p:spPr bwMode="auto">
          <a:xfrm>
            <a:off x="2128838" y="1604963"/>
            <a:ext cx="9144000" cy="0"/>
          </a:xfrm>
          <a:prstGeom prst="rect">
            <a:avLst/>
          </a:prstGeom>
          <a:noFill/>
          <a:ln w="9525">
            <a:noFill/>
            <a:miter lim="800000"/>
          </a:ln>
        </p:spPr>
        <p:txBody>
          <a:bodyPr>
            <a:spAutoFit/>
          </a:bodyPr>
          <a:lstStyle/>
          <a:p>
            <a:pPr algn="ctr"/>
            <a:endParaRPr lang="zh-CN" altLang="en-US"/>
          </a:p>
        </p:txBody>
      </p:sp>
      <p:sp>
        <p:nvSpPr>
          <p:cNvPr id="73732" name="AutoShape 5"/>
          <p:cNvSpPr>
            <a:spLocks noChangeAspect="1" noChangeArrowheads="1" noTextEdit="1"/>
          </p:cNvSpPr>
          <p:nvPr/>
        </p:nvSpPr>
        <p:spPr bwMode="auto">
          <a:xfrm>
            <a:off x="782638" y="1143000"/>
            <a:ext cx="7904162" cy="5715000"/>
          </a:xfrm>
          <a:prstGeom prst="rect">
            <a:avLst/>
          </a:prstGeom>
          <a:noFill/>
          <a:ln w="9525">
            <a:noFill/>
            <a:miter lim="800000"/>
          </a:ln>
        </p:spPr>
        <p:txBody>
          <a:bodyPr/>
          <a:lstStyle/>
          <a:p>
            <a:endParaRPr lang="zh-CN" altLang="en-US"/>
          </a:p>
        </p:txBody>
      </p:sp>
      <p:grpSp>
        <p:nvGrpSpPr>
          <p:cNvPr id="73733" name="Group 240"/>
          <p:cNvGrpSpPr/>
          <p:nvPr/>
        </p:nvGrpSpPr>
        <p:grpSpPr bwMode="auto">
          <a:xfrm>
            <a:off x="976313" y="1206500"/>
            <a:ext cx="7670800" cy="5011738"/>
            <a:chOff x="615" y="760"/>
            <a:chExt cx="4832" cy="3157"/>
          </a:xfrm>
        </p:grpSpPr>
        <p:sp>
          <p:nvSpPr>
            <p:cNvPr id="73735" name="Line 7"/>
            <p:cNvSpPr>
              <a:spLocks noChangeShapeType="1"/>
            </p:cNvSpPr>
            <p:nvPr/>
          </p:nvSpPr>
          <p:spPr bwMode="auto">
            <a:xfrm>
              <a:off x="641" y="2257"/>
              <a:ext cx="3207" cy="1"/>
            </a:xfrm>
            <a:prstGeom prst="line">
              <a:avLst/>
            </a:prstGeom>
            <a:noFill/>
            <a:ln w="20638">
              <a:solidFill>
                <a:srgbClr val="000000"/>
              </a:solidFill>
              <a:round/>
            </a:ln>
          </p:spPr>
          <p:txBody>
            <a:bodyPr/>
            <a:lstStyle/>
            <a:p>
              <a:endParaRPr lang="zh-CN" altLang="en-US"/>
            </a:p>
          </p:txBody>
        </p:sp>
        <p:sp>
          <p:nvSpPr>
            <p:cNvPr id="73736" name="Line 8"/>
            <p:cNvSpPr>
              <a:spLocks noChangeShapeType="1"/>
            </p:cNvSpPr>
            <p:nvPr/>
          </p:nvSpPr>
          <p:spPr bwMode="auto">
            <a:xfrm>
              <a:off x="641" y="2365"/>
              <a:ext cx="3207" cy="1"/>
            </a:xfrm>
            <a:prstGeom prst="line">
              <a:avLst/>
            </a:prstGeom>
            <a:noFill/>
            <a:ln w="20638">
              <a:solidFill>
                <a:srgbClr val="000000"/>
              </a:solidFill>
              <a:round/>
            </a:ln>
          </p:spPr>
          <p:txBody>
            <a:bodyPr/>
            <a:lstStyle/>
            <a:p>
              <a:endParaRPr lang="zh-CN" altLang="en-US"/>
            </a:p>
          </p:txBody>
        </p:sp>
        <p:sp>
          <p:nvSpPr>
            <p:cNvPr id="73737" name="Line 9"/>
            <p:cNvSpPr>
              <a:spLocks noChangeShapeType="1"/>
            </p:cNvSpPr>
            <p:nvPr/>
          </p:nvSpPr>
          <p:spPr bwMode="auto">
            <a:xfrm>
              <a:off x="641" y="2257"/>
              <a:ext cx="1" cy="108"/>
            </a:xfrm>
            <a:prstGeom prst="line">
              <a:avLst/>
            </a:prstGeom>
            <a:noFill/>
            <a:ln w="20638">
              <a:solidFill>
                <a:srgbClr val="000000"/>
              </a:solidFill>
              <a:round/>
            </a:ln>
          </p:spPr>
          <p:txBody>
            <a:bodyPr/>
            <a:lstStyle/>
            <a:p>
              <a:endParaRPr lang="zh-CN" altLang="en-US"/>
            </a:p>
          </p:txBody>
        </p:sp>
        <p:sp>
          <p:nvSpPr>
            <p:cNvPr id="73738" name="Line 10"/>
            <p:cNvSpPr>
              <a:spLocks noChangeShapeType="1"/>
            </p:cNvSpPr>
            <p:nvPr/>
          </p:nvSpPr>
          <p:spPr bwMode="auto">
            <a:xfrm>
              <a:off x="1876" y="1912"/>
              <a:ext cx="1" cy="136"/>
            </a:xfrm>
            <a:prstGeom prst="line">
              <a:avLst/>
            </a:prstGeom>
            <a:noFill/>
            <a:ln w="20638">
              <a:solidFill>
                <a:srgbClr val="000000"/>
              </a:solidFill>
              <a:round/>
            </a:ln>
          </p:spPr>
          <p:txBody>
            <a:bodyPr/>
            <a:lstStyle/>
            <a:p>
              <a:endParaRPr lang="zh-CN" altLang="en-US"/>
            </a:p>
          </p:txBody>
        </p:sp>
        <p:sp>
          <p:nvSpPr>
            <p:cNvPr id="73739" name="Freeform 11"/>
            <p:cNvSpPr/>
            <p:nvPr/>
          </p:nvSpPr>
          <p:spPr bwMode="auto">
            <a:xfrm>
              <a:off x="1843" y="1833"/>
              <a:ext cx="65" cy="85"/>
            </a:xfrm>
            <a:custGeom>
              <a:avLst/>
              <a:gdLst>
                <a:gd name="T0" fmla="*/ 0 w 65"/>
                <a:gd name="T1" fmla="*/ 85 h 85"/>
                <a:gd name="T2" fmla="*/ 33 w 65"/>
                <a:gd name="T3" fmla="*/ 0 h 85"/>
                <a:gd name="T4" fmla="*/ 65 w 65"/>
                <a:gd name="T5" fmla="*/ 85 h 85"/>
                <a:gd name="T6" fmla="*/ 0 w 65"/>
                <a:gd name="T7" fmla="*/ 85 h 85"/>
                <a:gd name="T8" fmla="*/ 0 60000 65536"/>
                <a:gd name="T9" fmla="*/ 0 60000 65536"/>
                <a:gd name="T10" fmla="*/ 0 60000 65536"/>
                <a:gd name="T11" fmla="*/ 0 60000 65536"/>
                <a:gd name="T12" fmla="*/ 0 w 65"/>
                <a:gd name="T13" fmla="*/ 0 h 85"/>
                <a:gd name="T14" fmla="*/ 65 w 65"/>
                <a:gd name="T15" fmla="*/ 85 h 85"/>
              </a:gdLst>
              <a:ahLst/>
              <a:cxnLst>
                <a:cxn ang="T8">
                  <a:pos x="T0" y="T1"/>
                </a:cxn>
                <a:cxn ang="T9">
                  <a:pos x="T2" y="T3"/>
                </a:cxn>
                <a:cxn ang="T10">
                  <a:pos x="T4" y="T5"/>
                </a:cxn>
                <a:cxn ang="T11">
                  <a:pos x="T6" y="T7"/>
                </a:cxn>
              </a:cxnLst>
              <a:rect l="T12" t="T13" r="T14" b="T15"/>
              <a:pathLst>
                <a:path w="65" h="85">
                  <a:moveTo>
                    <a:pt x="0" y="85"/>
                  </a:moveTo>
                  <a:lnTo>
                    <a:pt x="33" y="0"/>
                  </a:lnTo>
                  <a:lnTo>
                    <a:pt x="65" y="85"/>
                  </a:lnTo>
                  <a:lnTo>
                    <a:pt x="0" y="85"/>
                  </a:lnTo>
                  <a:close/>
                </a:path>
              </a:pathLst>
            </a:custGeom>
            <a:solidFill>
              <a:srgbClr val="000000"/>
            </a:solidFill>
            <a:ln w="9525">
              <a:noFill/>
              <a:round/>
            </a:ln>
          </p:spPr>
          <p:txBody>
            <a:bodyPr/>
            <a:lstStyle/>
            <a:p>
              <a:endParaRPr lang="zh-CN" altLang="en-US"/>
            </a:p>
          </p:txBody>
        </p:sp>
        <p:sp>
          <p:nvSpPr>
            <p:cNvPr id="73740" name="Freeform 12"/>
            <p:cNvSpPr/>
            <p:nvPr/>
          </p:nvSpPr>
          <p:spPr bwMode="auto">
            <a:xfrm>
              <a:off x="1876" y="2048"/>
              <a:ext cx="124" cy="209"/>
            </a:xfrm>
            <a:custGeom>
              <a:avLst/>
              <a:gdLst>
                <a:gd name="T0" fmla="*/ 0 w 124"/>
                <a:gd name="T1" fmla="*/ 0 h 209"/>
                <a:gd name="T2" fmla="*/ 124 w 124"/>
                <a:gd name="T3" fmla="*/ 0 h 209"/>
                <a:gd name="T4" fmla="*/ 124 w 124"/>
                <a:gd name="T5" fmla="*/ 209 h 209"/>
                <a:gd name="T6" fmla="*/ 0 60000 65536"/>
                <a:gd name="T7" fmla="*/ 0 60000 65536"/>
                <a:gd name="T8" fmla="*/ 0 60000 65536"/>
                <a:gd name="T9" fmla="*/ 0 w 124"/>
                <a:gd name="T10" fmla="*/ 0 h 209"/>
                <a:gd name="T11" fmla="*/ 124 w 124"/>
                <a:gd name="T12" fmla="*/ 209 h 209"/>
              </a:gdLst>
              <a:ahLst/>
              <a:cxnLst>
                <a:cxn ang="T6">
                  <a:pos x="T0" y="T1"/>
                </a:cxn>
                <a:cxn ang="T7">
                  <a:pos x="T2" y="T3"/>
                </a:cxn>
                <a:cxn ang="T8">
                  <a:pos x="T4" y="T5"/>
                </a:cxn>
              </a:cxnLst>
              <a:rect l="T9" t="T10" r="T11" b="T12"/>
              <a:pathLst>
                <a:path w="124" h="209">
                  <a:moveTo>
                    <a:pt x="0" y="0"/>
                  </a:moveTo>
                  <a:lnTo>
                    <a:pt x="124" y="0"/>
                  </a:lnTo>
                  <a:lnTo>
                    <a:pt x="124" y="209"/>
                  </a:lnTo>
                </a:path>
              </a:pathLst>
            </a:custGeom>
            <a:noFill/>
            <a:ln w="20638">
              <a:solidFill>
                <a:srgbClr val="000000"/>
              </a:solidFill>
              <a:round/>
            </a:ln>
          </p:spPr>
          <p:txBody>
            <a:bodyPr/>
            <a:lstStyle/>
            <a:p>
              <a:endParaRPr lang="zh-CN" altLang="en-US"/>
            </a:p>
          </p:txBody>
        </p:sp>
        <p:sp>
          <p:nvSpPr>
            <p:cNvPr id="73741" name="Line 13"/>
            <p:cNvSpPr>
              <a:spLocks noChangeShapeType="1"/>
            </p:cNvSpPr>
            <p:nvPr/>
          </p:nvSpPr>
          <p:spPr bwMode="auto">
            <a:xfrm>
              <a:off x="2000" y="2365"/>
              <a:ext cx="1" cy="1068"/>
            </a:xfrm>
            <a:prstGeom prst="line">
              <a:avLst/>
            </a:prstGeom>
            <a:noFill/>
            <a:ln w="20638">
              <a:solidFill>
                <a:srgbClr val="000000"/>
              </a:solidFill>
              <a:round/>
            </a:ln>
          </p:spPr>
          <p:txBody>
            <a:bodyPr/>
            <a:lstStyle/>
            <a:p>
              <a:endParaRPr lang="zh-CN" altLang="en-US"/>
            </a:p>
          </p:txBody>
        </p:sp>
        <p:sp>
          <p:nvSpPr>
            <p:cNvPr id="73742" name="Line 14"/>
            <p:cNvSpPr>
              <a:spLocks noChangeShapeType="1"/>
            </p:cNvSpPr>
            <p:nvPr/>
          </p:nvSpPr>
          <p:spPr bwMode="auto">
            <a:xfrm>
              <a:off x="1307" y="2647"/>
              <a:ext cx="569" cy="1"/>
            </a:xfrm>
            <a:prstGeom prst="line">
              <a:avLst/>
            </a:prstGeom>
            <a:noFill/>
            <a:ln w="20638">
              <a:solidFill>
                <a:srgbClr val="000000"/>
              </a:solidFill>
              <a:round/>
            </a:ln>
          </p:spPr>
          <p:txBody>
            <a:bodyPr/>
            <a:lstStyle/>
            <a:p>
              <a:endParaRPr lang="zh-CN" altLang="en-US"/>
            </a:p>
          </p:txBody>
        </p:sp>
        <p:sp>
          <p:nvSpPr>
            <p:cNvPr id="73743" name="Freeform 15"/>
            <p:cNvSpPr/>
            <p:nvPr/>
          </p:nvSpPr>
          <p:spPr bwMode="auto">
            <a:xfrm>
              <a:off x="1255" y="2647"/>
              <a:ext cx="621" cy="147"/>
            </a:xfrm>
            <a:custGeom>
              <a:avLst/>
              <a:gdLst>
                <a:gd name="T0" fmla="*/ 621 w 621"/>
                <a:gd name="T1" fmla="*/ 0 h 147"/>
                <a:gd name="T2" fmla="*/ 621 w 621"/>
                <a:gd name="T3" fmla="*/ 147 h 147"/>
                <a:gd name="T4" fmla="*/ 0 w 621"/>
                <a:gd name="T5" fmla="*/ 147 h 147"/>
                <a:gd name="T6" fmla="*/ 0 w 621"/>
                <a:gd name="T7" fmla="*/ 0 h 147"/>
                <a:gd name="T8" fmla="*/ 124 w 621"/>
                <a:gd name="T9" fmla="*/ 0 h 147"/>
                <a:gd name="T10" fmla="*/ 0 60000 65536"/>
                <a:gd name="T11" fmla="*/ 0 60000 65536"/>
                <a:gd name="T12" fmla="*/ 0 60000 65536"/>
                <a:gd name="T13" fmla="*/ 0 60000 65536"/>
                <a:gd name="T14" fmla="*/ 0 60000 65536"/>
                <a:gd name="T15" fmla="*/ 0 w 621"/>
                <a:gd name="T16" fmla="*/ 0 h 147"/>
                <a:gd name="T17" fmla="*/ 621 w 621"/>
                <a:gd name="T18" fmla="*/ 147 h 147"/>
              </a:gdLst>
              <a:ahLst/>
              <a:cxnLst>
                <a:cxn ang="T10">
                  <a:pos x="T0" y="T1"/>
                </a:cxn>
                <a:cxn ang="T11">
                  <a:pos x="T2" y="T3"/>
                </a:cxn>
                <a:cxn ang="T12">
                  <a:pos x="T4" y="T5"/>
                </a:cxn>
                <a:cxn ang="T13">
                  <a:pos x="T6" y="T7"/>
                </a:cxn>
                <a:cxn ang="T14">
                  <a:pos x="T8" y="T9"/>
                </a:cxn>
              </a:cxnLst>
              <a:rect l="T15" t="T16" r="T17" b="T18"/>
              <a:pathLst>
                <a:path w="621" h="147">
                  <a:moveTo>
                    <a:pt x="621" y="0"/>
                  </a:moveTo>
                  <a:lnTo>
                    <a:pt x="621" y="147"/>
                  </a:lnTo>
                  <a:lnTo>
                    <a:pt x="0" y="147"/>
                  </a:lnTo>
                  <a:lnTo>
                    <a:pt x="0" y="0"/>
                  </a:lnTo>
                  <a:lnTo>
                    <a:pt x="124" y="0"/>
                  </a:lnTo>
                </a:path>
              </a:pathLst>
            </a:custGeom>
            <a:noFill/>
            <a:ln w="20638">
              <a:solidFill>
                <a:srgbClr val="000000"/>
              </a:solidFill>
              <a:round/>
            </a:ln>
          </p:spPr>
          <p:txBody>
            <a:bodyPr/>
            <a:lstStyle/>
            <a:p>
              <a:endParaRPr lang="zh-CN" altLang="en-US"/>
            </a:p>
          </p:txBody>
        </p:sp>
        <p:sp>
          <p:nvSpPr>
            <p:cNvPr id="73744" name="Freeform 16"/>
            <p:cNvSpPr/>
            <p:nvPr/>
          </p:nvSpPr>
          <p:spPr bwMode="auto">
            <a:xfrm>
              <a:off x="615" y="2365"/>
              <a:ext cx="150" cy="1356"/>
            </a:xfrm>
            <a:custGeom>
              <a:avLst/>
              <a:gdLst>
                <a:gd name="T0" fmla="*/ 111 w 150"/>
                <a:gd name="T1" fmla="*/ 1356 h 1356"/>
                <a:gd name="T2" fmla="*/ 39 w 150"/>
                <a:gd name="T3" fmla="*/ 1356 h 1356"/>
                <a:gd name="T4" fmla="*/ 39 w 150"/>
                <a:gd name="T5" fmla="*/ 33 h 1356"/>
                <a:gd name="T6" fmla="*/ 0 w 150"/>
                <a:gd name="T7" fmla="*/ 33 h 1356"/>
                <a:gd name="T8" fmla="*/ 72 w 150"/>
                <a:gd name="T9" fmla="*/ 0 h 1356"/>
                <a:gd name="T10" fmla="*/ 150 w 150"/>
                <a:gd name="T11" fmla="*/ 33 h 1356"/>
                <a:gd name="T12" fmla="*/ 111 w 150"/>
                <a:gd name="T13" fmla="*/ 33 h 1356"/>
                <a:gd name="T14" fmla="*/ 111 w 150"/>
                <a:gd name="T15" fmla="*/ 1356 h 13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1356"/>
                <a:gd name="T26" fmla="*/ 150 w 150"/>
                <a:gd name="T27" fmla="*/ 1356 h 13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1356">
                  <a:moveTo>
                    <a:pt x="111" y="1356"/>
                  </a:moveTo>
                  <a:lnTo>
                    <a:pt x="39" y="1356"/>
                  </a:lnTo>
                  <a:lnTo>
                    <a:pt x="39" y="33"/>
                  </a:lnTo>
                  <a:lnTo>
                    <a:pt x="0" y="33"/>
                  </a:lnTo>
                  <a:lnTo>
                    <a:pt x="72" y="0"/>
                  </a:lnTo>
                  <a:lnTo>
                    <a:pt x="150" y="33"/>
                  </a:lnTo>
                  <a:lnTo>
                    <a:pt x="111" y="33"/>
                  </a:lnTo>
                  <a:lnTo>
                    <a:pt x="111" y="1356"/>
                  </a:lnTo>
                  <a:close/>
                </a:path>
              </a:pathLst>
            </a:custGeom>
            <a:solidFill>
              <a:srgbClr val="FFFFFF"/>
            </a:solidFill>
            <a:ln w="9525">
              <a:noFill/>
              <a:round/>
            </a:ln>
          </p:spPr>
          <p:txBody>
            <a:bodyPr/>
            <a:lstStyle/>
            <a:p>
              <a:endParaRPr lang="zh-CN" altLang="en-US"/>
            </a:p>
          </p:txBody>
        </p:sp>
        <p:sp>
          <p:nvSpPr>
            <p:cNvPr id="73745" name="Freeform 17"/>
            <p:cNvSpPr/>
            <p:nvPr/>
          </p:nvSpPr>
          <p:spPr bwMode="auto">
            <a:xfrm>
              <a:off x="615" y="2365"/>
              <a:ext cx="150" cy="1345"/>
            </a:xfrm>
            <a:custGeom>
              <a:avLst/>
              <a:gdLst>
                <a:gd name="T0" fmla="*/ 39 w 150"/>
                <a:gd name="T1" fmla="*/ 1345 h 1345"/>
                <a:gd name="T2" fmla="*/ 39 w 150"/>
                <a:gd name="T3" fmla="*/ 33 h 1345"/>
                <a:gd name="T4" fmla="*/ 0 w 150"/>
                <a:gd name="T5" fmla="*/ 33 h 1345"/>
                <a:gd name="T6" fmla="*/ 72 w 150"/>
                <a:gd name="T7" fmla="*/ 0 h 1345"/>
                <a:gd name="T8" fmla="*/ 150 w 150"/>
                <a:gd name="T9" fmla="*/ 33 h 1345"/>
                <a:gd name="T10" fmla="*/ 111 w 150"/>
                <a:gd name="T11" fmla="*/ 33 h 1345"/>
                <a:gd name="T12" fmla="*/ 111 w 150"/>
                <a:gd name="T13" fmla="*/ 1345 h 1345"/>
                <a:gd name="T14" fmla="*/ 0 60000 65536"/>
                <a:gd name="T15" fmla="*/ 0 60000 65536"/>
                <a:gd name="T16" fmla="*/ 0 60000 65536"/>
                <a:gd name="T17" fmla="*/ 0 60000 65536"/>
                <a:gd name="T18" fmla="*/ 0 60000 65536"/>
                <a:gd name="T19" fmla="*/ 0 60000 65536"/>
                <a:gd name="T20" fmla="*/ 0 60000 65536"/>
                <a:gd name="T21" fmla="*/ 0 w 150"/>
                <a:gd name="T22" fmla="*/ 0 h 1345"/>
                <a:gd name="T23" fmla="*/ 150 w 150"/>
                <a:gd name="T24" fmla="*/ 1345 h 1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1345">
                  <a:moveTo>
                    <a:pt x="39" y="1345"/>
                  </a:moveTo>
                  <a:lnTo>
                    <a:pt x="39" y="33"/>
                  </a:lnTo>
                  <a:lnTo>
                    <a:pt x="0" y="33"/>
                  </a:lnTo>
                  <a:lnTo>
                    <a:pt x="72" y="0"/>
                  </a:lnTo>
                  <a:lnTo>
                    <a:pt x="150" y="33"/>
                  </a:lnTo>
                  <a:lnTo>
                    <a:pt x="111" y="33"/>
                  </a:lnTo>
                  <a:lnTo>
                    <a:pt x="111" y="1345"/>
                  </a:lnTo>
                </a:path>
              </a:pathLst>
            </a:custGeom>
            <a:noFill/>
            <a:ln w="20638">
              <a:solidFill>
                <a:srgbClr val="000000"/>
              </a:solidFill>
              <a:round/>
            </a:ln>
          </p:spPr>
          <p:txBody>
            <a:bodyPr/>
            <a:lstStyle/>
            <a:p>
              <a:endParaRPr lang="zh-CN" altLang="en-US"/>
            </a:p>
          </p:txBody>
        </p:sp>
        <p:sp>
          <p:nvSpPr>
            <p:cNvPr id="73746" name="Freeform 18"/>
            <p:cNvSpPr/>
            <p:nvPr/>
          </p:nvSpPr>
          <p:spPr bwMode="auto">
            <a:xfrm>
              <a:off x="811" y="2365"/>
              <a:ext cx="150" cy="870"/>
            </a:xfrm>
            <a:custGeom>
              <a:avLst/>
              <a:gdLst>
                <a:gd name="T0" fmla="*/ 111 w 150"/>
                <a:gd name="T1" fmla="*/ 870 h 870"/>
                <a:gd name="T2" fmla="*/ 39 w 150"/>
                <a:gd name="T3" fmla="*/ 870 h 870"/>
                <a:gd name="T4" fmla="*/ 39 w 150"/>
                <a:gd name="T5" fmla="*/ 33 h 870"/>
                <a:gd name="T6" fmla="*/ 0 w 150"/>
                <a:gd name="T7" fmla="*/ 33 h 870"/>
                <a:gd name="T8" fmla="*/ 78 w 150"/>
                <a:gd name="T9" fmla="*/ 0 h 870"/>
                <a:gd name="T10" fmla="*/ 150 w 150"/>
                <a:gd name="T11" fmla="*/ 33 h 870"/>
                <a:gd name="T12" fmla="*/ 111 w 150"/>
                <a:gd name="T13" fmla="*/ 33 h 870"/>
                <a:gd name="T14" fmla="*/ 111 w 150"/>
                <a:gd name="T15" fmla="*/ 870 h 870"/>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870"/>
                <a:gd name="T26" fmla="*/ 150 w 150"/>
                <a:gd name="T27" fmla="*/ 870 h 8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870">
                  <a:moveTo>
                    <a:pt x="111" y="870"/>
                  </a:moveTo>
                  <a:lnTo>
                    <a:pt x="39" y="870"/>
                  </a:lnTo>
                  <a:lnTo>
                    <a:pt x="39" y="33"/>
                  </a:lnTo>
                  <a:lnTo>
                    <a:pt x="0" y="33"/>
                  </a:lnTo>
                  <a:lnTo>
                    <a:pt x="78" y="0"/>
                  </a:lnTo>
                  <a:lnTo>
                    <a:pt x="150" y="33"/>
                  </a:lnTo>
                  <a:lnTo>
                    <a:pt x="111" y="33"/>
                  </a:lnTo>
                  <a:lnTo>
                    <a:pt x="111" y="870"/>
                  </a:lnTo>
                  <a:close/>
                </a:path>
              </a:pathLst>
            </a:custGeom>
            <a:solidFill>
              <a:srgbClr val="FFFFFF"/>
            </a:solidFill>
            <a:ln w="9525">
              <a:noFill/>
              <a:round/>
            </a:ln>
          </p:spPr>
          <p:txBody>
            <a:bodyPr/>
            <a:lstStyle/>
            <a:p>
              <a:endParaRPr lang="zh-CN" altLang="en-US"/>
            </a:p>
          </p:txBody>
        </p:sp>
        <p:sp>
          <p:nvSpPr>
            <p:cNvPr id="73747" name="Freeform 19"/>
            <p:cNvSpPr/>
            <p:nvPr/>
          </p:nvSpPr>
          <p:spPr bwMode="auto">
            <a:xfrm>
              <a:off x="811" y="2365"/>
              <a:ext cx="150" cy="859"/>
            </a:xfrm>
            <a:custGeom>
              <a:avLst/>
              <a:gdLst>
                <a:gd name="T0" fmla="*/ 39 w 150"/>
                <a:gd name="T1" fmla="*/ 859 h 859"/>
                <a:gd name="T2" fmla="*/ 39 w 150"/>
                <a:gd name="T3" fmla="*/ 33 h 859"/>
                <a:gd name="T4" fmla="*/ 0 w 150"/>
                <a:gd name="T5" fmla="*/ 33 h 859"/>
                <a:gd name="T6" fmla="*/ 78 w 150"/>
                <a:gd name="T7" fmla="*/ 0 h 859"/>
                <a:gd name="T8" fmla="*/ 150 w 150"/>
                <a:gd name="T9" fmla="*/ 33 h 859"/>
                <a:gd name="T10" fmla="*/ 111 w 150"/>
                <a:gd name="T11" fmla="*/ 33 h 859"/>
                <a:gd name="T12" fmla="*/ 111 w 150"/>
                <a:gd name="T13" fmla="*/ 859 h 859"/>
                <a:gd name="T14" fmla="*/ 0 60000 65536"/>
                <a:gd name="T15" fmla="*/ 0 60000 65536"/>
                <a:gd name="T16" fmla="*/ 0 60000 65536"/>
                <a:gd name="T17" fmla="*/ 0 60000 65536"/>
                <a:gd name="T18" fmla="*/ 0 60000 65536"/>
                <a:gd name="T19" fmla="*/ 0 60000 65536"/>
                <a:gd name="T20" fmla="*/ 0 60000 65536"/>
                <a:gd name="T21" fmla="*/ 0 w 150"/>
                <a:gd name="T22" fmla="*/ 0 h 859"/>
                <a:gd name="T23" fmla="*/ 150 w 150"/>
                <a:gd name="T24" fmla="*/ 859 h 8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859">
                  <a:moveTo>
                    <a:pt x="39" y="859"/>
                  </a:moveTo>
                  <a:lnTo>
                    <a:pt x="39" y="33"/>
                  </a:lnTo>
                  <a:lnTo>
                    <a:pt x="0" y="33"/>
                  </a:lnTo>
                  <a:lnTo>
                    <a:pt x="78" y="0"/>
                  </a:lnTo>
                  <a:lnTo>
                    <a:pt x="150" y="33"/>
                  </a:lnTo>
                  <a:lnTo>
                    <a:pt x="111" y="33"/>
                  </a:lnTo>
                  <a:lnTo>
                    <a:pt x="111" y="859"/>
                  </a:lnTo>
                </a:path>
              </a:pathLst>
            </a:custGeom>
            <a:noFill/>
            <a:ln w="20638">
              <a:solidFill>
                <a:srgbClr val="000000"/>
              </a:solidFill>
              <a:round/>
            </a:ln>
          </p:spPr>
          <p:txBody>
            <a:bodyPr/>
            <a:lstStyle/>
            <a:p>
              <a:endParaRPr lang="zh-CN" altLang="en-US"/>
            </a:p>
          </p:txBody>
        </p:sp>
        <p:sp>
          <p:nvSpPr>
            <p:cNvPr id="73748" name="Freeform 20"/>
            <p:cNvSpPr/>
            <p:nvPr/>
          </p:nvSpPr>
          <p:spPr bwMode="auto">
            <a:xfrm>
              <a:off x="1255" y="2964"/>
              <a:ext cx="621" cy="45"/>
            </a:xfrm>
            <a:custGeom>
              <a:avLst/>
              <a:gdLst>
                <a:gd name="T0" fmla="*/ 0 w 621"/>
                <a:gd name="T1" fmla="*/ 0 h 45"/>
                <a:gd name="T2" fmla="*/ 203 w 621"/>
                <a:gd name="T3" fmla="*/ 0 h 45"/>
                <a:gd name="T4" fmla="*/ 248 w 621"/>
                <a:gd name="T5" fmla="*/ 45 h 45"/>
                <a:gd name="T6" fmla="*/ 372 w 621"/>
                <a:gd name="T7" fmla="*/ 45 h 45"/>
                <a:gd name="T8" fmla="*/ 425 w 621"/>
                <a:gd name="T9" fmla="*/ 0 h 45"/>
                <a:gd name="T10" fmla="*/ 621 w 621"/>
                <a:gd name="T11" fmla="*/ 0 h 45"/>
                <a:gd name="T12" fmla="*/ 0 60000 65536"/>
                <a:gd name="T13" fmla="*/ 0 60000 65536"/>
                <a:gd name="T14" fmla="*/ 0 60000 65536"/>
                <a:gd name="T15" fmla="*/ 0 60000 65536"/>
                <a:gd name="T16" fmla="*/ 0 60000 65536"/>
                <a:gd name="T17" fmla="*/ 0 60000 65536"/>
                <a:gd name="T18" fmla="*/ 0 w 621"/>
                <a:gd name="T19" fmla="*/ 0 h 45"/>
                <a:gd name="T20" fmla="*/ 621 w 621"/>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621" h="45">
                  <a:moveTo>
                    <a:pt x="0" y="0"/>
                  </a:moveTo>
                  <a:lnTo>
                    <a:pt x="203" y="0"/>
                  </a:lnTo>
                  <a:lnTo>
                    <a:pt x="248" y="45"/>
                  </a:lnTo>
                  <a:lnTo>
                    <a:pt x="372" y="45"/>
                  </a:lnTo>
                  <a:lnTo>
                    <a:pt x="425" y="0"/>
                  </a:lnTo>
                  <a:lnTo>
                    <a:pt x="621" y="0"/>
                  </a:lnTo>
                </a:path>
              </a:pathLst>
            </a:custGeom>
            <a:noFill/>
            <a:ln w="20638">
              <a:solidFill>
                <a:srgbClr val="000000"/>
              </a:solidFill>
              <a:round/>
            </a:ln>
          </p:spPr>
          <p:txBody>
            <a:bodyPr/>
            <a:lstStyle/>
            <a:p>
              <a:endParaRPr lang="zh-CN" altLang="en-US"/>
            </a:p>
          </p:txBody>
        </p:sp>
        <p:sp>
          <p:nvSpPr>
            <p:cNvPr id="73749" name="Freeform 21"/>
            <p:cNvSpPr/>
            <p:nvPr/>
          </p:nvSpPr>
          <p:spPr bwMode="auto">
            <a:xfrm>
              <a:off x="1477" y="3116"/>
              <a:ext cx="150" cy="294"/>
            </a:xfrm>
            <a:custGeom>
              <a:avLst/>
              <a:gdLst>
                <a:gd name="T0" fmla="*/ 111 w 150"/>
                <a:gd name="T1" fmla="*/ 294 h 294"/>
                <a:gd name="T2" fmla="*/ 39 w 150"/>
                <a:gd name="T3" fmla="*/ 294 h 294"/>
                <a:gd name="T4" fmla="*/ 39 w 150"/>
                <a:gd name="T5" fmla="*/ 28 h 294"/>
                <a:gd name="T6" fmla="*/ 0 w 150"/>
                <a:gd name="T7" fmla="*/ 28 h 294"/>
                <a:gd name="T8" fmla="*/ 79 w 150"/>
                <a:gd name="T9" fmla="*/ 0 h 294"/>
                <a:gd name="T10" fmla="*/ 150 w 150"/>
                <a:gd name="T11" fmla="*/ 28 h 294"/>
                <a:gd name="T12" fmla="*/ 111 w 150"/>
                <a:gd name="T13" fmla="*/ 28 h 294"/>
                <a:gd name="T14" fmla="*/ 111 w 150"/>
                <a:gd name="T15" fmla="*/ 294 h 294"/>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294"/>
                <a:gd name="T26" fmla="*/ 150 w 150"/>
                <a:gd name="T27" fmla="*/ 294 h 2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294">
                  <a:moveTo>
                    <a:pt x="111" y="294"/>
                  </a:moveTo>
                  <a:lnTo>
                    <a:pt x="39" y="294"/>
                  </a:lnTo>
                  <a:lnTo>
                    <a:pt x="39" y="28"/>
                  </a:lnTo>
                  <a:lnTo>
                    <a:pt x="0" y="28"/>
                  </a:lnTo>
                  <a:lnTo>
                    <a:pt x="79" y="0"/>
                  </a:lnTo>
                  <a:lnTo>
                    <a:pt x="150" y="28"/>
                  </a:lnTo>
                  <a:lnTo>
                    <a:pt x="111" y="28"/>
                  </a:lnTo>
                  <a:lnTo>
                    <a:pt x="111" y="294"/>
                  </a:lnTo>
                  <a:close/>
                </a:path>
              </a:pathLst>
            </a:custGeom>
            <a:solidFill>
              <a:srgbClr val="FFFFFF"/>
            </a:solidFill>
            <a:ln w="9525">
              <a:noFill/>
              <a:round/>
            </a:ln>
          </p:spPr>
          <p:txBody>
            <a:bodyPr/>
            <a:lstStyle/>
            <a:p>
              <a:endParaRPr lang="zh-CN" altLang="en-US"/>
            </a:p>
          </p:txBody>
        </p:sp>
        <p:sp>
          <p:nvSpPr>
            <p:cNvPr id="73750" name="Freeform 22"/>
            <p:cNvSpPr/>
            <p:nvPr/>
          </p:nvSpPr>
          <p:spPr bwMode="auto">
            <a:xfrm>
              <a:off x="1477" y="3116"/>
              <a:ext cx="150" cy="277"/>
            </a:xfrm>
            <a:custGeom>
              <a:avLst/>
              <a:gdLst>
                <a:gd name="T0" fmla="*/ 39 w 150"/>
                <a:gd name="T1" fmla="*/ 277 h 277"/>
                <a:gd name="T2" fmla="*/ 39 w 150"/>
                <a:gd name="T3" fmla="*/ 28 h 277"/>
                <a:gd name="T4" fmla="*/ 0 w 150"/>
                <a:gd name="T5" fmla="*/ 28 h 277"/>
                <a:gd name="T6" fmla="*/ 79 w 150"/>
                <a:gd name="T7" fmla="*/ 0 h 277"/>
                <a:gd name="T8" fmla="*/ 150 w 150"/>
                <a:gd name="T9" fmla="*/ 28 h 277"/>
                <a:gd name="T10" fmla="*/ 111 w 150"/>
                <a:gd name="T11" fmla="*/ 28 h 277"/>
                <a:gd name="T12" fmla="*/ 111 w 150"/>
                <a:gd name="T13" fmla="*/ 277 h 277"/>
                <a:gd name="T14" fmla="*/ 0 60000 65536"/>
                <a:gd name="T15" fmla="*/ 0 60000 65536"/>
                <a:gd name="T16" fmla="*/ 0 60000 65536"/>
                <a:gd name="T17" fmla="*/ 0 60000 65536"/>
                <a:gd name="T18" fmla="*/ 0 60000 65536"/>
                <a:gd name="T19" fmla="*/ 0 60000 65536"/>
                <a:gd name="T20" fmla="*/ 0 60000 65536"/>
                <a:gd name="T21" fmla="*/ 0 w 150"/>
                <a:gd name="T22" fmla="*/ 0 h 277"/>
                <a:gd name="T23" fmla="*/ 150 w 150"/>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277">
                  <a:moveTo>
                    <a:pt x="39" y="277"/>
                  </a:moveTo>
                  <a:lnTo>
                    <a:pt x="39" y="28"/>
                  </a:lnTo>
                  <a:lnTo>
                    <a:pt x="0" y="28"/>
                  </a:lnTo>
                  <a:lnTo>
                    <a:pt x="79" y="0"/>
                  </a:lnTo>
                  <a:lnTo>
                    <a:pt x="150" y="28"/>
                  </a:lnTo>
                  <a:lnTo>
                    <a:pt x="111" y="28"/>
                  </a:lnTo>
                  <a:lnTo>
                    <a:pt x="111" y="277"/>
                  </a:lnTo>
                </a:path>
              </a:pathLst>
            </a:custGeom>
            <a:noFill/>
            <a:ln w="20638">
              <a:solidFill>
                <a:srgbClr val="000000"/>
              </a:solidFill>
              <a:round/>
            </a:ln>
          </p:spPr>
          <p:txBody>
            <a:bodyPr/>
            <a:lstStyle/>
            <a:p>
              <a:endParaRPr lang="zh-CN" altLang="en-US"/>
            </a:p>
          </p:txBody>
        </p:sp>
        <p:sp>
          <p:nvSpPr>
            <p:cNvPr id="73751" name="Freeform 23"/>
            <p:cNvSpPr/>
            <p:nvPr/>
          </p:nvSpPr>
          <p:spPr bwMode="auto">
            <a:xfrm>
              <a:off x="1255" y="2964"/>
              <a:ext cx="621" cy="152"/>
            </a:xfrm>
            <a:custGeom>
              <a:avLst/>
              <a:gdLst>
                <a:gd name="T0" fmla="*/ 0 w 621"/>
                <a:gd name="T1" fmla="*/ 0 h 152"/>
                <a:gd name="T2" fmla="*/ 78 w 621"/>
                <a:gd name="T3" fmla="*/ 152 h 152"/>
                <a:gd name="T4" fmla="*/ 549 w 621"/>
                <a:gd name="T5" fmla="*/ 152 h 152"/>
                <a:gd name="T6" fmla="*/ 621 w 621"/>
                <a:gd name="T7" fmla="*/ 0 h 152"/>
                <a:gd name="T8" fmla="*/ 0 60000 65536"/>
                <a:gd name="T9" fmla="*/ 0 60000 65536"/>
                <a:gd name="T10" fmla="*/ 0 60000 65536"/>
                <a:gd name="T11" fmla="*/ 0 60000 65536"/>
                <a:gd name="T12" fmla="*/ 0 w 621"/>
                <a:gd name="T13" fmla="*/ 0 h 152"/>
                <a:gd name="T14" fmla="*/ 621 w 621"/>
                <a:gd name="T15" fmla="*/ 152 h 152"/>
              </a:gdLst>
              <a:ahLst/>
              <a:cxnLst>
                <a:cxn ang="T8">
                  <a:pos x="T0" y="T1"/>
                </a:cxn>
                <a:cxn ang="T9">
                  <a:pos x="T2" y="T3"/>
                </a:cxn>
                <a:cxn ang="T10">
                  <a:pos x="T4" y="T5"/>
                </a:cxn>
                <a:cxn ang="T11">
                  <a:pos x="T6" y="T7"/>
                </a:cxn>
              </a:cxnLst>
              <a:rect l="T12" t="T13" r="T14" b="T15"/>
              <a:pathLst>
                <a:path w="621" h="152">
                  <a:moveTo>
                    <a:pt x="0" y="0"/>
                  </a:moveTo>
                  <a:lnTo>
                    <a:pt x="78" y="152"/>
                  </a:lnTo>
                  <a:lnTo>
                    <a:pt x="549" y="152"/>
                  </a:lnTo>
                  <a:lnTo>
                    <a:pt x="621" y="0"/>
                  </a:lnTo>
                </a:path>
              </a:pathLst>
            </a:custGeom>
            <a:noFill/>
            <a:ln w="20638">
              <a:solidFill>
                <a:srgbClr val="000000"/>
              </a:solidFill>
              <a:round/>
            </a:ln>
          </p:spPr>
          <p:txBody>
            <a:bodyPr/>
            <a:lstStyle/>
            <a:p>
              <a:endParaRPr lang="zh-CN" altLang="en-US"/>
            </a:p>
          </p:txBody>
        </p:sp>
        <p:sp>
          <p:nvSpPr>
            <p:cNvPr id="73752" name="Line 24"/>
            <p:cNvSpPr>
              <a:spLocks noChangeShapeType="1"/>
            </p:cNvSpPr>
            <p:nvPr/>
          </p:nvSpPr>
          <p:spPr bwMode="auto">
            <a:xfrm>
              <a:off x="850" y="3190"/>
              <a:ext cx="1" cy="84"/>
            </a:xfrm>
            <a:prstGeom prst="line">
              <a:avLst/>
            </a:prstGeom>
            <a:noFill/>
            <a:ln w="20638">
              <a:solidFill>
                <a:srgbClr val="000000"/>
              </a:solidFill>
              <a:round/>
            </a:ln>
          </p:spPr>
          <p:txBody>
            <a:bodyPr/>
            <a:lstStyle/>
            <a:p>
              <a:endParaRPr lang="zh-CN" altLang="en-US"/>
            </a:p>
          </p:txBody>
        </p:sp>
        <p:sp>
          <p:nvSpPr>
            <p:cNvPr id="73753" name="Freeform 25"/>
            <p:cNvSpPr/>
            <p:nvPr/>
          </p:nvSpPr>
          <p:spPr bwMode="auto">
            <a:xfrm>
              <a:off x="922" y="3116"/>
              <a:ext cx="431" cy="108"/>
            </a:xfrm>
            <a:custGeom>
              <a:avLst/>
              <a:gdLst>
                <a:gd name="T0" fmla="*/ 0 w 431"/>
                <a:gd name="T1" fmla="*/ 108 h 108"/>
                <a:gd name="T2" fmla="*/ 431 w 431"/>
                <a:gd name="T3" fmla="*/ 108 h 108"/>
                <a:gd name="T4" fmla="*/ 431 w 431"/>
                <a:gd name="T5" fmla="*/ 0 h 108"/>
                <a:gd name="T6" fmla="*/ 0 60000 65536"/>
                <a:gd name="T7" fmla="*/ 0 60000 65536"/>
                <a:gd name="T8" fmla="*/ 0 60000 65536"/>
                <a:gd name="T9" fmla="*/ 0 w 431"/>
                <a:gd name="T10" fmla="*/ 0 h 108"/>
                <a:gd name="T11" fmla="*/ 431 w 431"/>
                <a:gd name="T12" fmla="*/ 108 h 108"/>
              </a:gdLst>
              <a:ahLst/>
              <a:cxnLst>
                <a:cxn ang="T6">
                  <a:pos x="T0" y="T1"/>
                </a:cxn>
                <a:cxn ang="T7">
                  <a:pos x="T2" y="T3"/>
                </a:cxn>
                <a:cxn ang="T8">
                  <a:pos x="T4" y="T5"/>
                </a:cxn>
              </a:cxnLst>
              <a:rect l="T9" t="T10" r="T11" b="T12"/>
              <a:pathLst>
                <a:path w="431" h="108">
                  <a:moveTo>
                    <a:pt x="0" y="108"/>
                  </a:moveTo>
                  <a:lnTo>
                    <a:pt x="431" y="108"/>
                  </a:lnTo>
                  <a:lnTo>
                    <a:pt x="431" y="0"/>
                  </a:lnTo>
                </a:path>
              </a:pathLst>
            </a:custGeom>
            <a:noFill/>
            <a:ln w="20638">
              <a:solidFill>
                <a:srgbClr val="000000"/>
              </a:solidFill>
              <a:round/>
            </a:ln>
          </p:spPr>
          <p:txBody>
            <a:bodyPr/>
            <a:lstStyle/>
            <a:p>
              <a:endParaRPr lang="zh-CN" altLang="en-US"/>
            </a:p>
          </p:txBody>
        </p:sp>
        <p:sp>
          <p:nvSpPr>
            <p:cNvPr id="73754" name="Line 26"/>
            <p:cNvSpPr>
              <a:spLocks noChangeShapeType="1"/>
            </p:cNvSpPr>
            <p:nvPr/>
          </p:nvSpPr>
          <p:spPr bwMode="auto">
            <a:xfrm flipV="1">
              <a:off x="850" y="3144"/>
              <a:ext cx="1" cy="46"/>
            </a:xfrm>
            <a:prstGeom prst="line">
              <a:avLst/>
            </a:prstGeom>
            <a:noFill/>
            <a:ln w="20638">
              <a:solidFill>
                <a:srgbClr val="000000"/>
              </a:solidFill>
              <a:round/>
            </a:ln>
          </p:spPr>
          <p:txBody>
            <a:bodyPr/>
            <a:lstStyle/>
            <a:p>
              <a:endParaRPr lang="zh-CN" altLang="en-US"/>
            </a:p>
          </p:txBody>
        </p:sp>
        <p:sp>
          <p:nvSpPr>
            <p:cNvPr id="73755" name="Freeform 27"/>
            <p:cNvSpPr/>
            <p:nvPr/>
          </p:nvSpPr>
          <p:spPr bwMode="auto">
            <a:xfrm>
              <a:off x="850" y="3116"/>
              <a:ext cx="568" cy="158"/>
            </a:xfrm>
            <a:custGeom>
              <a:avLst/>
              <a:gdLst>
                <a:gd name="T0" fmla="*/ 0 w 568"/>
                <a:gd name="T1" fmla="*/ 158 h 158"/>
                <a:gd name="T2" fmla="*/ 568 w 568"/>
                <a:gd name="T3" fmla="*/ 158 h 158"/>
                <a:gd name="T4" fmla="*/ 568 w 568"/>
                <a:gd name="T5" fmla="*/ 0 h 158"/>
                <a:gd name="T6" fmla="*/ 0 60000 65536"/>
                <a:gd name="T7" fmla="*/ 0 60000 65536"/>
                <a:gd name="T8" fmla="*/ 0 60000 65536"/>
                <a:gd name="T9" fmla="*/ 0 w 568"/>
                <a:gd name="T10" fmla="*/ 0 h 158"/>
                <a:gd name="T11" fmla="*/ 568 w 568"/>
                <a:gd name="T12" fmla="*/ 158 h 158"/>
              </a:gdLst>
              <a:ahLst/>
              <a:cxnLst>
                <a:cxn ang="T6">
                  <a:pos x="T0" y="T1"/>
                </a:cxn>
                <a:cxn ang="T7">
                  <a:pos x="T2" y="T3"/>
                </a:cxn>
                <a:cxn ang="T8">
                  <a:pos x="T4" y="T5"/>
                </a:cxn>
              </a:cxnLst>
              <a:rect l="T9" t="T10" r="T11" b="T12"/>
              <a:pathLst>
                <a:path w="568" h="158">
                  <a:moveTo>
                    <a:pt x="0" y="158"/>
                  </a:moveTo>
                  <a:lnTo>
                    <a:pt x="568" y="158"/>
                  </a:lnTo>
                  <a:lnTo>
                    <a:pt x="568" y="0"/>
                  </a:lnTo>
                </a:path>
              </a:pathLst>
            </a:custGeom>
            <a:noFill/>
            <a:ln w="20638">
              <a:solidFill>
                <a:srgbClr val="000000"/>
              </a:solidFill>
              <a:round/>
            </a:ln>
          </p:spPr>
          <p:txBody>
            <a:bodyPr/>
            <a:lstStyle/>
            <a:p>
              <a:endParaRPr lang="zh-CN" altLang="en-US"/>
            </a:p>
          </p:txBody>
        </p:sp>
        <p:sp>
          <p:nvSpPr>
            <p:cNvPr id="73756" name="Rectangle 28"/>
            <p:cNvSpPr>
              <a:spLocks noChangeArrowheads="1"/>
            </p:cNvSpPr>
            <p:nvPr/>
          </p:nvSpPr>
          <p:spPr bwMode="auto">
            <a:xfrm>
              <a:off x="1255" y="3393"/>
              <a:ext cx="621" cy="147"/>
            </a:xfrm>
            <a:prstGeom prst="rect">
              <a:avLst/>
            </a:prstGeom>
            <a:solidFill>
              <a:srgbClr val="FFFFFF"/>
            </a:solidFill>
            <a:ln w="20638">
              <a:solidFill>
                <a:srgbClr val="000000"/>
              </a:solidFill>
              <a:miter lim="800000"/>
            </a:ln>
          </p:spPr>
          <p:txBody>
            <a:bodyPr/>
            <a:lstStyle/>
            <a:p>
              <a:pPr algn="ctr"/>
              <a:endParaRPr lang="zh-CN" altLang="en-US"/>
            </a:p>
          </p:txBody>
        </p:sp>
        <p:sp>
          <p:nvSpPr>
            <p:cNvPr id="73757" name="Rectangle 29"/>
            <p:cNvSpPr>
              <a:spLocks noChangeArrowheads="1"/>
            </p:cNvSpPr>
            <p:nvPr/>
          </p:nvSpPr>
          <p:spPr bwMode="auto">
            <a:xfrm>
              <a:off x="1253" y="3388"/>
              <a:ext cx="567" cy="115"/>
            </a:xfrm>
            <a:prstGeom prst="rect">
              <a:avLst/>
            </a:prstGeom>
            <a:noFill/>
            <a:ln w="9525">
              <a:noFill/>
              <a:miter lim="800000"/>
            </a:ln>
          </p:spPr>
          <p:txBody>
            <a:bodyPr lIns="0" tIns="0" rIns="0" bIns="0">
              <a:spAutoFit/>
            </a:bodyPr>
            <a:lstStyle/>
            <a:p>
              <a:pPr algn="ctr"/>
              <a:r>
                <a:rPr lang="zh-CN" altLang="en-US" sz="1200" b="1">
                  <a:latin typeface="宋体" charset="-122"/>
                </a:rPr>
                <a:t>标志寄存器</a:t>
              </a:r>
            </a:p>
          </p:txBody>
        </p:sp>
        <p:sp>
          <p:nvSpPr>
            <p:cNvPr id="73758" name="Line 31"/>
            <p:cNvSpPr>
              <a:spLocks noChangeShapeType="1"/>
            </p:cNvSpPr>
            <p:nvPr/>
          </p:nvSpPr>
          <p:spPr bwMode="auto">
            <a:xfrm>
              <a:off x="726" y="3597"/>
              <a:ext cx="1" cy="113"/>
            </a:xfrm>
            <a:prstGeom prst="line">
              <a:avLst/>
            </a:prstGeom>
            <a:noFill/>
            <a:ln w="20638">
              <a:solidFill>
                <a:srgbClr val="000000"/>
              </a:solidFill>
              <a:round/>
            </a:ln>
          </p:spPr>
          <p:txBody>
            <a:bodyPr/>
            <a:lstStyle/>
            <a:p>
              <a:endParaRPr lang="zh-CN" altLang="en-US"/>
            </a:p>
          </p:txBody>
        </p:sp>
        <p:sp>
          <p:nvSpPr>
            <p:cNvPr id="73759" name="Line 32"/>
            <p:cNvSpPr>
              <a:spLocks noChangeShapeType="1"/>
            </p:cNvSpPr>
            <p:nvPr/>
          </p:nvSpPr>
          <p:spPr bwMode="auto">
            <a:xfrm>
              <a:off x="726" y="3710"/>
              <a:ext cx="875" cy="1"/>
            </a:xfrm>
            <a:prstGeom prst="line">
              <a:avLst/>
            </a:prstGeom>
            <a:noFill/>
            <a:ln w="20638">
              <a:solidFill>
                <a:srgbClr val="000000"/>
              </a:solidFill>
              <a:round/>
            </a:ln>
          </p:spPr>
          <p:txBody>
            <a:bodyPr/>
            <a:lstStyle/>
            <a:p>
              <a:endParaRPr lang="zh-CN" altLang="en-US"/>
            </a:p>
          </p:txBody>
        </p:sp>
        <p:sp>
          <p:nvSpPr>
            <p:cNvPr id="73760" name="Line 33"/>
            <p:cNvSpPr>
              <a:spLocks noChangeShapeType="1"/>
            </p:cNvSpPr>
            <p:nvPr/>
          </p:nvSpPr>
          <p:spPr bwMode="auto">
            <a:xfrm flipH="1">
              <a:off x="1960" y="3433"/>
              <a:ext cx="40" cy="1"/>
            </a:xfrm>
            <a:prstGeom prst="line">
              <a:avLst/>
            </a:prstGeom>
            <a:noFill/>
            <a:ln w="20638">
              <a:solidFill>
                <a:srgbClr val="000000"/>
              </a:solidFill>
              <a:round/>
            </a:ln>
          </p:spPr>
          <p:txBody>
            <a:bodyPr/>
            <a:lstStyle/>
            <a:p>
              <a:endParaRPr lang="zh-CN" altLang="en-US"/>
            </a:p>
          </p:txBody>
        </p:sp>
        <p:sp>
          <p:nvSpPr>
            <p:cNvPr id="73761" name="Freeform 34"/>
            <p:cNvSpPr/>
            <p:nvPr/>
          </p:nvSpPr>
          <p:spPr bwMode="auto">
            <a:xfrm>
              <a:off x="1876" y="3404"/>
              <a:ext cx="98" cy="57"/>
            </a:xfrm>
            <a:custGeom>
              <a:avLst/>
              <a:gdLst>
                <a:gd name="T0" fmla="*/ 98 w 98"/>
                <a:gd name="T1" fmla="*/ 57 h 57"/>
                <a:gd name="T2" fmla="*/ 0 w 98"/>
                <a:gd name="T3" fmla="*/ 29 h 57"/>
                <a:gd name="T4" fmla="*/ 98 w 98"/>
                <a:gd name="T5" fmla="*/ 0 h 57"/>
                <a:gd name="T6" fmla="*/ 98 w 98"/>
                <a:gd name="T7" fmla="*/ 57 h 57"/>
                <a:gd name="T8" fmla="*/ 0 60000 65536"/>
                <a:gd name="T9" fmla="*/ 0 60000 65536"/>
                <a:gd name="T10" fmla="*/ 0 60000 65536"/>
                <a:gd name="T11" fmla="*/ 0 60000 65536"/>
                <a:gd name="T12" fmla="*/ 0 w 98"/>
                <a:gd name="T13" fmla="*/ 0 h 57"/>
                <a:gd name="T14" fmla="*/ 98 w 98"/>
                <a:gd name="T15" fmla="*/ 57 h 57"/>
              </a:gdLst>
              <a:ahLst/>
              <a:cxnLst>
                <a:cxn ang="T8">
                  <a:pos x="T0" y="T1"/>
                </a:cxn>
                <a:cxn ang="T9">
                  <a:pos x="T2" y="T3"/>
                </a:cxn>
                <a:cxn ang="T10">
                  <a:pos x="T4" y="T5"/>
                </a:cxn>
                <a:cxn ang="T11">
                  <a:pos x="T6" y="T7"/>
                </a:cxn>
              </a:cxnLst>
              <a:rect l="T12" t="T13" r="T14" b="T15"/>
              <a:pathLst>
                <a:path w="98" h="57">
                  <a:moveTo>
                    <a:pt x="98" y="57"/>
                  </a:moveTo>
                  <a:lnTo>
                    <a:pt x="0" y="29"/>
                  </a:lnTo>
                  <a:lnTo>
                    <a:pt x="98" y="0"/>
                  </a:lnTo>
                  <a:lnTo>
                    <a:pt x="98" y="57"/>
                  </a:lnTo>
                  <a:close/>
                </a:path>
              </a:pathLst>
            </a:custGeom>
            <a:solidFill>
              <a:srgbClr val="000000"/>
            </a:solidFill>
            <a:ln w="9525">
              <a:noFill/>
              <a:round/>
            </a:ln>
          </p:spPr>
          <p:txBody>
            <a:bodyPr/>
            <a:lstStyle/>
            <a:p>
              <a:endParaRPr lang="zh-CN" altLang="en-US"/>
            </a:p>
          </p:txBody>
        </p:sp>
        <p:sp>
          <p:nvSpPr>
            <p:cNvPr id="73762" name="Line 35"/>
            <p:cNvSpPr>
              <a:spLocks noChangeShapeType="1"/>
            </p:cNvSpPr>
            <p:nvPr/>
          </p:nvSpPr>
          <p:spPr bwMode="auto">
            <a:xfrm>
              <a:off x="1823" y="3048"/>
              <a:ext cx="542" cy="1"/>
            </a:xfrm>
            <a:prstGeom prst="line">
              <a:avLst/>
            </a:prstGeom>
            <a:noFill/>
            <a:ln w="20638">
              <a:solidFill>
                <a:srgbClr val="000000"/>
              </a:solidFill>
              <a:round/>
            </a:ln>
          </p:spPr>
          <p:txBody>
            <a:bodyPr/>
            <a:lstStyle/>
            <a:p>
              <a:endParaRPr lang="zh-CN" altLang="en-US"/>
            </a:p>
          </p:txBody>
        </p:sp>
        <p:sp>
          <p:nvSpPr>
            <p:cNvPr id="73763" name="Line 36"/>
            <p:cNvSpPr>
              <a:spLocks noChangeShapeType="1"/>
            </p:cNvSpPr>
            <p:nvPr/>
          </p:nvSpPr>
          <p:spPr bwMode="auto">
            <a:xfrm>
              <a:off x="2365" y="2901"/>
              <a:ext cx="497" cy="1"/>
            </a:xfrm>
            <a:prstGeom prst="line">
              <a:avLst/>
            </a:prstGeom>
            <a:noFill/>
            <a:ln w="20638">
              <a:solidFill>
                <a:srgbClr val="000000"/>
              </a:solidFill>
              <a:round/>
            </a:ln>
          </p:spPr>
          <p:txBody>
            <a:bodyPr/>
            <a:lstStyle/>
            <a:p>
              <a:endParaRPr lang="zh-CN" altLang="en-US"/>
            </a:p>
          </p:txBody>
        </p:sp>
        <p:sp>
          <p:nvSpPr>
            <p:cNvPr id="73764" name="Freeform 37"/>
            <p:cNvSpPr/>
            <p:nvPr/>
          </p:nvSpPr>
          <p:spPr bwMode="auto">
            <a:xfrm>
              <a:off x="2365" y="2901"/>
              <a:ext cx="497" cy="323"/>
            </a:xfrm>
            <a:custGeom>
              <a:avLst/>
              <a:gdLst>
                <a:gd name="T0" fmla="*/ 0 w 497"/>
                <a:gd name="T1" fmla="*/ 0 h 323"/>
                <a:gd name="T2" fmla="*/ 0 w 497"/>
                <a:gd name="T3" fmla="*/ 323 h 323"/>
                <a:gd name="T4" fmla="*/ 497 w 497"/>
                <a:gd name="T5" fmla="*/ 323 h 323"/>
                <a:gd name="T6" fmla="*/ 497 w 497"/>
                <a:gd name="T7" fmla="*/ 0 h 323"/>
                <a:gd name="T8" fmla="*/ 0 60000 65536"/>
                <a:gd name="T9" fmla="*/ 0 60000 65536"/>
                <a:gd name="T10" fmla="*/ 0 60000 65536"/>
                <a:gd name="T11" fmla="*/ 0 60000 65536"/>
                <a:gd name="T12" fmla="*/ 0 w 497"/>
                <a:gd name="T13" fmla="*/ 0 h 323"/>
                <a:gd name="T14" fmla="*/ 497 w 497"/>
                <a:gd name="T15" fmla="*/ 323 h 323"/>
              </a:gdLst>
              <a:ahLst/>
              <a:cxnLst>
                <a:cxn ang="T8">
                  <a:pos x="T0" y="T1"/>
                </a:cxn>
                <a:cxn ang="T9">
                  <a:pos x="T2" y="T3"/>
                </a:cxn>
                <a:cxn ang="T10">
                  <a:pos x="T4" y="T5"/>
                </a:cxn>
                <a:cxn ang="T11">
                  <a:pos x="T6" y="T7"/>
                </a:cxn>
              </a:cxnLst>
              <a:rect l="T12" t="T13" r="T14" b="T15"/>
              <a:pathLst>
                <a:path w="497" h="323">
                  <a:moveTo>
                    <a:pt x="0" y="0"/>
                  </a:moveTo>
                  <a:lnTo>
                    <a:pt x="0" y="323"/>
                  </a:lnTo>
                  <a:lnTo>
                    <a:pt x="497" y="323"/>
                  </a:lnTo>
                  <a:lnTo>
                    <a:pt x="497" y="0"/>
                  </a:lnTo>
                </a:path>
              </a:pathLst>
            </a:custGeom>
            <a:noFill/>
            <a:ln w="20638">
              <a:solidFill>
                <a:srgbClr val="000000"/>
              </a:solidFill>
              <a:round/>
            </a:ln>
          </p:spPr>
          <p:txBody>
            <a:bodyPr/>
            <a:lstStyle/>
            <a:p>
              <a:endParaRPr lang="zh-CN" altLang="en-US"/>
            </a:p>
          </p:txBody>
        </p:sp>
        <p:sp>
          <p:nvSpPr>
            <p:cNvPr id="73765" name="Freeform 38"/>
            <p:cNvSpPr/>
            <p:nvPr/>
          </p:nvSpPr>
          <p:spPr bwMode="auto">
            <a:xfrm>
              <a:off x="1974" y="3031"/>
              <a:ext cx="52" cy="40"/>
            </a:xfrm>
            <a:custGeom>
              <a:avLst/>
              <a:gdLst>
                <a:gd name="T0" fmla="*/ 0 w 52"/>
                <a:gd name="T1" fmla="*/ 17 h 40"/>
                <a:gd name="T2" fmla="*/ 6 w 52"/>
                <a:gd name="T3" fmla="*/ 6 h 40"/>
                <a:gd name="T4" fmla="*/ 26 w 52"/>
                <a:gd name="T5" fmla="*/ 0 h 40"/>
                <a:gd name="T6" fmla="*/ 39 w 52"/>
                <a:gd name="T7" fmla="*/ 6 h 40"/>
                <a:gd name="T8" fmla="*/ 52 w 52"/>
                <a:gd name="T9" fmla="*/ 17 h 40"/>
                <a:gd name="T10" fmla="*/ 39 w 52"/>
                <a:gd name="T11" fmla="*/ 34 h 40"/>
                <a:gd name="T12" fmla="*/ 26 w 52"/>
                <a:gd name="T13" fmla="*/ 40 h 40"/>
                <a:gd name="T14" fmla="*/ 6 w 52"/>
                <a:gd name="T15" fmla="*/ 34 h 40"/>
                <a:gd name="T16" fmla="*/ 0 w 52"/>
                <a:gd name="T17" fmla="*/ 1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40"/>
                <a:gd name="T29" fmla="*/ 52 w 52"/>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40">
                  <a:moveTo>
                    <a:pt x="0" y="17"/>
                  </a:moveTo>
                  <a:lnTo>
                    <a:pt x="6" y="6"/>
                  </a:lnTo>
                  <a:lnTo>
                    <a:pt x="26" y="0"/>
                  </a:lnTo>
                  <a:lnTo>
                    <a:pt x="39" y="6"/>
                  </a:lnTo>
                  <a:lnTo>
                    <a:pt x="52" y="17"/>
                  </a:lnTo>
                  <a:lnTo>
                    <a:pt x="39" y="34"/>
                  </a:lnTo>
                  <a:lnTo>
                    <a:pt x="26" y="40"/>
                  </a:lnTo>
                  <a:lnTo>
                    <a:pt x="6" y="34"/>
                  </a:lnTo>
                  <a:lnTo>
                    <a:pt x="0" y="17"/>
                  </a:lnTo>
                  <a:close/>
                </a:path>
              </a:pathLst>
            </a:custGeom>
            <a:solidFill>
              <a:srgbClr val="000000"/>
            </a:solidFill>
            <a:ln w="20638">
              <a:solidFill>
                <a:srgbClr val="000000"/>
              </a:solidFill>
              <a:round/>
            </a:ln>
          </p:spPr>
          <p:txBody>
            <a:bodyPr/>
            <a:lstStyle/>
            <a:p>
              <a:endParaRPr lang="zh-CN" altLang="en-US"/>
            </a:p>
          </p:txBody>
        </p:sp>
        <p:sp>
          <p:nvSpPr>
            <p:cNvPr id="73766" name="Freeform 39"/>
            <p:cNvSpPr/>
            <p:nvPr/>
          </p:nvSpPr>
          <p:spPr bwMode="auto">
            <a:xfrm>
              <a:off x="2862" y="2924"/>
              <a:ext cx="268" cy="170"/>
            </a:xfrm>
            <a:custGeom>
              <a:avLst/>
              <a:gdLst>
                <a:gd name="T0" fmla="*/ 268 w 268"/>
                <a:gd name="T1" fmla="*/ 40 h 170"/>
                <a:gd name="T2" fmla="*/ 268 w 268"/>
                <a:gd name="T3" fmla="*/ 124 h 170"/>
                <a:gd name="T4" fmla="*/ 52 w 268"/>
                <a:gd name="T5" fmla="*/ 124 h 170"/>
                <a:gd name="T6" fmla="*/ 52 w 268"/>
                <a:gd name="T7" fmla="*/ 170 h 170"/>
                <a:gd name="T8" fmla="*/ 0 w 268"/>
                <a:gd name="T9" fmla="*/ 85 h 170"/>
                <a:gd name="T10" fmla="*/ 52 w 268"/>
                <a:gd name="T11" fmla="*/ 0 h 170"/>
                <a:gd name="T12" fmla="*/ 52 w 268"/>
                <a:gd name="T13" fmla="*/ 40 h 170"/>
                <a:gd name="T14" fmla="*/ 268 w 268"/>
                <a:gd name="T15" fmla="*/ 40 h 170"/>
                <a:gd name="T16" fmla="*/ 0 60000 65536"/>
                <a:gd name="T17" fmla="*/ 0 60000 65536"/>
                <a:gd name="T18" fmla="*/ 0 60000 65536"/>
                <a:gd name="T19" fmla="*/ 0 60000 65536"/>
                <a:gd name="T20" fmla="*/ 0 60000 65536"/>
                <a:gd name="T21" fmla="*/ 0 60000 65536"/>
                <a:gd name="T22" fmla="*/ 0 60000 65536"/>
                <a:gd name="T23" fmla="*/ 0 60000 65536"/>
                <a:gd name="T24" fmla="*/ 0 w 268"/>
                <a:gd name="T25" fmla="*/ 0 h 170"/>
                <a:gd name="T26" fmla="*/ 268 w 268"/>
                <a:gd name="T27" fmla="*/ 170 h 1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8" h="170">
                  <a:moveTo>
                    <a:pt x="268" y="40"/>
                  </a:moveTo>
                  <a:lnTo>
                    <a:pt x="268" y="124"/>
                  </a:lnTo>
                  <a:lnTo>
                    <a:pt x="52" y="124"/>
                  </a:lnTo>
                  <a:lnTo>
                    <a:pt x="52" y="170"/>
                  </a:lnTo>
                  <a:lnTo>
                    <a:pt x="0" y="85"/>
                  </a:lnTo>
                  <a:lnTo>
                    <a:pt x="52" y="0"/>
                  </a:lnTo>
                  <a:lnTo>
                    <a:pt x="52" y="40"/>
                  </a:lnTo>
                  <a:lnTo>
                    <a:pt x="268" y="40"/>
                  </a:lnTo>
                  <a:close/>
                </a:path>
              </a:pathLst>
            </a:custGeom>
            <a:solidFill>
              <a:srgbClr val="FFFFFF"/>
            </a:solidFill>
            <a:ln w="9525">
              <a:noFill/>
              <a:round/>
            </a:ln>
          </p:spPr>
          <p:txBody>
            <a:bodyPr/>
            <a:lstStyle/>
            <a:p>
              <a:endParaRPr lang="zh-CN" altLang="en-US"/>
            </a:p>
          </p:txBody>
        </p:sp>
        <p:sp>
          <p:nvSpPr>
            <p:cNvPr id="73767" name="Freeform 40"/>
            <p:cNvSpPr/>
            <p:nvPr/>
          </p:nvSpPr>
          <p:spPr bwMode="auto">
            <a:xfrm>
              <a:off x="2862" y="2924"/>
              <a:ext cx="248" cy="170"/>
            </a:xfrm>
            <a:custGeom>
              <a:avLst/>
              <a:gdLst>
                <a:gd name="T0" fmla="*/ 248 w 248"/>
                <a:gd name="T1" fmla="*/ 124 h 170"/>
                <a:gd name="T2" fmla="*/ 52 w 248"/>
                <a:gd name="T3" fmla="*/ 124 h 170"/>
                <a:gd name="T4" fmla="*/ 52 w 248"/>
                <a:gd name="T5" fmla="*/ 170 h 170"/>
                <a:gd name="T6" fmla="*/ 0 w 248"/>
                <a:gd name="T7" fmla="*/ 85 h 170"/>
                <a:gd name="T8" fmla="*/ 52 w 248"/>
                <a:gd name="T9" fmla="*/ 0 h 170"/>
                <a:gd name="T10" fmla="*/ 52 w 248"/>
                <a:gd name="T11" fmla="*/ 40 h 170"/>
                <a:gd name="T12" fmla="*/ 248 w 248"/>
                <a:gd name="T13" fmla="*/ 40 h 170"/>
                <a:gd name="T14" fmla="*/ 0 60000 65536"/>
                <a:gd name="T15" fmla="*/ 0 60000 65536"/>
                <a:gd name="T16" fmla="*/ 0 60000 65536"/>
                <a:gd name="T17" fmla="*/ 0 60000 65536"/>
                <a:gd name="T18" fmla="*/ 0 60000 65536"/>
                <a:gd name="T19" fmla="*/ 0 60000 65536"/>
                <a:gd name="T20" fmla="*/ 0 60000 65536"/>
                <a:gd name="T21" fmla="*/ 0 w 248"/>
                <a:gd name="T22" fmla="*/ 0 h 170"/>
                <a:gd name="T23" fmla="*/ 248 w 248"/>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 h="170">
                  <a:moveTo>
                    <a:pt x="248" y="124"/>
                  </a:moveTo>
                  <a:lnTo>
                    <a:pt x="52" y="124"/>
                  </a:lnTo>
                  <a:lnTo>
                    <a:pt x="52" y="170"/>
                  </a:lnTo>
                  <a:lnTo>
                    <a:pt x="0" y="85"/>
                  </a:lnTo>
                  <a:lnTo>
                    <a:pt x="52" y="0"/>
                  </a:lnTo>
                  <a:lnTo>
                    <a:pt x="52" y="40"/>
                  </a:lnTo>
                  <a:lnTo>
                    <a:pt x="248" y="40"/>
                  </a:lnTo>
                </a:path>
              </a:pathLst>
            </a:custGeom>
            <a:noFill/>
            <a:ln w="20638">
              <a:solidFill>
                <a:srgbClr val="000000"/>
              </a:solidFill>
              <a:round/>
            </a:ln>
          </p:spPr>
          <p:txBody>
            <a:bodyPr/>
            <a:lstStyle/>
            <a:p>
              <a:endParaRPr lang="zh-CN" altLang="en-US"/>
            </a:p>
          </p:txBody>
        </p:sp>
        <p:sp>
          <p:nvSpPr>
            <p:cNvPr id="73768" name="Line 41"/>
            <p:cNvSpPr>
              <a:spLocks noChangeShapeType="1"/>
            </p:cNvSpPr>
            <p:nvPr/>
          </p:nvSpPr>
          <p:spPr bwMode="auto">
            <a:xfrm flipV="1">
              <a:off x="3110" y="2794"/>
              <a:ext cx="1" cy="170"/>
            </a:xfrm>
            <a:prstGeom prst="line">
              <a:avLst/>
            </a:prstGeom>
            <a:noFill/>
            <a:ln w="20638">
              <a:solidFill>
                <a:srgbClr val="000000"/>
              </a:solidFill>
              <a:round/>
            </a:ln>
          </p:spPr>
          <p:txBody>
            <a:bodyPr/>
            <a:lstStyle/>
            <a:p>
              <a:endParaRPr lang="zh-CN" altLang="en-US"/>
            </a:p>
          </p:txBody>
        </p:sp>
        <p:sp>
          <p:nvSpPr>
            <p:cNvPr id="73769" name="Line 42"/>
            <p:cNvSpPr>
              <a:spLocks noChangeShapeType="1"/>
            </p:cNvSpPr>
            <p:nvPr/>
          </p:nvSpPr>
          <p:spPr bwMode="auto">
            <a:xfrm>
              <a:off x="3182" y="2964"/>
              <a:ext cx="176" cy="1"/>
            </a:xfrm>
            <a:prstGeom prst="line">
              <a:avLst/>
            </a:prstGeom>
            <a:noFill/>
            <a:ln w="20638">
              <a:solidFill>
                <a:srgbClr val="000000"/>
              </a:solidFill>
              <a:round/>
            </a:ln>
          </p:spPr>
          <p:txBody>
            <a:bodyPr/>
            <a:lstStyle/>
            <a:p>
              <a:endParaRPr lang="zh-CN" altLang="en-US"/>
            </a:p>
          </p:txBody>
        </p:sp>
        <p:sp>
          <p:nvSpPr>
            <p:cNvPr id="73770" name="Line 43"/>
            <p:cNvSpPr>
              <a:spLocks noChangeShapeType="1"/>
            </p:cNvSpPr>
            <p:nvPr/>
          </p:nvSpPr>
          <p:spPr bwMode="auto">
            <a:xfrm>
              <a:off x="3038" y="3048"/>
              <a:ext cx="320" cy="1"/>
            </a:xfrm>
            <a:prstGeom prst="line">
              <a:avLst/>
            </a:prstGeom>
            <a:noFill/>
            <a:ln w="20638">
              <a:solidFill>
                <a:srgbClr val="000000"/>
              </a:solidFill>
              <a:round/>
            </a:ln>
          </p:spPr>
          <p:txBody>
            <a:bodyPr/>
            <a:lstStyle/>
            <a:p>
              <a:endParaRPr lang="zh-CN" altLang="en-US"/>
            </a:p>
          </p:txBody>
        </p:sp>
        <p:sp>
          <p:nvSpPr>
            <p:cNvPr id="73771" name="Rectangle 44"/>
            <p:cNvSpPr>
              <a:spLocks noChangeArrowheads="1"/>
            </p:cNvSpPr>
            <p:nvPr/>
          </p:nvSpPr>
          <p:spPr bwMode="auto">
            <a:xfrm>
              <a:off x="3358" y="2901"/>
              <a:ext cx="738" cy="323"/>
            </a:xfrm>
            <a:prstGeom prst="rect">
              <a:avLst/>
            </a:prstGeom>
            <a:solidFill>
              <a:srgbClr val="FFFFFF"/>
            </a:solidFill>
            <a:ln w="20638">
              <a:solidFill>
                <a:srgbClr val="000000"/>
              </a:solidFill>
              <a:miter lim="800000"/>
            </a:ln>
          </p:spPr>
          <p:txBody>
            <a:bodyPr/>
            <a:lstStyle/>
            <a:p>
              <a:pPr algn="ctr"/>
              <a:endParaRPr lang="zh-CN" altLang="en-US"/>
            </a:p>
          </p:txBody>
        </p:sp>
        <p:sp>
          <p:nvSpPr>
            <p:cNvPr id="73772" name="Line 45"/>
            <p:cNvSpPr>
              <a:spLocks noChangeShapeType="1"/>
            </p:cNvSpPr>
            <p:nvPr/>
          </p:nvSpPr>
          <p:spPr bwMode="auto">
            <a:xfrm flipV="1">
              <a:off x="3182" y="2794"/>
              <a:ext cx="1" cy="170"/>
            </a:xfrm>
            <a:prstGeom prst="line">
              <a:avLst/>
            </a:prstGeom>
            <a:noFill/>
            <a:ln w="20638">
              <a:solidFill>
                <a:srgbClr val="000000"/>
              </a:solidFill>
              <a:round/>
            </a:ln>
          </p:spPr>
          <p:txBody>
            <a:bodyPr/>
            <a:lstStyle/>
            <a:p>
              <a:endParaRPr lang="zh-CN" altLang="en-US"/>
            </a:p>
          </p:txBody>
        </p:sp>
        <p:sp>
          <p:nvSpPr>
            <p:cNvPr id="73773" name="Freeform 46"/>
            <p:cNvSpPr/>
            <p:nvPr/>
          </p:nvSpPr>
          <p:spPr bwMode="auto">
            <a:xfrm>
              <a:off x="3071" y="2365"/>
              <a:ext cx="150" cy="553"/>
            </a:xfrm>
            <a:custGeom>
              <a:avLst/>
              <a:gdLst>
                <a:gd name="T0" fmla="*/ 111 w 150"/>
                <a:gd name="T1" fmla="*/ 553 h 553"/>
                <a:gd name="T2" fmla="*/ 39 w 150"/>
                <a:gd name="T3" fmla="*/ 553 h 553"/>
                <a:gd name="T4" fmla="*/ 39 w 150"/>
                <a:gd name="T5" fmla="*/ 33 h 553"/>
                <a:gd name="T6" fmla="*/ 0 w 150"/>
                <a:gd name="T7" fmla="*/ 33 h 553"/>
                <a:gd name="T8" fmla="*/ 78 w 150"/>
                <a:gd name="T9" fmla="*/ 0 h 553"/>
                <a:gd name="T10" fmla="*/ 150 w 150"/>
                <a:gd name="T11" fmla="*/ 33 h 553"/>
                <a:gd name="T12" fmla="*/ 111 w 150"/>
                <a:gd name="T13" fmla="*/ 33 h 553"/>
                <a:gd name="T14" fmla="*/ 111 w 150"/>
                <a:gd name="T15" fmla="*/ 553 h 553"/>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53"/>
                <a:gd name="T26" fmla="*/ 150 w 150"/>
                <a:gd name="T27" fmla="*/ 553 h 5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53">
                  <a:moveTo>
                    <a:pt x="111" y="553"/>
                  </a:moveTo>
                  <a:lnTo>
                    <a:pt x="39" y="553"/>
                  </a:lnTo>
                  <a:lnTo>
                    <a:pt x="39" y="33"/>
                  </a:lnTo>
                  <a:lnTo>
                    <a:pt x="0" y="33"/>
                  </a:lnTo>
                  <a:lnTo>
                    <a:pt x="78" y="0"/>
                  </a:lnTo>
                  <a:lnTo>
                    <a:pt x="150" y="33"/>
                  </a:lnTo>
                  <a:lnTo>
                    <a:pt x="111" y="33"/>
                  </a:lnTo>
                  <a:lnTo>
                    <a:pt x="111" y="553"/>
                  </a:lnTo>
                  <a:close/>
                </a:path>
              </a:pathLst>
            </a:custGeom>
            <a:solidFill>
              <a:srgbClr val="FFFFFF"/>
            </a:solidFill>
            <a:ln w="9525">
              <a:noFill/>
              <a:round/>
            </a:ln>
          </p:spPr>
          <p:txBody>
            <a:bodyPr/>
            <a:lstStyle/>
            <a:p>
              <a:endParaRPr lang="zh-CN" altLang="en-US"/>
            </a:p>
          </p:txBody>
        </p:sp>
        <p:sp>
          <p:nvSpPr>
            <p:cNvPr id="73774" name="Freeform 47"/>
            <p:cNvSpPr/>
            <p:nvPr/>
          </p:nvSpPr>
          <p:spPr bwMode="auto">
            <a:xfrm>
              <a:off x="3071" y="2365"/>
              <a:ext cx="150" cy="536"/>
            </a:xfrm>
            <a:custGeom>
              <a:avLst/>
              <a:gdLst>
                <a:gd name="T0" fmla="*/ 39 w 150"/>
                <a:gd name="T1" fmla="*/ 536 h 536"/>
                <a:gd name="T2" fmla="*/ 39 w 150"/>
                <a:gd name="T3" fmla="*/ 33 h 536"/>
                <a:gd name="T4" fmla="*/ 0 w 150"/>
                <a:gd name="T5" fmla="*/ 33 h 536"/>
                <a:gd name="T6" fmla="*/ 78 w 150"/>
                <a:gd name="T7" fmla="*/ 0 h 536"/>
                <a:gd name="T8" fmla="*/ 150 w 150"/>
                <a:gd name="T9" fmla="*/ 33 h 536"/>
                <a:gd name="T10" fmla="*/ 111 w 150"/>
                <a:gd name="T11" fmla="*/ 33 h 536"/>
                <a:gd name="T12" fmla="*/ 111 w 150"/>
                <a:gd name="T13" fmla="*/ 536 h 536"/>
                <a:gd name="T14" fmla="*/ 0 60000 65536"/>
                <a:gd name="T15" fmla="*/ 0 60000 65536"/>
                <a:gd name="T16" fmla="*/ 0 60000 65536"/>
                <a:gd name="T17" fmla="*/ 0 60000 65536"/>
                <a:gd name="T18" fmla="*/ 0 60000 65536"/>
                <a:gd name="T19" fmla="*/ 0 60000 65536"/>
                <a:gd name="T20" fmla="*/ 0 60000 65536"/>
                <a:gd name="T21" fmla="*/ 0 w 150"/>
                <a:gd name="T22" fmla="*/ 0 h 536"/>
                <a:gd name="T23" fmla="*/ 150 w 150"/>
                <a:gd name="T24" fmla="*/ 536 h 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536">
                  <a:moveTo>
                    <a:pt x="39" y="536"/>
                  </a:moveTo>
                  <a:lnTo>
                    <a:pt x="39" y="33"/>
                  </a:lnTo>
                  <a:lnTo>
                    <a:pt x="0" y="33"/>
                  </a:lnTo>
                  <a:lnTo>
                    <a:pt x="78" y="0"/>
                  </a:lnTo>
                  <a:lnTo>
                    <a:pt x="150" y="33"/>
                  </a:lnTo>
                  <a:lnTo>
                    <a:pt x="111" y="33"/>
                  </a:lnTo>
                  <a:lnTo>
                    <a:pt x="111" y="536"/>
                  </a:lnTo>
                </a:path>
              </a:pathLst>
            </a:custGeom>
            <a:noFill/>
            <a:ln w="20638">
              <a:solidFill>
                <a:srgbClr val="000000"/>
              </a:solidFill>
              <a:round/>
            </a:ln>
          </p:spPr>
          <p:txBody>
            <a:bodyPr/>
            <a:lstStyle/>
            <a:p>
              <a:endParaRPr lang="zh-CN" altLang="en-US"/>
            </a:p>
          </p:txBody>
        </p:sp>
        <p:sp>
          <p:nvSpPr>
            <p:cNvPr id="73775" name="Line 48"/>
            <p:cNvSpPr>
              <a:spLocks noChangeShapeType="1"/>
            </p:cNvSpPr>
            <p:nvPr/>
          </p:nvSpPr>
          <p:spPr bwMode="auto">
            <a:xfrm>
              <a:off x="3110" y="2901"/>
              <a:ext cx="1" cy="40"/>
            </a:xfrm>
            <a:prstGeom prst="line">
              <a:avLst/>
            </a:prstGeom>
            <a:noFill/>
            <a:ln w="20638">
              <a:solidFill>
                <a:srgbClr val="000000"/>
              </a:solidFill>
              <a:round/>
            </a:ln>
          </p:spPr>
          <p:txBody>
            <a:bodyPr/>
            <a:lstStyle/>
            <a:p>
              <a:endParaRPr lang="zh-CN" altLang="en-US"/>
            </a:p>
          </p:txBody>
        </p:sp>
        <p:sp>
          <p:nvSpPr>
            <p:cNvPr id="73776" name="Line 49"/>
            <p:cNvSpPr>
              <a:spLocks noChangeShapeType="1"/>
            </p:cNvSpPr>
            <p:nvPr/>
          </p:nvSpPr>
          <p:spPr bwMode="auto">
            <a:xfrm>
              <a:off x="3482" y="2901"/>
              <a:ext cx="1" cy="323"/>
            </a:xfrm>
            <a:prstGeom prst="line">
              <a:avLst/>
            </a:prstGeom>
            <a:noFill/>
            <a:ln w="20638">
              <a:solidFill>
                <a:srgbClr val="000000"/>
              </a:solidFill>
              <a:round/>
            </a:ln>
          </p:spPr>
          <p:txBody>
            <a:bodyPr/>
            <a:lstStyle/>
            <a:p>
              <a:endParaRPr lang="zh-CN" altLang="en-US"/>
            </a:p>
          </p:txBody>
        </p:sp>
        <p:sp>
          <p:nvSpPr>
            <p:cNvPr id="73777" name="Line 50"/>
            <p:cNvSpPr>
              <a:spLocks noChangeShapeType="1"/>
            </p:cNvSpPr>
            <p:nvPr/>
          </p:nvSpPr>
          <p:spPr bwMode="auto">
            <a:xfrm>
              <a:off x="3600" y="2901"/>
              <a:ext cx="1" cy="323"/>
            </a:xfrm>
            <a:prstGeom prst="line">
              <a:avLst/>
            </a:prstGeom>
            <a:noFill/>
            <a:ln w="20638">
              <a:solidFill>
                <a:srgbClr val="000000"/>
              </a:solidFill>
              <a:round/>
            </a:ln>
          </p:spPr>
          <p:txBody>
            <a:bodyPr/>
            <a:lstStyle/>
            <a:p>
              <a:endParaRPr lang="zh-CN" altLang="en-US"/>
            </a:p>
          </p:txBody>
        </p:sp>
        <p:sp>
          <p:nvSpPr>
            <p:cNvPr id="73778" name="Line 51"/>
            <p:cNvSpPr>
              <a:spLocks noChangeShapeType="1"/>
            </p:cNvSpPr>
            <p:nvPr/>
          </p:nvSpPr>
          <p:spPr bwMode="auto">
            <a:xfrm>
              <a:off x="3724" y="2901"/>
              <a:ext cx="1" cy="323"/>
            </a:xfrm>
            <a:prstGeom prst="line">
              <a:avLst/>
            </a:prstGeom>
            <a:noFill/>
            <a:ln w="20638">
              <a:solidFill>
                <a:srgbClr val="000000"/>
              </a:solidFill>
              <a:round/>
            </a:ln>
          </p:spPr>
          <p:txBody>
            <a:bodyPr/>
            <a:lstStyle/>
            <a:p>
              <a:endParaRPr lang="zh-CN" altLang="en-US"/>
            </a:p>
          </p:txBody>
        </p:sp>
        <p:sp>
          <p:nvSpPr>
            <p:cNvPr id="73779" name="Line 52"/>
            <p:cNvSpPr>
              <a:spLocks noChangeShapeType="1"/>
            </p:cNvSpPr>
            <p:nvPr/>
          </p:nvSpPr>
          <p:spPr bwMode="auto">
            <a:xfrm>
              <a:off x="3848" y="2901"/>
              <a:ext cx="1" cy="323"/>
            </a:xfrm>
            <a:prstGeom prst="line">
              <a:avLst/>
            </a:prstGeom>
            <a:noFill/>
            <a:ln w="20638">
              <a:solidFill>
                <a:srgbClr val="000000"/>
              </a:solidFill>
              <a:round/>
            </a:ln>
          </p:spPr>
          <p:txBody>
            <a:bodyPr/>
            <a:lstStyle/>
            <a:p>
              <a:endParaRPr lang="zh-CN" altLang="en-US"/>
            </a:p>
          </p:txBody>
        </p:sp>
        <p:sp>
          <p:nvSpPr>
            <p:cNvPr id="73780" name="Line 53"/>
            <p:cNvSpPr>
              <a:spLocks noChangeShapeType="1"/>
            </p:cNvSpPr>
            <p:nvPr/>
          </p:nvSpPr>
          <p:spPr bwMode="auto">
            <a:xfrm>
              <a:off x="3972" y="2901"/>
              <a:ext cx="1" cy="323"/>
            </a:xfrm>
            <a:prstGeom prst="line">
              <a:avLst/>
            </a:prstGeom>
            <a:noFill/>
            <a:ln w="20638">
              <a:solidFill>
                <a:srgbClr val="000000"/>
              </a:solidFill>
              <a:round/>
            </a:ln>
          </p:spPr>
          <p:txBody>
            <a:bodyPr/>
            <a:lstStyle/>
            <a:p>
              <a:endParaRPr lang="zh-CN" altLang="en-US"/>
            </a:p>
          </p:txBody>
        </p:sp>
        <p:sp>
          <p:nvSpPr>
            <p:cNvPr id="73781" name="Freeform 54"/>
            <p:cNvSpPr/>
            <p:nvPr/>
          </p:nvSpPr>
          <p:spPr bwMode="auto">
            <a:xfrm>
              <a:off x="3038" y="1709"/>
              <a:ext cx="144" cy="548"/>
            </a:xfrm>
            <a:custGeom>
              <a:avLst/>
              <a:gdLst>
                <a:gd name="T0" fmla="*/ 33 w 144"/>
                <a:gd name="T1" fmla="*/ 0 h 548"/>
                <a:gd name="T2" fmla="*/ 111 w 144"/>
                <a:gd name="T3" fmla="*/ 0 h 548"/>
                <a:gd name="T4" fmla="*/ 111 w 144"/>
                <a:gd name="T5" fmla="*/ 520 h 548"/>
                <a:gd name="T6" fmla="*/ 144 w 144"/>
                <a:gd name="T7" fmla="*/ 520 h 548"/>
                <a:gd name="T8" fmla="*/ 72 w 144"/>
                <a:gd name="T9" fmla="*/ 548 h 548"/>
                <a:gd name="T10" fmla="*/ 0 w 144"/>
                <a:gd name="T11" fmla="*/ 520 h 548"/>
                <a:gd name="T12" fmla="*/ 33 w 144"/>
                <a:gd name="T13" fmla="*/ 520 h 548"/>
                <a:gd name="T14" fmla="*/ 33 w 144"/>
                <a:gd name="T15" fmla="*/ 0 h 548"/>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48"/>
                <a:gd name="T26" fmla="*/ 144 w 144"/>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48">
                  <a:moveTo>
                    <a:pt x="33" y="0"/>
                  </a:moveTo>
                  <a:lnTo>
                    <a:pt x="111" y="0"/>
                  </a:lnTo>
                  <a:lnTo>
                    <a:pt x="111" y="520"/>
                  </a:lnTo>
                  <a:lnTo>
                    <a:pt x="144" y="520"/>
                  </a:lnTo>
                  <a:lnTo>
                    <a:pt x="72" y="548"/>
                  </a:lnTo>
                  <a:lnTo>
                    <a:pt x="0" y="520"/>
                  </a:lnTo>
                  <a:lnTo>
                    <a:pt x="33" y="520"/>
                  </a:lnTo>
                  <a:lnTo>
                    <a:pt x="33" y="0"/>
                  </a:lnTo>
                  <a:close/>
                </a:path>
              </a:pathLst>
            </a:custGeom>
            <a:solidFill>
              <a:srgbClr val="FFFFFF"/>
            </a:solidFill>
            <a:ln w="9525">
              <a:noFill/>
              <a:round/>
            </a:ln>
          </p:spPr>
          <p:txBody>
            <a:bodyPr/>
            <a:lstStyle/>
            <a:p>
              <a:endParaRPr lang="zh-CN" altLang="en-US"/>
            </a:p>
          </p:txBody>
        </p:sp>
        <p:sp>
          <p:nvSpPr>
            <p:cNvPr id="73782" name="Freeform 55"/>
            <p:cNvSpPr/>
            <p:nvPr/>
          </p:nvSpPr>
          <p:spPr bwMode="auto">
            <a:xfrm>
              <a:off x="3038" y="1726"/>
              <a:ext cx="144" cy="531"/>
            </a:xfrm>
            <a:custGeom>
              <a:avLst/>
              <a:gdLst>
                <a:gd name="T0" fmla="*/ 111 w 144"/>
                <a:gd name="T1" fmla="*/ 0 h 531"/>
                <a:gd name="T2" fmla="*/ 111 w 144"/>
                <a:gd name="T3" fmla="*/ 503 h 531"/>
                <a:gd name="T4" fmla="*/ 144 w 144"/>
                <a:gd name="T5" fmla="*/ 503 h 531"/>
                <a:gd name="T6" fmla="*/ 72 w 144"/>
                <a:gd name="T7" fmla="*/ 531 h 531"/>
                <a:gd name="T8" fmla="*/ 0 w 144"/>
                <a:gd name="T9" fmla="*/ 503 h 531"/>
                <a:gd name="T10" fmla="*/ 33 w 144"/>
                <a:gd name="T11" fmla="*/ 503 h 531"/>
                <a:gd name="T12" fmla="*/ 33 w 144"/>
                <a:gd name="T13" fmla="*/ 0 h 531"/>
                <a:gd name="T14" fmla="*/ 0 60000 65536"/>
                <a:gd name="T15" fmla="*/ 0 60000 65536"/>
                <a:gd name="T16" fmla="*/ 0 60000 65536"/>
                <a:gd name="T17" fmla="*/ 0 60000 65536"/>
                <a:gd name="T18" fmla="*/ 0 60000 65536"/>
                <a:gd name="T19" fmla="*/ 0 60000 65536"/>
                <a:gd name="T20" fmla="*/ 0 60000 65536"/>
                <a:gd name="T21" fmla="*/ 0 w 144"/>
                <a:gd name="T22" fmla="*/ 0 h 531"/>
                <a:gd name="T23" fmla="*/ 144 w 144"/>
                <a:gd name="T24" fmla="*/ 531 h 5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1">
                  <a:moveTo>
                    <a:pt x="111" y="0"/>
                  </a:moveTo>
                  <a:lnTo>
                    <a:pt x="111" y="503"/>
                  </a:lnTo>
                  <a:lnTo>
                    <a:pt x="144" y="503"/>
                  </a:lnTo>
                  <a:lnTo>
                    <a:pt x="72" y="531"/>
                  </a:lnTo>
                  <a:lnTo>
                    <a:pt x="0" y="503"/>
                  </a:lnTo>
                  <a:lnTo>
                    <a:pt x="33" y="503"/>
                  </a:lnTo>
                  <a:lnTo>
                    <a:pt x="33" y="0"/>
                  </a:lnTo>
                </a:path>
              </a:pathLst>
            </a:custGeom>
            <a:noFill/>
            <a:ln w="20638">
              <a:solidFill>
                <a:srgbClr val="000000"/>
              </a:solidFill>
              <a:round/>
            </a:ln>
          </p:spPr>
          <p:txBody>
            <a:bodyPr/>
            <a:lstStyle/>
            <a:p>
              <a:endParaRPr lang="zh-CN" altLang="en-US"/>
            </a:p>
          </p:txBody>
        </p:sp>
        <p:sp>
          <p:nvSpPr>
            <p:cNvPr id="73783" name="Line 56"/>
            <p:cNvSpPr>
              <a:spLocks noChangeShapeType="1"/>
            </p:cNvSpPr>
            <p:nvPr/>
          </p:nvSpPr>
          <p:spPr bwMode="auto">
            <a:xfrm>
              <a:off x="3149" y="1726"/>
              <a:ext cx="85" cy="1"/>
            </a:xfrm>
            <a:prstGeom prst="line">
              <a:avLst/>
            </a:prstGeom>
            <a:noFill/>
            <a:ln w="20638">
              <a:solidFill>
                <a:srgbClr val="000000"/>
              </a:solidFill>
              <a:round/>
            </a:ln>
          </p:spPr>
          <p:txBody>
            <a:bodyPr/>
            <a:lstStyle/>
            <a:p>
              <a:endParaRPr lang="zh-CN" altLang="en-US"/>
            </a:p>
          </p:txBody>
        </p:sp>
        <p:sp>
          <p:nvSpPr>
            <p:cNvPr id="73784" name="Freeform 57"/>
            <p:cNvSpPr/>
            <p:nvPr/>
          </p:nvSpPr>
          <p:spPr bwMode="auto">
            <a:xfrm>
              <a:off x="3071" y="1664"/>
              <a:ext cx="163" cy="62"/>
            </a:xfrm>
            <a:custGeom>
              <a:avLst/>
              <a:gdLst>
                <a:gd name="T0" fmla="*/ 0 w 163"/>
                <a:gd name="T1" fmla="*/ 62 h 62"/>
                <a:gd name="T2" fmla="*/ 0 w 163"/>
                <a:gd name="T3" fmla="*/ 0 h 62"/>
                <a:gd name="T4" fmla="*/ 163 w 163"/>
                <a:gd name="T5" fmla="*/ 0 h 62"/>
                <a:gd name="T6" fmla="*/ 0 60000 65536"/>
                <a:gd name="T7" fmla="*/ 0 60000 65536"/>
                <a:gd name="T8" fmla="*/ 0 60000 65536"/>
                <a:gd name="T9" fmla="*/ 0 w 163"/>
                <a:gd name="T10" fmla="*/ 0 h 62"/>
                <a:gd name="T11" fmla="*/ 163 w 163"/>
                <a:gd name="T12" fmla="*/ 62 h 62"/>
              </a:gdLst>
              <a:ahLst/>
              <a:cxnLst>
                <a:cxn ang="T6">
                  <a:pos x="T0" y="T1"/>
                </a:cxn>
                <a:cxn ang="T7">
                  <a:pos x="T2" y="T3"/>
                </a:cxn>
                <a:cxn ang="T8">
                  <a:pos x="T4" y="T5"/>
                </a:cxn>
              </a:cxnLst>
              <a:rect l="T9" t="T10" r="T11" b="T12"/>
              <a:pathLst>
                <a:path w="163" h="62">
                  <a:moveTo>
                    <a:pt x="0" y="62"/>
                  </a:moveTo>
                  <a:lnTo>
                    <a:pt x="0" y="0"/>
                  </a:lnTo>
                  <a:lnTo>
                    <a:pt x="163" y="0"/>
                  </a:lnTo>
                </a:path>
              </a:pathLst>
            </a:custGeom>
            <a:noFill/>
            <a:ln w="20638">
              <a:solidFill>
                <a:srgbClr val="000000"/>
              </a:solidFill>
              <a:round/>
            </a:ln>
          </p:spPr>
          <p:txBody>
            <a:bodyPr/>
            <a:lstStyle/>
            <a:p>
              <a:endParaRPr lang="zh-CN" altLang="en-US"/>
            </a:p>
          </p:txBody>
        </p:sp>
        <p:sp>
          <p:nvSpPr>
            <p:cNvPr id="73785" name="Line 58"/>
            <p:cNvSpPr>
              <a:spLocks noChangeShapeType="1"/>
            </p:cNvSpPr>
            <p:nvPr/>
          </p:nvSpPr>
          <p:spPr bwMode="auto">
            <a:xfrm>
              <a:off x="3234" y="1726"/>
              <a:ext cx="1" cy="45"/>
            </a:xfrm>
            <a:prstGeom prst="line">
              <a:avLst/>
            </a:prstGeom>
            <a:noFill/>
            <a:ln w="20638">
              <a:solidFill>
                <a:srgbClr val="000000"/>
              </a:solidFill>
              <a:round/>
            </a:ln>
          </p:spPr>
          <p:txBody>
            <a:bodyPr/>
            <a:lstStyle/>
            <a:p>
              <a:endParaRPr lang="zh-CN" altLang="en-US"/>
            </a:p>
          </p:txBody>
        </p:sp>
        <p:sp>
          <p:nvSpPr>
            <p:cNvPr id="73786" name="Freeform 59"/>
            <p:cNvSpPr/>
            <p:nvPr/>
          </p:nvSpPr>
          <p:spPr bwMode="auto">
            <a:xfrm>
              <a:off x="3234" y="1619"/>
              <a:ext cx="124" cy="152"/>
            </a:xfrm>
            <a:custGeom>
              <a:avLst/>
              <a:gdLst>
                <a:gd name="T0" fmla="*/ 0 w 124"/>
                <a:gd name="T1" fmla="*/ 45 h 152"/>
                <a:gd name="T2" fmla="*/ 0 w 124"/>
                <a:gd name="T3" fmla="*/ 0 h 152"/>
                <a:gd name="T4" fmla="*/ 124 w 124"/>
                <a:gd name="T5" fmla="*/ 62 h 152"/>
                <a:gd name="T6" fmla="*/ 0 w 124"/>
                <a:gd name="T7" fmla="*/ 152 h 152"/>
                <a:gd name="T8" fmla="*/ 0 60000 65536"/>
                <a:gd name="T9" fmla="*/ 0 60000 65536"/>
                <a:gd name="T10" fmla="*/ 0 60000 65536"/>
                <a:gd name="T11" fmla="*/ 0 60000 65536"/>
                <a:gd name="T12" fmla="*/ 0 w 124"/>
                <a:gd name="T13" fmla="*/ 0 h 152"/>
                <a:gd name="T14" fmla="*/ 124 w 124"/>
                <a:gd name="T15" fmla="*/ 152 h 152"/>
              </a:gdLst>
              <a:ahLst/>
              <a:cxnLst>
                <a:cxn ang="T8">
                  <a:pos x="T0" y="T1"/>
                </a:cxn>
                <a:cxn ang="T9">
                  <a:pos x="T2" y="T3"/>
                </a:cxn>
                <a:cxn ang="T10">
                  <a:pos x="T4" y="T5"/>
                </a:cxn>
                <a:cxn ang="T11">
                  <a:pos x="T6" y="T7"/>
                </a:cxn>
              </a:cxnLst>
              <a:rect l="T12" t="T13" r="T14" b="T15"/>
              <a:pathLst>
                <a:path w="124" h="152">
                  <a:moveTo>
                    <a:pt x="0" y="45"/>
                  </a:moveTo>
                  <a:lnTo>
                    <a:pt x="0" y="0"/>
                  </a:lnTo>
                  <a:lnTo>
                    <a:pt x="124" y="62"/>
                  </a:lnTo>
                  <a:lnTo>
                    <a:pt x="0" y="152"/>
                  </a:lnTo>
                </a:path>
              </a:pathLst>
            </a:custGeom>
            <a:noFill/>
            <a:ln w="20638">
              <a:solidFill>
                <a:srgbClr val="000000"/>
              </a:solidFill>
              <a:round/>
            </a:ln>
          </p:spPr>
          <p:txBody>
            <a:bodyPr/>
            <a:lstStyle/>
            <a:p>
              <a:endParaRPr lang="zh-CN" altLang="en-US"/>
            </a:p>
          </p:txBody>
        </p:sp>
        <p:sp>
          <p:nvSpPr>
            <p:cNvPr id="73787" name="Line 60"/>
            <p:cNvSpPr>
              <a:spLocks noChangeShapeType="1"/>
            </p:cNvSpPr>
            <p:nvPr/>
          </p:nvSpPr>
          <p:spPr bwMode="auto">
            <a:xfrm>
              <a:off x="3358" y="1511"/>
              <a:ext cx="1" cy="644"/>
            </a:xfrm>
            <a:prstGeom prst="line">
              <a:avLst/>
            </a:prstGeom>
            <a:noFill/>
            <a:ln w="20638">
              <a:solidFill>
                <a:srgbClr val="000000"/>
              </a:solidFill>
              <a:round/>
            </a:ln>
          </p:spPr>
          <p:txBody>
            <a:bodyPr/>
            <a:lstStyle/>
            <a:p>
              <a:endParaRPr lang="zh-CN" altLang="en-US"/>
            </a:p>
          </p:txBody>
        </p:sp>
        <p:sp>
          <p:nvSpPr>
            <p:cNvPr id="73788" name="Freeform 61"/>
            <p:cNvSpPr/>
            <p:nvPr/>
          </p:nvSpPr>
          <p:spPr bwMode="auto">
            <a:xfrm>
              <a:off x="3358" y="1511"/>
              <a:ext cx="666" cy="644"/>
            </a:xfrm>
            <a:custGeom>
              <a:avLst/>
              <a:gdLst>
                <a:gd name="T0" fmla="*/ 0 w 666"/>
                <a:gd name="T1" fmla="*/ 0 h 644"/>
                <a:gd name="T2" fmla="*/ 666 w 666"/>
                <a:gd name="T3" fmla="*/ 0 h 644"/>
                <a:gd name="T4" fmla="*/ 666 w 666"/>
                <a:gd name="T5" fmla="*/ 644 h 644"/>
                <a:gd name="T6" fmla="*/ 0 w 666"/>
                <a:gd name="T7" fmla="*/ 644 h 644"/>
                <a:gd name="T8" fmla="*/ 0 60000 65536"/>
                <a:gd name="T9" fmla="*/ 0 60000 65536"/>
                <a:gd name="T10" fmla="*/ 0 60000 65536"/>
                <a:gd name="T11" fmla="*/ 0 60000 65536"/>
                <a:gd name="T12" fmla="*/ 0 w 666"/>
                <a:gd name="T13" fmla="*/ 0 h 644"/>
                <a:gd name="T14" fmla="*/ 666 w 666"/>
                <a:gd name="T15" fmla="*/ 644 h 644"/>
              </a:gdLst>
              <a:ahLst/>
              <a:cxnLst>
                <a:cxn ang="T8">
                  <a:pos x="T0" y="T1"/>
                </a:cxn>
                <a:cxn ang="T9">
                  <a:pos x="T2" y="T3"/>
                </a:cxn>
                <a:cxn ang="T10">
                  <a:pos x="T4" y="T5"/>
                </a:cxn>
                <a:cxn ang="T11">
                  <a:pos x="T6" y="T7"/>
                </a:cxn>
              </a:cxnLst>
              <a:rect l="T12" t="T13" r="T14" b="T15"/>
              <a:pathLst>
                <a:path w="666" h="644">
                  <a:moveTo>
                    <a:pt x="0" y="0"/>
                  </a:moveTo>
                  <a:lnTo>
                    <a:pt x="666" y="0"/>
                  </a:lnTo>
                  <a:lnTo>
                    <a:pt x="666" y="644"/>
                  </a:lnTo>
                  <a:lnTo>
                    <a:pt x="0" y="644"/>
                  </a:lnTo>
                </a:path>
              </a:pathLst>
            </a:custGeom>
            <a:noFill/>
            <a:ln w="20638">
              <a:solidFill>
                <a:srgbClr val="000000"/>
              </a:solidFill>
              <a:round/>
            </a:ln>
          </p:spPr>
          <p:txBody>
            <a:bodyPr/>
            <a:lstStyle/>
            <a:p>
              <a:endParaRPr lang="zh-CN" altLang="en-US"/>
            </a:p>
          </p:txBody>
        </p:sp>
        <p:sp>
          <p:nvSpPr>
            <p:cNvPr id="73789" name="Freeform 62"/>
            <p:cNvSpPr/>
            <p:nvPr/>
          </p:nvSpPr>
          <p:spPr bwMode="auto">
            <a:xfrm>
              <a:off x="3404" y="1296"/>
              <a:ext cx="150" cy="215"/>
            </a:xfrm>
            <a:custGeom>
              <a:avLst/>
              <a:gdLst>
                <a:gd name="T0" fmla="*/ 39 w 150"/>
                <a:gd name="T1" fmla="*/ 181 h 215"/>
                <a:gd name="T2" fmla="*/ 0 w 150"/>
                <a:gd name="T3" fmla="*/ 181 h 215"/>
                <a:gd name="T4" fmla="*/ 78 w 150"/>
                <a:gd name="T5" fmla="*/ 215 h 215"/>
                <a:gd name="T6" fmla="*/ 150 w 150"/>
                <a:gd name="T7" fmla="*/ 181 h 215"/>
                <a:gd name="T8" fmla="*/ 111 w 150"/>
                <a:gd name="T9" fmla="*/ 181 h 215"/>
                <a:gd name="T10" fmla="*/ 111 w 150"/>
                <a:gd name="T11" fmla="*/ 34 h 215"/>
                <a:gd name="T12" fmla="*/ 150 w 150"/>
                <a:gd name="T13" fmla="*/ 34 h 215"/>
                <a:gd name="T14" fmla="*/ 78 w 150"/>
                <a:gd name="T15" fmla="*/ 0 h 215"/>
                <a:gd name="T16" fmla="*/ 0 w 150"/>
                <a:gd name="T17" fmla="*/ 34 h 215"/>
                <a:gd name="T18" fmla="*/ 39 w 150"/>
                <a:gd name="T19" fmla="*/ 34 h 215"/>
                <a:gd name="T20" fmla="*/ 39 w 150"/>
                <a:gd name="T21" fmla="*/ 181 h 2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15"/>
                <a:gd name="T35" fmla="*/ 150 w 150"/>
                <a:gd name="T36" fmla="*/ 215 h 2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15">
                  <a:moveTo>
                    <a:pt x="39" y="181"/>
                  </a:moveTo>
                  <a:lnTo>
                    <a:pt x="0" y="181"/>
                  </a:lnTo>
                  <a:lnTo>
                    <a:pt x="78" y="215"/>
                  </a:lnTo>
                  <a:lnTo>
                    <a:pt x="150" y="181"/>
                  </a:lnTo>
                  <a:lnTo>
                    <a:pt x="111" y="181"/>
                  </a:lnTo>
                  <a:lnTo>
                    <a:pt x="111" y="34"/>
                  </a:lnTo>
                  <a:lnTo>
                    <a:pt x="150" y="34"/>
                  </a:lnTo>
                  <a:lnTo>
                    <a:pt x="78" y="0"/>
                  </a:lnTo>
                  <a:lnTo>
                    <a:pt x="0" y="34"/>
                  </a:lnTo>
                  <a:lnTo>
                    <a:pt x="39" y="34"/>
                  </a:lnTo>
                  <a:lnTo>
                    <a:pt x="39" y="181"/>
                  </a:lnTo>
                  <a:close/>
                </a:path>
              </a:pathLst>
            </a:custGeom>
            <a:solidFill>
              <a:srgbClr val="FFFFFF"/>
            </a:solidFill>
            <a:ln w="20638">
              <a:solidFill>
                <a:srgbClr val="000000"/>
              </a:solidFill>
              <a:round/>
            </a:ln>
          </p:spPr>
          <p:txBody>
            <a:bodyPr/>
            <a:lstStyle/>
            <a:p>
              <a:endParaRPr lang="zh-CN" altLang="en-US"/>
            </a:p>
          </p:txBody>
        </p:sp>
        <p:sp>
          <p:nvSpPr>
            <p:cNvPr id="73790" name="Freeform 63"/>
            <p:cNvSpPr/>
            <p:nvPr/>
          </p:nvSpPr>
          <p:spPr bwMode="auto">
            <a:xfrm>
              <a:off x="3900" y="1296"/>
              <a:ext cx="150" cy="215"/>
            </a:xfrm>
            <a:custGeom>
              <a:avLst/>
              <a:gdLst>
                <a:gd name="T0" fmla="*/ 39 w 150"/>
                <a:gd name="T1" fmla="*/ 181 h 215"/>
                <a:gd name="T2" fmla="*/ 0 w 150"/>
                <a:gd name="T3" fmla="*/ 181 h 215"/>
                <a:gd name="T4" fmla="*/ 72 w 150"/>
                <a:gd name="T5" fmla="*/ 215 h 215"/>
                <a:gd name="T6" fmla="*/ 150 w 150"/>
                <a:gd name="T7" fmla="*/ 181 h 215"/>
                <a:gd name="T8" fmla="*/ 111 w 150"/>
                <a:gd name="T9" fmla="*/ 181 h 215"/>
                <a:gd name="T10" fmla="*/ 111 w 150"/>
                <a:gd name="T11" fmla="*/ 34 h 215"/>
                <a:gd name="T12" fmla="*/ 150 w 150"/>
                <a:gd name="T13" fmla="*/ 34 h 215"/>
                <a:gd name="T14" fmla="*/ 72 w 150"/>
                <a:gd name="T15" fmla="*/ 0 h 215"/>
                <a:gd name="T16" fmla="*/ 0 w 150"/>
                <a:gd name="T17" fmla="*/ 34 h 215"/>
                <a:gd name="T18" fmla="*/ 39 w 150"/>
                <a:gd name="T19" fmla="*/ 34 h 215"/>
                <a:gd name="T20" fmla="*/ 39 w 150"/>
                <a:gd name="T21" fmla="*/ 181 h 2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15"/>
                <a:gd name="T35" fmla="*/ 150 w 150"/>
                <a:gd name="T36" fmla="*/ 215 h 2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15">
                  <a:moveTo>
                    <a:pt x="39" y="181"/>
                  </a:moveTo>
                  <a:lnTo>
                    <a:pt x="0" y="181"/>
                  </a:lnTo>
                  <a:lnTo>
                    <a:pt x="72" y="215"/>
                  </a:lnTo>
                  <a:lnTo>
                    <a:pt x="150" y="181"/>
                  </a:lnTo>
                  <a:lnTo>
                    <a:pt x="111" y="181"/>
                  </a:lnTo>
                  <a:lnTo>
                    <a:pt x="111" y="34"/>
                  </a:lnTo>
                  <a:lnTo>
                    <a:pt x="150" y="34"/>
                  </a:lnTo>
                  <a:lnTo>
                    <a:pt x="72" y="0"/>
                  </a:lnTo>
                  <a:lnTo>
                    <a:pt x="0" y="34"/>
                  </a:lnTo>
                  <a:lnTo>
                    <a:pt x="39" y="34"/>
                  </a:lnTo>
                  <a:lnTo>
                    <a:pt x="39" y="181"/>
                  </a:lnTo>
                  <a:close/>
                </a:path>
              </a:pathLst>
            </a:custGeom>
            <a:solidFill>
              <a:srgbClr val="FFFFFF"/>
            </a:solidFill>
            <a:ln w="20638">
              <a:solidFill>
                <a:srgbClr val="000000"/>
              </a:solidFill>
              <a:round/>
            </a:ln>
          </p:spPr>
          <p:txBody>
            <a:bodyPr/>
            <a:lstStyle/>
            <a:p>
              <a:endParaRPr lang="zh-CN" altLang="en-US"/>
            </a:p>
          </p:txBody>
        </p:sp>
        <p:sp>
          <p:nvSpPr>
            <p:cNvPr id="73791" name="Line 64"/>
            <p:cNvSpPr>
              <a:spLocks noChangeShapeType="1"/>
            </p:cNvSpPr>
            <p:nvPr/>
          </p:nvSpPr>
          <p:spPr bwMode="auto">
            <a:xfrm>
              <a:off x="3358" y="1296"/>
              <a:ext cx="196" cy="1"/>
            </a:xfrm>
            <a:prstGeom prst="line">
              <a:avLst/>
            </a:prstGeom>
            <a:noFill/>
            <a:ln w="20638">
              <a:solidFill>
                <a:srgbClr val="000000"/>
              </a:solidFill>
              <a:round/>
            </a:ln>
          </p:spPr>
          <p:txBody>
            <a:bodyPr/>
            <a:lstStyle/>
            <a:p>
              <a:endParaRPr lang="zh-CN" altLang="en-US"/>
            </a:p>
          </p:txBody>
        </p:sp>
        <p:sp>
          <p:nvSpPr>
            <p:cNvPr id="73792" name="Freeform 65"/>
            <p:cNvSpPr/>
            <p:nvPr/>
          </p:nvSpPr>
          <p:spPr bwMode="auto">
            <a:xfrm>
              <a:off x="3482" y="1217"/>
              <a:ext cx="209" cy="79"/>
            </a:xfrm>
            <a:custGeom>
              <a:avLst/>
              <a:gdLst>
                <a:gd name="T0" fmla="*/ 0 w 209"/>
                <a:gd name="T1" fmla="*/ 79 h 79"/>
                <a:gd name="T2" fmla="*/ 105 w 209"/>
                <a:gd name="T3" fmla="*/ 79 h 79"/>
                <a:gd name="T4" fmla="*/ 163 w 209"/>
                <a:gd name="T5" fmla="*/ 0 h 79"/>
                <a:gd name="T6" fmla="*/ 209 w 209"/>
                <a:gd name="T7" fmla="*/ 0 h 79"/>
                <a:gd name="T8" fmla="*/ 0 60000 65536"/>
                <a:gd name="T9" fmla="*/ 0 60000 65536"/>
                <a:gd name="T10" fmla="*/ 0 60000 65536"/>
                <a:gd name="T11" fmla="*/ 0 60000 65536"/>
                <a:gd name="T12" fmla="*/ 0 w 209"/>
                <a:gd name="T13" fmla="*/ 0 h 79"/>
                <a:gd name="T14" fmla="*/ 209 w 209"/>
                <a:gd name="T15" fmla="*/ 79 h 79"/>
              </a:gdLst>
              <a:ahLst/>
              <a:cxnLst>
                <a:cxn ang="T8">
                  <a:pos x="T0" y="T1"/>
                </a:cxn>
                <a:cxn ang="T9">
                  <a:pos x="T2" y="T3"/>
                </a:cxn>
                <a:cxn ang="T10">
                  <a:pos x="T4" y="T5"/>
                </a:cxn>
                <a:cxn ang="T11">
                  <a:pos x="T6" y="T7"/>
                </a:cxn>
              </a:cxnLst>
              <a:rect l="T12" t="T13" r="T14" b="T15"/>
              <a:pathLst>
                <a:path w="209" h="79">
                  <a:moveTo>
                    <a:pt x="0" y="79"/>
                  </a:moveTo>
                  <a:lnTo>
                    <a:pt x="105" y="79"/>
                  </a:lnTo>
                  <a:lnTo>
                    <a:pt x="163" y="0"/>
                  </a:lnTo>
                  <a:lnTo>
                    <a:pt x="209" y="0"/>
                  </a:lnTo>
                </a:path>
              </a:pathLst>
            </a:custGeom>
            <a:noFill/>
            <a:ln w="20638">
              <a:solidFill>
                <a:srgbClr val="000000"/>
              </a:solidFill>
              <a:round/>
            </a:ln>
          </p:spPr>
          <p:txBody>
            <a:bodyPr/>
            <a:lstStyle/>
            <a:p>
              <a:endParaRPr lang="zh-CN" altLang="en-US"/>
            </a:p>
          </p:txBody>
        </p:sp>
        <p:sp>
          <p:nvSpPr>
            <p:cNvPr id="73793" name="Freeform 66"/>
            <p:cNvSpPr/>
            <p:nvPr/>
          </p:nvSpPr>
          <p:spPr bwMode="auto">
            <a:xfrm>
              <a:off x="3750" y="1217"/>
              <a:ext cx="346" cy="79"/>
            </a:xfrm>
            <a:custGeom>
              <a:avLst/>
              <a:gdLst>
                <a:gd name="T0" fmla="*/ 0 w 346"/>
                <a:gd name="T1" fmla="*/ 0 h 79"/>
                <a:gd name="T2" fmla="*/ 104 w 346"/>
                <a:gd name="T3" fmla="*/ 0 h 79"/>
                <a:gd name="T4" fmla="*/ 183 w 346"/>
                <a:gd name="T5" fmla="*/ 79 h 79"/>
                <a:gd name="T6" fmla="*/ 346 w 346"/>
                <a:gd name="T7" fmla="*/ 79 h 79"/>
                <a:gd name="T8" fmla="*/ 0 60000 65536"/>
                <a:gd name="T9" fmla="*/ 0 60000 65536"/>
                <a:gd name="T10" fmla="*/ 0 60000 65536"/>
                <a:gd name="T11" fmla="*/ 0 60000 65536"/>
                <a:gd name="T12" fmla="*/ 0 w 346"/>
                <a:gd name="T13" fmla="*/ 0 h 79"/>
                <a:gd name="T14" fmla="*/ 346 w 346"/>
                <a:gd name="T15" fmla="*/ 79 h 79"/>
              </a:gdLst>
              <a:ahLst/>
              <a:cxnLst>
                <a:cxn ang="T8">
                  <a:pos x="T0" y="T1"/>
                </a:cxn>
                <a:cxn ang="T9">
                  <a:pos x="T2" y="T3"/>
                </a:cxn>
                <a:cxn ang="T10">
                  <a:pos x="T4" y="T5"/>
                </a:cxn>
                <a:cxn ang="T11">
                  <a:pos x="T6" y="T7"/>
                </a:cxn>
              </a:cxnLst>
              <a:rect l="T12" t="T13" r="T14" b="T15"/>
              <a:pathLst>
                <a:path w="346" h="79">
                  <a:moveTo>
                    <a:pt x="0" y="0"/>
                  </a:moveTo>
                  <a:lnTo>
                    <a:pt x="104" y="0"/>
                  </a:lnTo>
                  <a:lnTo>
                    <a:pt x="183" y="79"/>
                  </a:lnTo>
                  <a:lnTo>
                    <a:pt x="346" y="79"/>
                  </a:lnTo>
                </a:path>
              </a:pathLst>
            </a:custGeom>
            <a:noFill/>
            <a:ln w="20638">
              <a:solidFill>
                <a:srgbClr val="000000"/>
              </a:solidFill>
              <a:round/>
            </a:ln>
          </p:spPr>
          <p:txBody>
            <a:bodyPr/>
            <a:lstStyle/>
            <a:p>
              <a:endParaRPr lang="zh-CN" altLang="en-US"/>
            </a:p>
          </p:txBody>
        </p:sp>
        <p:sp>
          <p:nvSpPr>
            <p:cNvPr id="73794" name="Freeform 67"/>
            <p:cNvSpPr/>
            <p:nvPr/>
          </p:nvSpPr>
          <p:spPr bwMode="auto">
            <a:xfrm>
              <a:off x="3358" y="1087"/>
              <a:ext cx="738" cy="209"/>
            </a:xfrm>
            <a:custGeom>
              <a:avLst/>
              <a:gdLst>
                <a:gd name="T0" fmla="*/ 0 w 738"/>
                <a:gd name="T1" fmla="*/ 209 h 209"/>
                <a:gd name="T2" fmla="*/ 242 w 738"/>
                <a:gd name="T3" fmla="*/ 0 h 209"/>
                <a:gd name="T4" fmla="*/ 490 w 738"/>
                <a:gd name="T5" fmla="*/ 0 h 209"/>
                <a:gd name="T6" fmla="*/ 738 w 738"/>
                <a:gd name="T7" fmla="*/ 209 h 209"/>
                <a:gd name="T8" fmla="*/ 0 60000 65536"/>
                <a:gd name="T9" fmla="*/ 0 60000 65536"/>
                <a:gd name="T10" fmla="*/ 0 60000 65536"/>
                <a:gd name="T11" fmla="*/ 0 60000 65536"/>
                <a:gd name="T12" fmla="*/ 0 w 738"/>
                <a:gd name="T13" fmla="*/ 0 h 209"/>
                <a:gd name="T14" fmla="*/ 738 w 738"/>
                <a:gd name="T15" fmla="*/ 209 h 209"/>
              </a:gdLst>
              <a:ahLst/>
              <a:cxnLst>
                <a:cxn ang="T8">
                  <a:pos x="T0" y="T1"/>
                </a:cxn>
                <a:cxn ang="T9">
                  <a:pos x="T2" y="T3"/>
                </a:cxn>
                <a:cxn ang="T10">
                  <a:pos x="T4" y="T5"/>
                </a:cxn>
                <a:cxn ang="T11">
                  <a:pos x="T6" y="T7"/>
                </a:cxn>
              </a:cxnLst>
              <a:rect l="T12" t="T13" r="T14" b="T15"/>
              <a:pathLst>
                <a:path w="738" h="209">
                  <a:moveTo>
                    <a:pt x="0" y="209"/>
                  </a:moveTo>
                  <a:lnTo>
                    <a:pt x="242" y="0"/>
                  </a:lnTo>
                  <a:lnTo>
                    <a:pt x="490" y="0"/>
                  </a:lnTo>
                  <a:lnTo>
                    <a:pt x="738" y="209"/>
                  </a:lnTo>
                </a:path>
              </a:pathLst>
            </a:custGeom>
            <a:noFill/>
            <a:ln w="20638">
              <a:solidFill>
                <a:srgbClr val="000000"/>
              </a:solidFill>
              <a:round/>
            </a:ln>
          </p:spPr>
          <p:txBody>
            <a:bodyPr/>
            <a:lstStyle/>
            <a:p>
              <a:endParaRPr lang="zh-CN" altLang="en-US"/>
            </a:p>
          </p:txBody>
        </p:sp>
        <p:sp>
          <p:nvSpPr>
            <p:cNvPr id="73795" name="Line 68"/>
            <p:cNvSpPr>
              <a:spLocks noChangeShapeType="1"/>
            </p:cNvSpPr>
            <p:nvPr/>
          </p:nvSpPr>
          <p:spPr bwMode="auto">
            <a:xfrm flipV="1">
              <a:off x="3678" y="873"/>
              <a:ext cx="1" cy="214"/>
            </a:xfrm>
            <a:prstGeom prst="line">
              <a:avLst/>
            </a:prstGeom>
            <a:noFill/>
            <a:ln w="20638">
              <a:solidFill>
                <a:srgbClr val="000000"/>
              </a:solidFill>
              <a:round/>
            </a:ln>
          </p:spPr>
          <p:txBody>
            <a:bodyPr/>
            <a:lstStyle/>
            <a:p>
              <a:endParaRPr lang="zh-CN" altLang="en-US"/>
            </a:p>
          </p:txBody>
        </p:sp>
        <p:sp>
          <p:nvSpPr>
            <p:cNvPr id="73796" name="Freeform 69"/>
            <p:cNvSpPr/>
            <p:nvPr/>
          </p:nvSpPr>
          <p:spPr bwMode="auto">
            <a:xfrm>
              <a:off x="3776" y="935"/>
              <a:ext cx="392" cy="152"/>
            </a:xfrm>
            <a:custGeom>
              <a:avLst/>
              <a:gdLst>
                <a:gd name="T0" fmla="*/ 0 w 392"/>
                <a:gd name="T1" fmla="*/ 152 h 152"/>
                <a:gd name="T2" fmla="*/ 0 w 392"/>
                <a:gd name="T3" fmla="*/ 0 h 152"/>
                <a:gd name="T4" fmla="*/ 392 w 392"/>
                <a:gd name="T5" fmla="*/ 0 h 152"/>
                <a:gd name="T6" fmla="*/ 392 w 392"/>
                <a:gd name="T7" fmla="*/ 51 h 152"/>
                <a:gd name="T8" fmla="*/ 0 60000 65536"/>
                <a:gd name="T9" fmla="*/ 0 60000 65536"/>
                <a:gd name="T10" fmla="*/ 0 60000 65536"/>
                <a:gd name="T11" fmla="*/ 0 60000 65536"/>
                <a:gd name="T12" fmla="*/ 0 w 392"/>
                <a:gd name="T13" fmla="*/ 0 h 152"/>
                <a:gd name="T14" fmla="*/ 392 w 392"/>
                <a:gd name="T15" fmla="*/ 152 h 152"/>
              </a:gdLst>
              <a:ahLst/>
              <a:cxnLst>
                <a:cxn ang="T8">
                  <a:pos x="T0" y="T1"/>
                </a:cxn>
                <a:cxn ang="T9">
                  <a:pos x="T2" y="T3"/>
                </a:cxn>
                <a:cxn ang="T10">
                  <a:pos x="T4" y="T5"/>
                </a:cxn>
                <a:cxn ang="T11">
                  <a:pos x="T6" y="T7"/>
                </a:cxn>
              </a:cxnLst>
              <a:rect l="T12" t="T13" r="T14" b="T15"/>
              <a:pathLst>
                <a:path w="392" h="152">
                  <a:moveTo>
                    <a:pt x="0" y="152"/>
                  </a:moveTo>
                  <a:lnTo>
                    <a:pt x="0" y="0"/>
                  </a:lnTo>
                  <a:lnTo>
                    <a:pt x="392" y="0"/>
                  </a:lnTo>
                  <a:lnTo>
                    <a:pt x="392" y="51"/>
                  </a:lnTo>
                </a:path>
              </a:pathLst>
            </a:custGeom>
            <a:noFill/>
            <a:ln w="20638">
              <a:solidFill>
                <a:srgbClr val="000000"/>
              </a:solidFill>
              <a:round/>
            </a:ln>
          </p:spPr>
          <p:txBody>
            <a:bodyPr/>
            <a:lstStyle/>
            <a:p>
              <a:endParaRPr lang="zh-CN" altLang="en-US"/>
            </a:p>
          </p:txBody>
        </p:sp>
        <p:sp>
          <p:nvSpPr>
            <p:cNvPr id="73797" name="Freeform 70"/>
            <p:cNvSpPr/>
            <p:nvPr/>
          </p:nvSpPr>
          <p:spPr bwMode="auto">
            <a:xfrm>
              <a:off x="3678" y="822"/>
              <a:ext cx="490" cy="51"/>
            </a:xfrm>
            <a:custGeom>
              <a:avLst/>
              <a:gdLst>
                <a:gd name="T0" fmla="*/ 0 w 490"/>
                <a:gd name="T1" fmla="*/ 51 h 51"/>
                <a:gd name="T2" fmla="*/ 490 w 490"/>
                <a:gd name="T3" fmla="*/ 51 h 51"/>
                <a:gd name="T4" fmla="*/ 490 w 490"/>
                <a:gd name="T5" fmla="*/ 0 h 51"/>
                <a:gd name="T6" fmla="*/ 0 60000 65536"/>
                <a:gd name="T7" fmla="*/ 0 60000 65536"/>
                <a:gd name="T8" fmla="*/ 0 60000 65536"/>
                <a:gd name="T9" fmla="*/ 0 w 490"/>
                <a:gd name="T10" fmla="*/ 0 h 51"/>
                <a:gd name="T11" fmla="*/ 490 w 490"/>
                <a:gd name="T12" fmla="*/ 51 h 51"/>
              </a:gdLst>
              <a:ahLst/>
              <a:cxnLst>
                <a:cxn ang="T6">
                  <a:pos x="T0" y="T1"/>
                </a:cxn>
                <a:cxn ang="T7">
                  <a:pos x="T2" y="T3"/>
                </a:cxn>
                <a:cxn ang="T8">
                  <a:pos x="T4" y="T5"/>
                </a:cxn>
              </a:cxnLst>
              <a:rect l="T9" t="T10" r="T11" b="T12"/>
              <a:pathLst>
                <a:path w="490" h="51">
                  <a:moveTo>
                    <a:pt x="0" y="51"/>
                  </a:moveTo>
                  <a:lnTo>
                    <a:pt x="490" y="51"/>
                  </a:lnTo>
                  <a:lnTo>
                    <a:pt x="490" y="0"/>
                  </a:lnTo>
                </a:path>
              </a:pathLst>
            </a:custGeom>
            <a:noFill/>
            <a:ln w="20638">
              <a:solidFill>
                <a:srgbClr val="000000"/>
              </a:solidFill>
              <a:round/>
            </a:ln>
          </p:spPr>
          <p:txBody>
            <a:bodyPr/>
            <a:lstStyle/>
            <a:p>
              <a:endParaRPr lang="zh-CN" altLang="en-US"/>
            </a:p>
          </p:txBody>
        </p:sp>
        <p:sp>
          <p:nvSpPr>
            <p:cNvPr id="73798" name="Freeform 71"/>
            <p:cNvSpPr/>
            <p:nvPr/>
          </p:nvSpPr>
          <p:spPr bwMode="auto">
            <a:xfrm>
              <a:off x="4024" y="1342"/>
              <a:ext cx="320" cy="130"/>
            </a:xfrm>
            <a:custGeom>
              <a:avLst/>
              <a:gdLst>
                <a:gd name="T0" fmla="*/ 33 w 320"/>
                <a:gd name="T1" fmla="*/ 34 h 130"/>
                <a:gd name="T2" fmla="*/ 33 w 320"/>
                <a:gd name="T3" fmla="*/ 0 h 130"/>
                <a:gd name="T4" fmla="*/ 0 w 320"/>
                <a:gd name="T5" fmla="*/ 62 h 130"/>
                <a:gd name="T6" fmla="*/ 33 w 320"/>
                <a:gd name="T7" fmla="*/ 130 h 130"/>
                <a:gd name="T8" fmla="*/ 33 w 320"/>
                <a:gd name="T9" fmla="*/ 96 h 130"/>
                <a:gd name="T10" fmla="*/ 281 w 320"/>
                <a:gd name="T11" fmla="*/ 96 h 130"/>
                <a:gd name="T12" fmla="*/ 281 w 320"/>
                <a:gd name="T13" fmla="*/ 130 h 130"/>
                <a:gd name="T14" fmla="*/ 320 w 320"/>
                <a:gd name="T15" fmla="*/ 62 h 130"/>
                <a:gd name="T16" fmla="*/ 281 w 320"/>
                <a:gd name="T17" fmla="*/ 0 h 130"/>
                <a:gd name="T18" fmla="*/ 281 w 320"/>
                <a:gd name="T19" fmla="*/ 34 h 130"/>
                <a:gd name="T20" fmla="*/ 33 w 320"/>
                <a:gd name="T21" fmla="*/ 34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130"/>
                <a:gd name="T35" fmla="*/ 320 w 32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130">
                  <a:moveTo>
                    <a:pt x="33" y="34"/>
                  </a:moveTo>
                  <a:lnTo>
                    <a:pt x="33" y="0"/>
                  </a:lnTo>
                  <a:lnTo>
                    <a:pt x="0" y="62"/>
                  </a:lnTo>
                  <a:lnTo>
                    <a:pt x="33" y="130"/>
                  </a:lnTo>
                  <a:lnTo>
                    <a:pt x="33" y="96"/>
                  </a:lnTo>
                  <a:lnTo>
                    <a:pt x="281" y="96"/>
                  </a:lnTo>
                  <a:lnTo>
                    <a:pt x="281" y="130"/>
                  </a:lnTo>
                  <a:lnTo>
                    <a:pt x="320" y="62"/>
                  </a:lnTo>
                  <a:lnTo>
                    <a:pt x="281" y="0"/>
                  </a:lnTo>
                  <a:lnTo>
                    <a:pt x="281" y="34"/>
                  </a:lnTo>
                  <a:lnTo>
                    <a:pt x="33" y="34"/>
                  </a:lnTo>
                  <a:close/>
                </a:path>
              </a:pathLst>
            </a:custGeom>
            <a:solidFill>
              <a:srgbClr val="FFFFFF"/>
            </a:solidFill>
            <a:ln w="20638">
              <a:solidFill>
                <a:srgbClr val="000000"/>
              </a:solidFill>
              <a:round/>
            </a:ln>
          </p:spPr>
          <p:txBody>
            <a:bodyPr/>
            <a:lstStyle/>
            <a:p>
              <a:endParaRPr lang="zh-CN" altLang="en-US"/>
            </a:p>
          </p:txBody>
        </p:sp>
        <p:sp>
          <p:nvSpPr>
            <p:cNvPr id="73799" name="Freeform 72"/>
            <p:cNvSpPr/>
            <p:nvPr/>
          </p:nvSpPr>
          <p:spPr bwMode="auto">
            <a:xfrm>
              <a:off x="3848" y="2229"/>
              <a:ext cx="59" cy="169"/>
            </a:xfrm>
            <a:custGeom>
              <a:avLst/>
              <a:gdLst>
                <a:gd name="T0" fmla="*/ 52 w 59"/>
                <a:gd name="T1" fmla="*/ 0 h 169"/>
                <a:gd name="T2" fmla="*/ 13 w 59"/>
                <a:gd name="T3" fmla="*/ 17 h 169"/>
                <a:gd name="T4" fmla="*/ 0 w 59"/>
                <a:gd name="T5" fmla="*/ 39 h 169"/>
                <a:gd name="T6" fmla="*/ 13 w 59"/>
                <a:gd name="T7" fmla="*/ 62 h 169"/>
                <a:gd name="T8" fmla="*/ 33 w 59"/>
                <a:gd name="T9" fmla="*/ 85 h 169"/>
                <a:gd name="T10" fmla="*/ 52 w 59"/>
                <a:gd name="T11" fmla="*/ 113 h 169"/>
                <a:gd name="T12" fmla="*/ 59 w 59"/>
                <a:gd name="T13" fmla="*/ 136 h 169"/>
                <a:gd name="T14" fmla="*/ 46 w 59"/>
                <a:gd name="T15" fmla="*/ 152 h 169"/>
                <a:gd name="T16" fmla="*/ 6 w 59"/>
                <a:gd name="T17" fmla="*/ 169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69"/>
                <a:gd name="T29" fmla="*/ 59 w 59"/>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69">
                  <a:moveTo>
                    <a:pt x="52" y="0"/>
                  </a:moveTo>
                  <a:lnTo>
                    <a:pt x="13" y="17"/>
                  </a:lnTo>
                  <a:lnTo>
                    <a:pt x="0" y="39"/>
                  </a:lnTo>
                  <a:lnTo>
                    <a:pt x="13" y="62"/>
                  </a:lnTo>
                  <a:lnTo>
                    <a:pt x="33" y="85"/>
                  </a:lnTo>
                  <a:lnTo>
                    <a:pt x="52" y="113"/>
                  </a:lnTo>
                  <a:lnTo>
                    <a:pt x="59" y="136"/>
                  </a:lnTo>
                  <a:lnTo>
                    <a:pt x="46" y="152"/>
                  </a:lnTo>
                  <a:lnTo>
                    <a:pt x="6" y="169"/>
                  </a:lnTo>
                </a:path>
              </a:pathLst>
            </a:custGeom>
            <a:noFill/>
            <a:ln w="20638">
              <a:solidFill>
                <a:srgbClr val="000000"/>
              </a:solidFill>
              <a:round/>
            </a:ln>
          </p:spPr>
          <p:txBody>
            <a:bodyPr/>
            <a:lstStyle/>
            <a:p>
              <a:endParaRPr lang="zh-CN" altLang="en-US"/>
            </a:p>
          </p:txBody>
        </p:sp>
        <p:sp>
          <p:nvSpPr>
            <p:cNvPr id="73800" name="Freeform 73"/>
            <p:cNvSpPr/>
            <p:nvPr/>
          </p:nvSpPr>
          <p:spPr bwMode="auto">
            <a:xfrm>
              <a:off x="3913" y="2229"/>
              <a:ext cx="52" cy="169"/>
            </a:xfrm>
            <a:custGeom>
              <a:avLst/>
              <a:gdLst>
                <a:gd name="T0" fmla="*/ 52 w 52"/>
                <a:gd name="T1" fmla="*/ 0 h 169"/>
                <a:gd name="T2" fmla="*/ 7 w 52"/>
                <a:gd name="T3" fmla="*/ 17 h 169"/>
                <a:gd name="T4" fmla="*/ 0 w 52"/>
                <a:gd name="T5" fmla="*/ 39 h 169"/>
                <a:gd name="T6" fmla="*/ 7 w 52"/>
                <a:gd name="T7" fmla="*/ 62 h 169"/>
                <a:gd name="T8" fmla="*/ 26 w 52"/>
                <a:gd name="T9" fmla="*/ 85 h 169"/>
                <a:gd name="T10" fmla="*/ 46 w 52"/>
                <a:gd name="T11" fmla="*/ 113 h 169"/>
                <a:gd name="T12" fmla="*/ 52 w 52"/>
                <a:gd name="T13" fmla="*/ 136 h 169"/>
                <a:gd name="T14" fmla="*/ 46 w 52"/>
                <a:gd name="T15" fmla="*/ 152 h 169"/>
                <a:gd name="T16" fmla="*/ 0 w 52"/>
                <a:gd name="T17" fmla="*/ 169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69"/>
                <a:gd name="T29" fmla="*/ 52 w 52"/>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69">
                  <a:moveTo>
                    <a:pt x="52" y="0"/>
                  </a:moveTo>
                  <a:lnTo>
                    <a:pt x="7" y="17"/>
                  </a:lnTo>
                  <a:lnTo>
                    <a:pt x="0" y="39"/>
                  </a:lnTo>
                  <a:lnTo>
                    <a:pt x="7" y="62"/>
                  </a:lnTo>
                  <a:lnTo>
                    <a:pt x="26" y="85"/>
                  </a:lnTo>
                  <a:lnTo>
                    <a:pt x="46" y="113"/>
                  </a:lnTo>
                  <a:lnTo>
                    <a:pt x="52" y="136"/>
                  </a:lnTo>
                  <a:lnTo>
                    <a:pt x="46" y="152"/>
                  </a:lnTo>
                  <a:lnTo>
                    <a:pt x="0" y="169"/>
                  </a:lnTo>
                </a:path>
              </a:pathLst>
            </a:custGeom>
            <a:noFill/>
            <a:ln w="20638">
              <a:solidFill>
                <a:srgbClr val="000000"/>
              </a:solidFill>
              <a:round/>
            </a:ln>
          </p:spPr>
          <p:txBody>
            <a:bodyPr/>
            <a:lstStyle/>
            <a:p>
              <a:endParaRPr lang="zh-CN" altLang="en-US"/>
            </a:p>
          </p:txBody>
        </p:sp>
        <p:sp>
          <p:nvSpPr>
            <p:cNvPr id="73801" name="Line 74"/>
            <p:cNvSpPr>
              <a:spLocks noChangeShapeType="1"/>
            </p:cNvSpPr>
            <p:nvPr/>
          </p:nvSpPr>
          <p:spPr bwMode="auto">
            <a:xfrm>
              <a:off x="4344" y="765"/>
              <a:ext cx="1" cy="1492"/>
            </a:xfrm>
            <a:prstGeom prst="line">
              <a:avLst/>
            </a:prstGeom>
            <a:noFill/>
            <a:ln w="20638">
              <a:solidFill>
                <a:srgbClr val="000000"/>
              </a:solidFill>
              <a:round/>
            </a:ln>
          </p:spPr>
          <p:txBody>
            <a:bodyPr/>
            <a:lstStyle/>
            <a:p>
              <a:endParaRPr lang="zh-CN" altLang="en-US"/>
            </a:p>
          </p:txBody>
        </p:sp>
        <p:sp>
          <p:nvSpPr>
            <p:cNvPr id="73802" name="Line 75"/>
            <p:cNvSpPr>
              <a:spLocks noChangeShapeType="1"/>
            </p:cNvSpPr>
            <p:nvPr/>
          </p:nvSpPr>
          <p:spPr bwMode="auto">
            <a:xfrm>
              <a:off x="4468" y="765"/>
              <a:ext cx="1" cy="1492"/>
            </a:xfrm>
            <a:prstGeom prst="line">
              <a:avLst/>
            </a:prstGeom>
            <a:noFill/>
            <a:ln w="20638">
              <a:solidFill>
                <a:srgbClr val="000000"/>
              </a:solidFill>
              <a:round/>
            </a:ln>
          </p:spPr>
          <p:txBody>
            <a:bodyPr/>
            <a:lstStyle/>
            <a:p>
              <a:endParaRPr lang="zh-CN" altLang="en-US"/>
            </a:p>
          </p:txBody>
        </p:sp>
        <p:sp>
          <p:nvSpPr>
            <p:cNvPr id="73803" name="Rectangle 76"/>
            <p:cNvSpPr>
              <a:spLocks noChangeArrowheads="1"/>
            </p:cNvSpPr>
            <p:nvPr/>
          </p:nvSpPr>
          <p:spPr bwMode="auto">
            <a:xfrm>
              <a:off x="4096" y="2257"/>
              <a:ext cx="496" cy="322"/>
            </a:xfrm>
            <a:prstGeom prst="rect">
              <a:avLst/>
            </a:prstGeom>
            <a:solidFill>
              <a:srgbClr val="FFFFFF"/>
            </a:solidFill>
            <a:ln w="20638">
              <a:solidFill>
                <a:srgbClr val="000000"/>
              </a:solidFill>
              <a:miter lim="800000"/>
            </a:ln>
          </p:spPr>
          <p:txBody>
            <a:bodyPr/>
            <a:lstStyle/>
            <a:p>
              <a:pPr algn="ctr"/>
              <a:endParaRPr lang="zh-CN" altLang="en-US"/>
            </a:p>
          </p:txBody>
        </p:sp>
        <p:sp>
          <p:nvSpPr>
            <p:cNvPr id="73804" name="Rectangle 77"/>
            <p:cNvSpPr>
              <a:spLocks noChangeArrowheads="1"/>
            </p:cNvSpPr>
            <p:nvPr/>
          </p:nvSpPr>
          <p:spPr bwMode="auto">
            <a:xfrm>
              <a:off x="4251" y="2314"/>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总线控</a:t>
              </a:r>
              <a:endParaRPr lang="zh-CN" altLang="en-US" sz="2400"/>
            </a:p>
          </p:txBody>
        </p:sp>
        <p:sp>
          <p:nvSpPr>
            <p:cNvPr id="73805" name="Rectangle 78"/>
            <p:cNvSpPr>
              <a:spLocks noChangeArrowheads="1"/>
            </p:cNvSpPr>
            <p:nvPr/>
          </p:nvSpPr>
          <p:spPr bwMode="auto">
            <a:xfrm>
              <a:off x="4251" y="2421"/>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制电路</a:t>
              </a:r>
              <a:endParaRPr lang="zh-CN" altLang="en-US" sz="2400"/>
            </a:p>
          </p:txBody>
        </p:sp>
        <p:sp>
          <p:nvSpPr>
            <p:cNvPr id="73806" name="Freeform 79"/>
            <p:cNvSpPr/>
            <p:nvPr/>
          </p:nvSpPr>
          <p:spPr bwMode="auto">
            <a:xfrm>
              <a:off x="4592" y="2308"/>
              <a:ext cx="320" cy="170"/>
            </a:xfrm>
            <a:custGeom>
              <a:avLst/>
              <a:gdLst>
                <a:gd name="T0" fmla="*/ 46 w 320"/>
                <a:gd name="T1" fmla="*/ 45 h 170"/>
                <a:gd name="T2" fmla="*/ 46 w 320"/>
                <a:gd name="T3" fmla="*/ 0 h 170"/>
                <a:gd name="T4" fmla="*/ 0 w 320"/>
                <a:gd name="T5" fmla="*/ 85 h 170"/>
                <a:gd name="T6" fmla="*/ 46 w 320"/>
                <a:gd name="T7" fmla="*/ 170 h 170"/>
                <a:gd name="T8" fmla="*/ 46 w 320"/>
                <a:gd name="T9" fmla="*/ 130 h 170"/>
                <a:gd name="T10" fmla="*/ 268 w 320"/>
                <a:gd name="T11" fmla="*/ 130 h 170"/>
                <a:gd name="T12" fmla="*/ 268 w 320"/>
                <a:gd name="T13" fmla="*/ 170 h 170"/>
                <a:gd name="T14" fmla="*/ 320 w 320"/>
                <a:gd name="T15" fmla="*/ 85 h 170"/>
                <a:gd name="T16" fmla="*/ 268 w 320"/>
                <a:gd name="T17" fmla="*/ 0 h 170"/>
                <a:gd name="T18" fmla="*/ 268 w 320"/>
                <a:gd name="T19" fmla="*/ 45 h 170"/>
                <a:gd name="T20" fmla="*/ 46 w 320"/>
                <a:gd name="T21" fmla="*/ 45 h 1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170"/>
                <a:gd name="T35" fmla="*/ 320 w 320"/>
                <a:gd name="T36" fmla="*/ 170 h 1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170">
                  <a:moveTo>
                    <a:pt x="46" y="45"/>
                  </a:moveTo>
                  <a:lnTo>
                    <a:pt x="46" y="0"/>
                  </a:lnTo>
                  <a:lnTo>
                    <a:pt x="0" y="85"/>
                  </a:lnTo>
                  <a:lnTo>
                    <a:pt x="46" y="170"/>
                  </a:lnTo>
                  <a:lnTo>
                    <a:pt x="46" y="130"/>
                  </a:lnTo>
                  <a:lnTo>
                    <a:pt x="268" y="130"/>
                  </a:lnTo>
                  <a:lnTo>
                    <a:pt x="268" y="170"/>
                  </a:lnTo>
                  <a:lnTo>
                    <a:pt x="320" y="85"/>
                  </a:lnTo>
                  <a:lnTo>
                    <a:pt x="268" y="0"/>
                  </a:lnTo>
                  <a:lnTo>
                    <a:pt x="268" y="45"/>
                  </a:lnTo>
                  <a:lnTo>
                    <a:pt x="46" y="45"/>
                  </a:lnTo>
                  <a:close/>
                </a:path>
              </a:pathLst>
            </a:custGeom>
            <a:solidFill>
              <a:srgbClr val="FFFFFF"/>
            </a:solidFill>
            <a:ln w="20638">
              <a:solidFill>
                <a:srgbClr val="000000"/>
              </a:solidFill>
              <a:round/>
            </a:ln>
          </p:spPr>
          <p:txBody>
            <a:bodyPr/>
            <a:lstStyle/>
            <a:p>
              <a:endParaRPr lang="zh-CN" altLang="en-US"/>
            </a:p>
          </p:txBody>
        </p:sp>
        <p:sp>
          <p:nvSpPr>
            <p:cNvPr id="73807" name="Freeform 80"/>
            <p:cNvSpPr/>
            <p:nvPr/>
          </p:nvSpPr>
          <p:spPr bwMode="auto">
            <a:xfrm>
              <a:off x="4220" y="2579"/>
              <a:ext cx="124" cy="430"/>
            </a:xfrm>
            <a:custGeom>
              <a:avLst/>
              <a:gdLst>
                <a:gd name="T0" fmla="*/ 124 w 124"/>
                <a:gd name="T1" fmla="*/ 0 h 430"/>
                <a:gd name="T2" fmla="*/ 124 w 124"/>
                <a:gd name="T3" fmla="*/ 430 h 430"/>
                <a:gd name="T4" fmla="*/ 0 w 124"/>
                <a:gd name="T5" fmla="*/ 430 h 430"/>
                <a:gd name="T6" fmla="*/ 0 60000 65536"/>
                <a:gd name="T7" fmla="*/ 0 60000 65536"/>
                <a:gd name="T8" fmla="*/ 0 60000 65536"/>
                <a:gd name="T9" fmla="*/ 0 w 124"/>
                <a:gd name="T10" fmla="*/ 0 h 430"/>
                <a:gd name="T11" fmla="*/ 124 w 124"/>
                <a:gd name="T12" fmla="*/ 430 h 430"/>
              </a:gdLst>
              <a:ahLst/>
              <a:cxnLst>
                <a:cxn ang="T6">
                  <a:pos x="T0" y="T1"/>
                </a:cxn>
                <a:cxn ang="T7">
                  <a:pos x="T2" y="T3"/>
                </a:cxn>
                <a:cxn ang="T8">
                  <a:pos x="T4" y="T5"/>
                </a:cxn>
              </a:cxnLst>
              <a:rect l="T9" t="T10" r="T11" b="T12"/>
              <a:pathLst>
                <a:path w="124" h="430">
                  <a:moveTo>
                    <a:pt x="124" y="0"/>
                  </a:moveTo>
                  <a:lnTo>
                    <a:pt x="124" y="430"/>
                  </a:lnTo>
                  <a:lnTo>
                    <a:pt x="0" y="430"/>
                  </a:lnTo>
                </a:path>
              </a:pathLst>
            </a:custGeom>
            <a:noFill/>
            <a:ln w="20638">
              <a:solidFill>
                <a:srgbClr val="000000"/>
              </a:solidFill>
              <a:round/>
            </a:ln>
          </p:spPr>
          <p:txBody>
            <a:bodyPr/>
            <a:lstStyle/>
            <a:p>
              <a:endParaRPr lang="zh-CN" altLang="en-US"/>
            </a:p>
          </p:txBody>
        </p:sp>
        <p:sp>
          <p:nvSpPr>
            <p:cNvPr id="73808" name="Freeform 81"/>
            <p:cNvSpPr/>
            <p:nvPr/>
          </p:nvSpPr>
          <p:spPr bwMode="auto">
            <a:xfrm>
              <a:off x="4220" y="2579"/>
              <a:ext cx="248" cy="537"/>
            </a:xfrm>
            <a:custGeom>
              <a:avLst/>
              <a:gdLst>
                <a:gd name="T0" fmla="*/ 248 w 248"/>
                <a:gd name="T1" fmla="*/ 0 h 537"/>
                <a:gd name="T2" fmla="*/ 248 w 248"/>
                <a:gd name="T3" fmla="*/ 492 h 537"/>
                <a:gd name="T4" fmla="*/ 0 w 248"/>
                <a:gd name="T5" fmla="*/ 492 h 537"/>
                <a:gd name="T6" fmla="*/ 0 w 248"/>
                <a:gd name="T7" fmla="*/ 537 h 537"/>
                <a:gd name="T8" fmla="*/ 0 60000 65536"/>
                <a:gd name="T9" fmla="*/ 0 60000 65536"/>
                <a:gd name="T10" fmla="*/ 0 60000 65536"/>
                <a:gd name="T11" fmla="*/ 0 60000 65536"/>
                <a:gd name="T12" fmla="*/ 0 w 248"/>
                <a:gd name="T13" fmla="*/ 0 h 537"/>
                <a:gd name="T14" fmla="*/ 248 w 248"/>
                <a:gd name="T15" fmla="*/ 537 h 537"/>
              </a:gdLst>
              <a:ahLst/>
              <a:cxnLst>
                <a:cxn ang="T8">
                  <a:pos x="T0" y="T1"/>
                </a:cxn>
                <a:cxn ang="T9">
                  <a:pos x="T2" y="T3"/>
                </a:cxn>
                <a:cxn ang="T10">
                  <a:pos x="T4" y="T5"/>
                </a:cxn>
                <a:cxn ang="T11">
                  <a:pos x="T6" y="T7"/>
                </a:cxn>
              </a:cxnLst>
              <a:rect l="T12" t="T13" r="T14" b="T15"/>
              <a:pathLst>
                <a:path w="248" h="537">
                  <a:moveTo>
                    <a:pt x="248" y="0"/>
                  </a:moveTo>
                  <a:lnTo>
                    <a:pt x="248" y="492"/>
                  </a:lnTo>
                  <a:lnTo>
                    <a:pt x="0" y="492"/>
                  </a:lnTo>
                  <a:lnTo>
                    <a:pt x="0" y="537"/>
                  </a:lnTo>
                </a:path>
              </a:pathLst>
            </a:custGeom>
            <a:noFill/>
            <a:ln w="20638">
              <a:solidFill>
                <a:srgbClr val="000000"/>
              </a:solidFill>
              <a:round/>
            </a:ln>
          </p:spPr>
          <p:txBody>
            <a:bodyPr/>
            <a:lstStyle/>
            <a:p>
              <a:endParaRPr lang="zh-CN" altLang="en-US"/>
            </a:p>
          </p:txBody>
        </p:sp>
        <p:sp>
          <p:nvSpPr>
            <p:cNvPr id="73809" name="Line 82"/>
            <p:cNvSpPr>
              <a:spLocks noChangeShapeType="1"/>
            </p:cNvSpPr>
            <p:nvPr/>
          </p:nvSpPr>
          <p:spPr bwMode="auto">
            <a:xfrm flipV="1">
              <a:off x="4220" y="2964"/>
              <a:ext cx="1" cy="45"/>
            </a:xfrm>
            <a:prstGeom prst="line">
              <a:avLst/>
            </a:prstGeom>
            <a:noFill/>
            <a:ln w="20638">
              <a:solidFill>
                <a:srgbClr val="000000"/>
              </a:solidFill>
              <a:round/>
            </a:ln>
          </p:spPr>
          <p:txBody>
            <a:bodyPr/>
            <a:lstStyle/>
            <a:p>
              <a:endParaRPr lang="zh-CN" altLang="en-US"/>
            </a:p>
          </p:txBody>
        </p:sp>
        <p:sp>
          <p:nvSpPr>
            <p:cNvPr id="73810" name="Freeform 83"/>
            <p:cNvSpPr/>
            <p:nvPr/>
          </p:nvSpPr>
          <p:spPr bwMode="auto">
            <a:xfrm>
              <a:off x="4096" y="2964"/>
              <a:ext cx="124" cy="152"/>
            </a:xfrm>
            <a:custGeom>
              <a:avLst/>
              <a:gdLst>
                <a:gd name="T0" fmla="*/ 124 w 124"/>
                <a:gd name="T1" fmla="*/ 0 h 152"/>
                <a:gd name="T2" fmla="*/ 0 w 124"/>
                <a:gd name="T3" fmla="*/ 84 h 152"/>
                <a:gd name="T4" fmla="*/ 124 w 124"/>
                <a:gd name="T5" fmla="*/ 152 h 152"/>
                <a:gd name="T6" fmla="*/ 0 60000 65536"/>
                <a:gd name="T7" fmla="*/ 0 60000 65536"/>
                <a:gd name="T8" fmla="*/ 0 60000 65536"/>
                <a:gd name="T9" fmla="*/ 0 w 124"/>
                <a:gd name="T10" fmla="*/ 0 h 152"/>
                <a:gd name="T11" fmla="*/ 124 w 124"/>
                <a:gd name="T12" fmla="*/ 152 h 152"/>
              </a:gdLst>
              <a:ahLst/>
              <a:cxnLst>
                <a:cxn ang="T6">
                  <a:pos x="T0" y="T1"/>
                </a:cxn>
                <a:cxn ang="T7">
                  <a:pos x="T2" y="T3"/>
                </a:cxn>
                <a:cxn ang="T8">
                  <a:pos x="T4" y="T5"/>
                </a:cxn>
              </a:cxnLst>
              <a:rect l="T9" t="T10" r="T11" b="T12"/>
              <a:pathLst>
                <a:path w="124" h="152">
                  <a:moveTo>
                    <a:pt x="124" y="0"/>
                  </a:moveTo>
                  <a:lnTo>
                    <a:pt x="0" y="84"/>
                  </a:lnTo>
                  <a:lnTo>
                    <a:pt x="124" y="152"/>
                  </a:lnTo>
                </a:path>
              </a:pathLst>
            </a:custGeom>
            <a:noFill/>
            <a:ln w="20638">
              <a:solidFill>
                <a:srgbClr val="000000"/>
              </a:solidFill>
              <a:round/>
            </a:ln>
          </p:spPr>
          <p:txBody>
            <a:bodyPr/>
            <a:lstStyle/>
            <a:p>
              <a:endParaRPr lang="zh-CN" altLang="en-US"/>
            </a:p>
          </p:txBody>
        </p:sp>
        <p:sp>
          <p:nvSpPr>
            <p:cNvPr id="73811" name="Rectangle 84"/>
            <p:cNvSpPr>
              <a:spLocks noChangeArrowheads="1"/>
            </p:cNvSpPr>
            <p:nvPr/>
          </p:nvSpPr>
          <p:spPr bwMode="auto">
            <a:xfrm>
              <a:off x="1131" y="980"/>
              <a:ext cx="869" cy="853"/>
            </a:xfrm>
            <a:prstGeom prst="rect">
              <a:avLst/>
            </a:prstGeom>
            <a:solidFill>
              <a:srgbClr val="FFFFFF"/>
            </a:solidFill>
            <a:ln w="20638">
              <a:solidFill>
                <a:srgbClr val="000000"/>
              </a:solidFill>
              <a:miter lim="800000"/>
            </a:ln>
          </p:spPr>
          <p:txBody>
            <a:bodyPr/>
            <a:lstStyle/>
            <a:p>
              <a:pPr algn="ctr"/>
              <a:endParaRPr lang="zh-CN" altLang="en-US"/>
            </a:p>
          </p:txBody>
        </p:sp>
        <p:sp>
          <p:nvSpPr>
            <p:cNvPr id="73812" name="Line 85"/>
            <p:cNvSpPr>
              <a:spLocks noChangeShapeType="1"/>
            </p:cNvSpPr>
            <p:nvPr/>
          </p:nvSpPr>
          <p:spPr bwMode="auto">
            <a:xfrm>
              <a:off x="1131" y="1087"/>
              <a:ext cx="869" cy="1"/>
            </a:xfrm>
            <a:prstGeom prst="line">
              <a:avLst/>
            </a:prstGeom>
            <a:noFill/>
            <a:ln w="20638">
              <a:solidFill>
                <a:srgbClr val="000000"/>
              </a:solidFill>
              <a:round/>
            </a:ln>
          </p:spPr>
          <p:txBody>
            <a:bodyPr/>
            <a:lstStyle/>
            <a:p>
              <a:endParaRPr lang="zh-CN" altLang="en-US"/>
            </a:p>
          </p:txBody>
        </p:sp>
        <p:sp>
          <p:nvSpPr>
            <p:cNvPr id="73813" name="Line 86"/>
            <p:cNvSpPr>
              <a:spLocks noChangeShapeType="1"/>
            </p:cNvSpPr>
            <p:nvPr/>
          </p:nvSpPr>
          <p:spPr bwMode="auto">
            <a:xfrm>
              <a:off x="1131" y="1189"/>
              <a:ext cx="869" cy="1"/>
            </a:xfrm>
            <a:prstGeom prst="line">
              <a:avLst/>
            </a:prstGeom>
            <a:noFill/>
            <a:ln w="20638">
              <a:solidFill>
                <a:srgbClr val="000000"/>
              </a:solidFill>
              <a:round/>
            </a:ln>
          </p:spPr>
          <p:txBody>
            <a:bodyPr/>
            <a:lstStyle/>
            <a:p>
              <a:endParaRPr lang="zh-CN" altLang="en-US"/>
            </a:p>
          </p:txBody>
        </p:sp>
        <p:sp>
          <p:nvSpPr>
            <p:cNvPr id="73814" name="Line 87"/>
            <p:cNvSpPr>
              <a:spLocks noChangeShapeType="1"/>
            </p:cNvSpPr>
            <p:nvPr/>
          </p:nvSpPr>
          <p:spPr bwMode="auto">
            <a:xfrm>
              <a:off x="1131" y="1296"/>
              <a:ext cx="869" cy="1"/>
            </a:xfrm>
            <a:prstGeom prst="line">
              <a:avLst/>
            </a:prstGeom>
            <a:noFill/>
            <a:ln w="20638">
              <a:solidFill>
                <a:srgbClr val="000000"/>
              </a:solidFill>
              <a:round/>
            </a:ln>
          </p:spPr>
          <p:txBody>
            <a:bodyPr/>
            <a:lstStyle/>
            <a:p>
              <a:endParaRPr lang="zh-CN" altLang="en-US"/>
            </a:p>
          </p:txBody>
        </p:sp>
        <p:sp>
          <p:nvSpPr>
            <p:cNvPr id="73815" name="Line 88"/>
            <p:cNvSpPr>
              <a:spLocks noChangeShapeType="1"/>
            </p:cNvSpPr>
            <p:nvPr/>
          </p:nvSpPr>
          <p:spPr bwMode="auto">
            <a:xfrm>
              <a:off x="1131" y="1404"/>
              <a:ext cx="869" cy="1"/>
            </a:xfrm>
            <a:prstGeom prst="line">
              <a:avLst/>
            </a:prstGeom>
            <a:noFill/>
            <a:ln w="20638">
              <a:solidFill>
                <a:srgbClr val="000000"/>
              </a:solidFill>
              <a:round/>
            </a:ln>
          </p:spPr>
          <p:txBody>
            <a:bodyPr/>
            <a:lstStyle/>
            <a:p>
              <a:endParaRPr lang="zh-CN" altLang="en-US"/>
            </a:p>
          </p:txBody>
        </p:sp>
        <p:sp>
          <p:nvSpPr>
            <p:cNvPr id="73816" name="Line 89"/>
            <p:cNvSpPr>
              <a:spLocks noChangeShapeType="1"/>
            </p:cNvSpPr>
            <p:nvPr/>
          </p:nvSpPr>
          <p:spPr bwMode="auto">
            <a:xfrm>
              <a:off x="1131" y="1511"/>
              <a:ext cx="869" cy="1"/>
            </a:xfrm>
            <a:prstGeom prst="line">
              <a:avLst/>
            </a:prstGeom>
            <a:noFill/>
            <a:ln w="20638">
              <a:solidFill>
                <a:srgbClr val="000000"/>
              </a:solidFill>
              <a:round/>
            </a:ln>
          </p:spPr>
          <p:txBody>
            <a:bodyPr/>
            <a:lstStyle/>
            <a:p>
              <a:endParaRPr lang="zh-CN" altLang="en-US"/>
            </a:p>
          </p:txBody>
        </p:sp>
        <p:sp>
          <p:nvSpPr>
            <p:cNvPr id="73817" name="Line 90"/>
            <p:cNvSpPr>
              <a:spLocks noChangeShapeType="1"/>
            </p:cNvSpPr>
            <p:nvPr/>
          </p:nvSpPr>
          <p:spPr bwMode="auto">
            <a:xfrm>
              <a:off x="1131" y="1619"/>
              <a:ext cx="869" cy="1"/>
            </a:xfrm>
            <a:prstGeom prst="line">
              <a:avLst/>
            </a:prstGeom>
            <a:noFill/>
            <a:ln w="20638">
              <a:solidFill>
                <a:srgbClr val="000000"/>
              </a:solidFill>
              <a:round/>
            </a:ln>
          </p:spPr>
          <p:txBody>
            <a:bodyPr/>
            <a:lstStyle/>
            <a:p>
              <a:endParaRPr lang="zh-CN" altLang="en-US"/>
            </a:p>
          </p:txBody>
        </p:sp>
        <p:sp>
          <p:nvSpPr>
            <p:cNvPr id="73818" name="Line 91"/>
            <p:cNvSpPr>
              <a:spLocks noChangeShapeType="1"/>
            </p:cNvSpPr>
            <p:nvPr/>
          </p:nvSpPr>
          <p:spPr bwMode="auto">
            <a:xfrm>
              <a:off x="1131" y="1726"/>
              <a:ext cx="869" cy="1"/>
            </a:xfrm>
            <a:prstGeom prst="line">
              <a:avLst/>
            </a:prstGeom>
            <a:noFill/>
            <a:ln w="20638">
              <a:solidFill>
                <a:srgbClr val="000000"/>
              </a:solidFill>
              <a:round/>
            </a:ln>
          </p:spPr>
          <p:txBody>
            <a:bodyPr/>
            <a:lstStyle/>
            <a:p>
              <a:endParaRPr lang="zh-CN" altLang="en-US"/>
            </a:p>
          </p:txBody>
        </p:sp>
        <p:sp>
          <p:nvSpPr>
            <p:cNvPr id="73819" name="Line 92"/>
            <p:cNvSpPr>
              <a:spLocks noChangeShapeType="1"/>
            </p:cNvSpPr>
            <p:nvPr/>
          </p:nvSpPr>
          <p:spPr bwMode="auto">
            <a:xfrm>
              <a:off x="2986" y="873"/>
              <a:ext cx="1" cy="73"/>
            </a:xfrm>
            <a:prstGeom prst="line">
              <a:avLst/>
            </a:prstGeom>
            <a:noFill/>
            <a:ln w="20638">
              <a:solidFill>
                <a:srgbClr val="000000"/>
              </a:solidFill>
              <a:round/>
            </a:ln>
          </p:spPr>
          <p:txBody>
            <a:bodyPr/>
            <a:lstStyle/>
            <a:p>
              <a:endParaRPr lang="zh-CN" altLang="en-US"/>
            </a:p>
          </p:txBody>
        </p:sp>
        <p:sp>
          <p:nvSpPr>
            <p:cNvPr id="73820" name="Line 93"/>
            <p:cNvSpPr>
              <a:spLocks noChangeShapeType="1"/>
            </p:cNvSpPr>
            <p:nvPr/>
          </p:nvSpPr>
          <p:spPr bwMode="auto">
            <a:xfrm>
              <a:off x="2986" y="991"/>
              <a:ext cx="1" cy="12"/>
            </a:xfrm>
            <a:prstGeom prst="line">
              <a:avLst/>
            </a:prstGeom>
            <a:noFill/>
            <a:ln w="20638">
              <a:solidFill>
                <a:srgbClr val="000000"/>
              </a:solidFill>
              <a:round/>
            </a:ln>
          </p:spPr>
          <p:txBody>
            <a:bodyPr/>
            <a:lstStyle/>
            <a:p>
              <a:endParaRPr lang="zh-CN" altLang="en-US"/>
            </a:p>
          </p:txBody>
        </p:sp>
        <p:sp>
          <p:nvSpPr>
            <p:cNvPr id="73821" name="Line 94"/>
            <p:cNvSpPr>
              <a:spLocks noChangeShapeType="1"/>
            </p:cNvSpPr>
            <p:nvPr/>
          </p:nvSpPr>
          <p:spPr bwMode="auto">
            <a:xfrm>
              <a:off x="2986" y="1048"/>
              <a:ext cx="1" cy="73"/>
            </a:xfrm>
            <a:prstGeom prst="line">
              <a:avLst/>
            </a:prstGeom>
            <a:noFill/>
            <a:ln w="20638">
              <a:solidFill>
                <a:srgbClr val="000000"/>
              </a:solidFill>
              <a:round/>
            </a:ln>
          </p:spPr>
          <p:txBody>
            <a:bodyPr/>
            <a:lstStyle/>
            <a:p>
              <a:endParaRPr lang="zh-CN" altLang="en-US"/>
            </a:p>
          </p:txBody>
        </p:sp>
        <p:sp>
          <p:nvSpPr>
            <p:cNvPr id="73822" name="Line 95"/>
            <p:cNvSpPr>
              <a:spLocks noChangeShapeType="1"/>
            </p:cNvSpPr>
            <p:nvPr/>
          </p:nvSpPr>
          <p:spPr bwMode="auto">
            <a:xfrm>
              <a:off x="2986" y="1166"/>
              <a:ext cx="1" cy="12"/>
            </a:xfrm>
            <a:prstGeom prst="line">
              <a:avLst/>
            </a:prstGeom>
            <a:noFill/>
            <a:ln w="20638">
              <a:solidFill>
                <a:srgbClr val="000000"/>
              </a:solidFill>
              <a:round/>
            </a:ln>
          </p:spPr>
          <p:txBody>
            <a:bodyPr/>
            <a:lstStyle/>
            <a:p>
              <a:endParaRPr lang="zh-CN" altLang="en-US"/>
            </a:p>
          </p:txBody>
        </p:sp>
        <p:sp>
          <p:nvSpPr>
            <p:cNvPr id="73823" name="Line 96"/>
            <p:cNvSpPr>
              <a:spLocks noChangeShapeType="1"/>
            </p:cNvSpPr>
            <p:nvPr/>
          </p:nvSpPr>
          <p:spPr bwMode="auto">
            <a:xfrm>
              <a:off x="2986" y="1223"/>
              <a:ext cx="1" cy="73"/>
            </a:xfrm>
            <a:prstGeom prst="line">
              <a:avLst/>
            </a:prstGeom>
            <a:noFill/>
            <a:ln w="20638">
              <a:solidFill>
                <a:srgbClr val="000000"/>
              </a:solidFill>
              <a:round/>
            </a:ln>
          </p:spPr>
          <p:txBody>
            <a:bodyPr/>
            <a:lstStyle/>
            <a:p>
              <a:endParaRPr lang="zh-CN" altLang="en-US"/>
            </a:p>
          </p:txBody>
        </p:sp>
        <p:sp>
          <p:nvSpPr>
            <p:cNvPr id="73824" name="Line 97"/>
            <p:cNvSpPr>
              <a:spLocks noChangeShapeType="1"/>
            </p:cNvSpPr>
            <p:nvPr/>
          </p:nvSpPr>
          <p:spPr bwMode="auto">
            <a:xfrm>
              <a:off x="2986" y="1342"/>
              <a:ext cx="1" cy="11"/>
            </a:xfrm>
            <a:prstGeom prst="line">
              <a:avLst/>
            </a:prstGeom>
            <a:noFill/>
            <a:ln w="20638">
              <a:solidFill>
                <a:srgbClr val="000000"/>
              </a:solidFill>
              <a:round/>
            </a:ln>
          </p:spPr>
          <p:txBody>
            <a:bodyPr/>
            <a:lstStyle/>
            <a:p>
              <a:endParaRPr lang="zh-CN" altLang="en-US"/>
            </a:p>
          </p:txBody>
        </p:sp>
        <p:sp>
          <p:nvSpPr>
            <p:cNvPr id="73825" name="Line 98"/>
            <p:cNvSpPr>
              <a:spLocks noChangeShapeType="1"/>
            </p:cNvSpPr>
            <p:nvPr/>
          </p:nvSpPr>
          <p:spPr bwMode="auto">
            <a:xfrm>
              <a:off x="2986" y="1398"/>
              <a:ext cx="1" cy="74"/>
            </a:xfrm>
            <a:prstGeom prst="line">
              <a:avLst/>
            </a:prstGeom>
            <a:noFill/>
            <a:ln w="20638">
              <a:solidFill>
                <a:srgbClr val="000000"/>
              </a:solidFill>
              <a:round/>
            </a:ln>
          </p:spPr>
          <p:txBody>
            <a:bodyPr/>
            <a:lstStyle/>
            <a:p>
              <a:endParaRPr lang="zh-CN" altLang="en-US"/>
            </a:p>
          </p:txBody>
        </p:sp>
        <p:sp>
          <p:nvSpPr>
            <p:cNvPr id="73826" name="Line 99"/>
            <p:cNvSpPr>
              <a:spLocks noChangeShapeType="1"/>
            </p:cNvSpPr>
            <p:nvPr/>
          </p:nvSpPr>
          <p:spPr bwMode="auto">
            <a:xfrm>
              <a:off x="2986" y="1517"/>
              <a:ext cx="1" cy="11"/>
            </a:xfrm>
            <a:prstGeom prst="line">
              <a:avLst/>
            </a:prstGeom>
            <a:noFill/>
            <a:ln w="20638">
              <a:solidFill>
                <a:srgbClr val="000000"/>
              </a:solidFill>
              <a:round/>
            </a:ln>
          </p:spPr>
          <p:txBody>
            <a:bodyPr/>
            <a:lstStyle/>
            <a:p>
              <a:endParaRPr lang="zh-CN" altLang="en-US"/>
            </a:p>
          </p:txBody>
        </p:sp>
        <p:sp>
          <p:nvSpPr>
            <p:cNvPr id="73827" name="Line 100"/>
            <p:cNvSpPr>
              <a:spLocks noChangeShapeType="1"/>
            </p:cNvSpPr>
            <p:nvPr/>
          </p:nvSpPr>
          <p:spPr bwMode="auto">
            <a:xfrm>
              <a:off x="2986" y="1573"/>
              <a:ext cx="1" cy="74"/>
            </a:xfrm>
            <a:prstGeom prst="line">
              <a:avLst/>
            </a:prstGeom>
            <a:noFill/>
            <a:ln w="20638">
              <a:solidFill>
                <a:srgbClr val="000000"/>
              </a:solidFill>
              <a:round/>
            </a:ln>
          </p:spPr>
          <p:txBody>
            <a:bodyPr/>
            <a:lstStyle/>
            <a:p>
              <a:endParaRPr lang="zh-CN" altLang="en-US"/>
            </a:p>
          </p:txBody>
        </p:sp>
        <p:sp>
          <p:nvSpPr>
            <p:cNvPr id="73828" name="Line 101"/>
            <p:cNvSpPr>
              <a:spLocks noChangeShapeType="1"/>
            </p:cNvSpPr>
            <p:nvPr/>
          </p:nvSpPr>
          <p:spPr bwMode="auto">
            <a:xfrm>
              <a:off x="2986" y="1692"/>
              <a:ext cx="1" cy="11"/>
            </a:xfrm>
            <a:prstGeom prst="line">
              <a:avLst/>
            </a:prstGeom>
            <a:noFill/>
            <a:ln w="20638">
              <a:solidFill>
                <a:srgbClr val="000000"/>
              </a:solidFill>
              <a:round/>
            </a:ln>
          </p:spPr>
          <p:txBody>
            <a:bodyPr/>
            <a:lstStyle/>
            <a:p>
              <a:endParaRPr lang="zh-CN" altLang="en-US"/>
            </a:p>
          </p:txBody>
        </p:sp>
        <p:sp>
          <p:nvSpPr>
            <p:cNvPr id="73829" name="Line 102"/>
            <p:cNvSpPr>
              <a:spLocks noChangeShapeType="1"/>
            </p:cNvSpPr>
            <p:nvPr/>
          </p:nvSpPr>
          <p:spPr bwMode="auto">
            <a:xfrm>
              <a:off x="2986" y="1749"/>
              <a:ext cx="1" cy="73"/>
            </a:xfrm>
            <a:prstGeom prst="line">
              <a:avLst/>
            </a:prstGeom>
            <a:noFill/>
            <a:ln w="20638">
              <a:solidFill>
                <a:srgbClr val="000000"/>
              </a:solidFill>
              <a:round/>
            </a:ln>
          </p:spPr>
          <p:txBody>
            <a:bodyPr/>
            <a:lstStyle/>
            <a:p>
              <a:endParaRPr lang="zh-CN" altLang="en-US"/>
            </a:p>
          </p:txBody>
        </p:sp>
        <p:sp>
          <p:nvSpPr>
            <p:cNvPr id="73830" name="Line 103"/>
            <p:cNvSpPr>
              <a:spLocks noChangeShapeType="1"/>
            </p:cNvSpPr>
            <p:nvPr/>
          </p:nvSpPr>
          <p:spPr bwMode="auto">
            <a:xfrm>
              <a:off x="2986" y="1867"/>
              <a:ext cx="1" cy="12"/>
            </a:xfrm>
            <a:prstGeom prst="line">
              <a:avLst/>
            </a:prstGeom>
            <a:noFill/>
            <a:ln w="20638">
              <a:solidFill>
                <a:srgbClr val="000000"/>
              </a:solidFill>
              <a:round/>
            </a:ln>
          </p:spPr>
          <p:txBody>
            <a:bodyPr/>
            <a:lstStyle/>
            <a:p>
              <a:endParaRPr lang="zh-CN" altLang="en-US"/>
            </a:p>
          </p:txBody>
        </p:sp>
        <p:sp>
          <p:nvSpPr>
            <p:cNvPr id="73831" name="Line 104"/>
            <p:cNvSpPr>
              <a:spLocks noChangeShapeType="1"/>
            </p:cNvSpPr>
            <p:nvPr/>
          </p:nvSpPr>
          <p:spPr bwMode="auto">
            <a:xfrm>
              <a:off x="2986" y="1924"/>
              <a:ext cx="1" cy="73"/>
            </a:xfrm>
            <a:prstGeom prst="line">
              <a:avLst/>
            </a:prstGeom>
            <a:noFill/>
            <a:ln w="20638">
              <a:solidFill>
                <a:srgbClr val="000000"/>
              </a:solidFill>
              <a:round/>
            </a:ln>
          </p:spPr>
          <p:txBody>
            <a:bodyPr/>
            <a:lstStyle/>
            <a:p>
              <a:endParaRPr lang="zh-CN" altLang="en-US"/>
            </a:p>
          </p:txBody>
        </p:sp>
        <p:sp>
          <p:nvSpPr>
            <p:cNvPr id="73832" name="Line 105"/>
            <p:cNvSpPr>
              <a:spLocks noChangeShapeType="1"/>
            </p:cNvSpPr>
            <p:nvPr/>
          </p:nvSpPr>
          <p:spPr bwMode="auto">
            <a:xfrm>
              <a:off x="2986" y="2042"/>
              <a:ext cx="1" cy="12"/>
            </a:xfrm>
            <a:prstGeom prst="line">
              <a:avLst/>
            </a:prstGeom>
            <a:noFill/>
            <a:ln w="20638">
              <a:solidFill>
                <a:srgbClr val="000000"/>
              </a:solidFill>
              <a:round/>
            </a:ln>
          </p:spPr>
          <p:txBody>
            <a:bodyPr/>
            <a:lstStyle/>
            <a:p>
              <a:endParaRPr lang="zh-CN" altLang="en-US"/>
            </a:p>
          </p:txBody>
        </p:sp>
        <p:sp>
          <p:nvSpPr>
            <p:cNvPr id="73833" name="Line 106"/>
            <p:cNvSpPr>
              <a:spLocks noChangeShapeType="1"/>
            </p:cNvSpPr>
            <p:nvPr/>
          </p:nvSpPr>
          <p:spPr bwMode="auto">
            <a:xfrm>
              <a:off x="2986" y="2099"/>
              <a:ext cx="1" cy="73"/>
            </a:xfrm>
            <a:prstGeom prst="line">
              <a:avLst/>
            </a:prstGeom>
            <a:noFill/>
            <a:ln w="20638">
              <a:solidFill>
                <a:srgbClr val="000000"/>
              </a:solidFill>
              <a:round/>
            </a:ln>
          </p:spPr>
          <p:txBody>
            <a:bodyPr/>
            <a:lstStyle/>
            <a:p>
              <a:endParaRPr lang="zh-CN" altLang="en-US"/>
            </a:p>
          </p:txBody>
        </p:sp>
        <p:sp>
          <p:nvSpPr>
            <p:cNvPr id="73834" name="Line 107"/>
            <p:cNvSpPr>
              <a:spLocks noChangeShapeType="1"/>
            </p:cNvSpPr>
            <p:nvPr/>
          </p:nvSpPr>
          <p:spPr bwMode="auto">
            <a:xfrm>
              <a:off x="2986" y="2218"/>
              <a:ext cx="1" cy="11"/>
            </a:xfrm>
            <a:prstGeom prst="line">
              <a:avLst/>
            </a:prstGeom>
            <a:noFill/>
            <a:ln w="20638">
              <a:solidFill>
                <a:srgbClr val="000000"/>
              </a:solidFill>
              <a:round/>
            </a:ln>
          </p:spPr>
          <p:txBody>
            <a:bodyPr/>
            <a:lstStyle/>
            <a:p>
              <a:endParaRPr lang="zh-CN" altLang="en-US"/>
            </a:p>
          </p:txBody>
        </p:sp>
        <p:sp>
          <p:nvSpPr>
            <p:cNvPr id="73835" name="Line 108"/>
            <p:cNvSpPr>
              <a:spLocks noChangeShapeType="1"/>
            </p:cNvSpPr>
            <p:nvPr/>
          </p:nvSpPr>
          <p:spPr bwMode="auto">
            <a:xfrm>
              <a:off x="2986" y="2274"/>
              <a:ext cx="1" cy="74"/>
            </a:xfrm>
            <a:prstGeom prst="line">
              <a:avLst/>
            </a:prstGeom>
            <a:noFill/>
            <a:ln w="20638">
              <a:solidFill>
                <a:srgbClr val="000000"/>
              </a:solidFill>
              <a:round/>
            </a:ln>
          </p:spPr>
          <p:txBody>
            <a:bodyPr/>
            <a:lstStyle/>
            <a:p>
              <a:endParaRPr lang="zh-CN" altLang="en-US"/>
            </a:p>
          </p:txBody>
        </p:sp>
        <p:sp>
          <p:nvSpPr>
            <p:cNvPr id="73836" name="Line 109"/>
            <p:cNvSpPr>
              <a:spLocks noChangeShapeType="1"/>
            </p:cNvSpPr>
            <p:nvPr/>
          </p:nvSpPr>
          <p:spPr bwMode="auto">
            <a:xfrm>
              <a:off x="2986" y="2393"/>
              <a:ext cx="1" cy="11"/>
            </a:xfrm>
            <a:prstGeom prst="line">
              <a:avLst/>
            </a:prstGeom>
            <a:noFill/>
            <a:ln w="20638">
              <a:solidFill>
                <a:srgbClr val="000000"/>
              </a:solidFill>
              <a:round/>
            </a:ln>
          </p:spPr>
          <p:txBody>
            <a:bodyPr/>
            <a:lstStyle/>
            <a:p>
              <a:endParaRPr lang="zh-CN" altLang="en-US"/>
            </a:p>
          </p:txBody>
        </p:sp>
        <p:sp>
          <p:nvSpPr>
            <p:cNvPr id="73837" name="Line 110"/>
            <p:cNvSpPr>
              <a:spLocks noChangeShapeType="1"/>
            </p:cNvSpPr>
            <p:nvPr/>
          </p:nvSpPr>
          <p:spPr bwMode="auto">
            <a:xfrm>
              <a:off x="2986" y="2449"/>
              <a:ext cx="1" cy="74"/>
            </a:xfrm>
            <a:prstGeom prst="line">
              <a:avLst/>
            </a:prstGeom>
            <a:noFill/>
            <a:ln w="20638">
              <a:solidFill>
                <a:srgbClr val="000000"/>
              </a:solidFill>
              <a:round/>
            </a:ln>
          </p:spPr>
          <p:txBody>
            <a:bodyPr/>
            <a:lstStyle/>
            <a:p>
              <a:endParaRPr lang="zh-CN" altLang="en-US"/>
            </a:p>
          </p:txBody>
        </p:sp>
        <p:sp>
          <p:nvSpPr>
            <p:cNvPr id="73838" name="Line 111"/>
            <p:cNvSpPr>
              <a:spLocks noChangeShapeType="1"/>
            </p:cNvSpPr>
            <p:nvPr/>
          </p:nvSpPr>
          <p:spPr bwMode="auto">
            <a:xfrm>
              <a:off x="2986" y="2568"/>
              <a:ext cx="1" cy="11"/>
            </a:xfrm>
            <a:prstGeom prst="line">
              <a:avLst/>
            </a:prstGeom>
            <a:noFill/>
            <a:ln w="20638">
              <a:solidFill>
                <a:srgbClr val="000000"/>
              </a:solidFill>
              <a:round/>
            </a:ln>
          </p:spPr>
          <p:txBody>
            <a:bodyPr/>
            <a:lstStyle/>
            <a:p>
              <a:endParaRPr lang="zh-CN" altLang="en-US"/>
            </a:p>
          </p:txBody>
        </p:sp>
        <p:sp>
          <p:nvSpPr>
            <p:cNvPr id="73839" name="Line 112"/>
            <p:cNvSpPr>
              <a:spLocks noChangeShapeType="1"/>
            </p:cNvSpPr>
            <p:nvPr/>
          </p:nvSpPr>
          <p:spPr bwMode="auto">
            <a:xfrm>
              <a:off x="2986" y="2625"/>
              <a:ext cx="1" cy="73"/>
            </a:xfrm>
            <a:prstGeom prst="line">
              <a:avLst/>
            </a:prstGeom>
            <a:noFill/>
            <a:ln w="20638">
              <a:solidFill>
                <a:srgbClr val="000000"/>
              </a:solidFill>
              <a:round/>
            </a:ln>
          </p:spPr>
          <p:txBody>
            <a:bodyPr/>
            <a:lstStyle/>
            <a:p>
              <a:endParaRPr lang="zh-CN" altLang="en-US"/>
            </a:p>
          </p:txBody>
        </p:sp>
        <p:sp>
          <p:nvSpPr>
            <p:cNvPr id="73840" name="Line 113"/>
            <p:cNvSpPr>
              <a:spLocks noChangeShapeType="1"/>
            </p:cNvSpPr>
            <p:nvPr/>
          </p:nvSpPr>
          <p:spPr bwMode="auto">
            <a:xfrm>
              <a:off x="2986" y="2743"/>
              <a:ext cx="1" cy="11"/>
            </a:xfrm>
            <a:prstGeom prst="line">
              <a:avLst/>
            </a:prstGeom>
            <a:noFill/>
            <a:ln w="20638">
              <a:solidFill>
                <a:srgbClr val="000000"/>
              </a:solidFill>
              <a:round/>
            </a:ln>
          </p:spPr>
          <p:txBody>
            <a:bodyPr/>
            <a:lstStyle/>
            <a:p>
              <a:endParaRPr lang="zh-CN" altLang="en-US"/>
            </a:p>
          </p:txBody>
        </p:sp>
        <p:sp>
          <p:nvSpPr>
            <p:cNvPr id="73841" name="Line 114"/>
            <p:cNvSpPr>
              <a:spLocks noChangeShapeType="1"/>
            </p:cNvSpPr>
            <p:nvPr/>
          </p:nvSpPr>
          <p:spPr bwMode="auto">
            <a:xfrm>
              <a:off x="2986" y="2800"/>
              <a:ext cx="1" cy="73"/>
            </a:xfrm>
            <a:prstGeom prst="line">
              <a:avLst/>
            </a:prstGeom>
            <a:noFill/>
            <a:ln w="20638">
              <a:solidFill>
                <a:srgbClr val="000000"/>
              </a:solidFill>
              <a:round/>
            </a:ln>
          </p:spPr>
          <p:txBody>
            <a:bodyPr/>
            <a:lstStyle/>
            <a:p>
              <a:endParaRPr lang="zh-CN" altLang="en-US"/>
            </a:p>
          </p:txBody>
        </p:sp>
        <p:sp>
          <p:nvSpPr>
            <p:cNvPr id="73842" name="Line 115"/>
            <p:cNvSpPr>
              <a:spLocks noChangeShapeType="1"/>
            </p:cNvSpPr>
            <p:nvPr/>
          </p:nvSpPr>
          <p:spPr bwMode="auto">
            <a:xfrm>
              <a:off x="2986" y="2918"/>
              <a:ext cx="1" cy="12"/>
            </a:xfrm>
            <a:prstGeom prst="line">
              <a:avLst/>
            </a:prstGeom>
            <a:noFill/>
            <a:ln w="20638">
              <a:solidFill>
                <a:srgbClr val="000000"/>
              </a:solidFill>
              <a:round/>
            </a:ln>
          </p:spPr>
          <p:txBody>
            <a:bodyPr/>
            <a:lstStyle/>
            <a:p>
              <a:endParaRPr lang="zh-CN" altLang="en-US"/>
            </a:p>
          </p:txBody>
        </p:sp>
        <p:sp>
          <p:nvSpPr>
            <p:cNvPr id="73843" name="Line 116"/>
            <p:cNvSpPr>
              <a:spLocks noChangeShapeType="1"/>
            </p:cNvSpPr>
            <p:nvPr/>
          </p:nvSpPr>
          <p:spPr bwMode="auto">
            <a:xfrm>
              <a:off x="2986" y="2975"/>
              <a:ext cx="1" cy="73"/>
            </a:xfrm>
            <a:prstGeom prst="line">
              <a:avLst/>
            </a:prstGeom>
            <a:noFill/>
            <a:ln w="20638">
              <a:solidFill>
                <a:srgbClr val="000000"/>
              </a:solidFill>
              <a:round/>
            </a:ln>
          </p:spPr>
          <p:txBody>
            <a:bodyPr/>
            <a:lstStyle/>
            <a:p>
              <a:endParaRPr lang="zh-CN" altLang="en-US"/>
            </a:p>
          </p:txBody>
        </p:sp>
        <p:sp>
          <p:nvSpPr>
            <p:cNvPr id="73844" name="Line 117"/>
            <p:cNvSpPr>
              <a:spLocks noChangeShapeType="1"/>
            </p:cNvSpPr>
            <p:nvPr/>
          </p:nvSpPr>
          <p:spPr bwMode="auto">
            <a:xfrm>
              <a:off x="2986" y="3094"/>
              <a:ext cx="1" cy="11"/>
            </a:xfrm>
            <a:prstGeom prst="line">
              <a:avLst/>
            </a:prstGeom>
            <a:noFill/>
            <a:ln w="20638">
              <a:solidFill>
                <a:srgbClr val="000000"/>
              </a:solidFill>
              <a:round/>
            </a:ln>
          </p:spPr>
          <p:txBody>
            <a:bodyPr/>
            <a:lstStyle/>
            <a:p>
              <a:endParaRPr lang="zh-CN" altLang="en-US"/>
            </a:p>
          </p:txBody>
        </p:sp>
        <p:sp>
          <p:nvSpPr>
            <p:cNvPr id="73845" name="Line 118"/>
            <p:cNvSpPr>
              <a:spLocks noChangeShapeType="1"/>
            </p:cNvSpPr>
            <p:nvPr/>
          </p:nvSpPr>
          <p:spPr bwMode="auto">
            <a:xfrm>
              <a:off x="2986" y="3150"/>
              <a:ext cx="1" cy="74"/>
            </a:xfrm>
            <a:prstGeom prst="line">
              <a:avLst/>
            </a:prstGeom>
            <a:noFill/>
            <a:ln w="20638">
              <a:solidFill>
                <a:srgbClr val="000000"/>
              </a:solidFill>
              <a:round/>
            </a:ln>
          </p:spPr>
          <p:txBody>
            <a:bodyPr/>
            <a:lstStyle/>
            <a:p>
              <a:endParaRPr lang="zh-CN" altLang="en-US"/>
            </a:p>
          </p:txBody>
        </p:sp>
        <p:sp>
          <p:nvSpPr>
            <p:cNvPr id="73846" name="Line 119"/>
            <p:cNvSpPr>
              <a:spLocks noChangeShapeType="1"/>
            </p:cNvSpPr>
            <p:nvPr/>
          </p:nvSpPr>
          <p:spPr bwMode="auto">
            <a:xfrm>
              <a:off x="2986" y="3269"/>
              <a:ext cx="1" cy="11"/>
            </a:xfrm>
            <a:prstGeom prst="line">
              <a:avLst/>
            </a:prstGeom>
            <a:noFill/>
            <a:ln w="20638">
              <a:solidFill>
                <a:srgbClr val="000000"/>
              </a:solidFill>
              <a:round/>
            </a:ln>
          </p:spPr>
          <p:txBody>
            <a:bodyPr/>
            <a:lstStyle/>
            <a:p>
              <a:endParaRPr lang="zh-CN" altLang="en-US"/>
            </a:p>
          </p:txBody>
        </p:sp>
        <p:sp>
          <p:nvSpPr>
            <p:cNvPr id="73847" name="Line 120"/>
            <p:cNvSpPr>
              <a:spLocks noChangeShapeType="1"/>
            </p:cNvSpPr>
            <p:nvPr/>
          </p:nvSpPr>
          <p:spPr bwMode="auto">
            <a:xfrm>
              <a:off x="2986" y="3325"/>
              <a:ext cx="1" cy="74"/>
            </a:xfrm>
            <a:prstGeom prst="line">
              <a:avLst/>
            </a:prstGeom>
            <a:noFill/>
            <a:ln w="20638">
              <a:solidFill>
                <a:srgbClr val="000000"/>
              </a:solidFill>
              <a:round/>
            </a:ln>
          </p:spPr>
          <p:txBody>
            <a:bodyPr/>
            <a:lstStyle/>
            <a:p>
              <a:endParaRPr lang="zh-CN" altLang="en-US"/>
            </a:p>
          </p:txBody>
        </p:sp>
        <p:sp>
          <p:nvSpPr>
            <p:cNvPr id="73848" name="Line 121"/>
            <p:cNvSpPr>
              <a:spLocks noChangeShapeType="1"/>
            </p:cNvSpPr>
            <p:nvPr/>
          </p:nvSpPr>
          <p:spPr bwMode="auto">
            <a:xfrm>
              <a:off x="2986" y="3444"/>
              <a:ext cx="1" cy="11"/>
            </a:xfrm>
            <a:prstGeom prst="line">
              <a:avLst/>
            </a:prstGeom>
            <a:noFill/>
            <a:ln w="20638">
              <a:solidFill>
                <a:srgbClr val="000000"/>
              </a:solidFill>
              <a:round/>
            </a:ln>
          </p:spPr>
          <p:txBody>
            <a:bodyPr/>
            <a:lstStyle/>
            <a:p>
              <a:endParaRPr lang="zh-CN" altLang="en-US"/>
            </a:p>
          </p:txBody>
        </p:sp>
        <p:sp>
          <p:nvSpPr>
            <p:cNvPr id="73849" name="Line 122"/>
            <p:cNvSpPr>
              <a:spLocks noChangeShapeType="1"/>
            </p:cNvSpPr>
            <p:nvPr/>
          </p:nvSpPr>
          <p:spPr bwMode="auto">
            <a:xfrm>
              <a:off x="2986" y="3500"/>
              <a:ext cx="1" cy="74"/>
            </a:xfrm>
            <a:prstGeom prst="line">
              <a:avLst/>
            </a:prstGeom>
            <a:noFill/>
            <a:ln w="20638">
              <a:solidFill>
                <a:srgbClr val="000000"/>
              </a:solidFill>
              <a:round/>
            </a:ln>
          </p:spPr>
          <p:txBody>
            <a:bodyPr/>
            <a:lstStyle/>
            <a:p>
              <a:endParaRPr lang="zh-CN" altLang="en-US"/>
            </a:p>
          </p:txBody>
        </p:sp>
        <p:sp>
          <p:nvSpPr>
            <p:cNvPr id="73850" name="Line 123"/>
            <p:cNvSpPr>
              <a:spLocks noChangeShapeType="1"/>
            </p:cNvSpPr>
            <p:nvPr/>
          </p:nvSpPr>
          <p:spPr bwMode="auto">
            <a:xfrm>
              <a:off x="2986" y="3619"/>
              <a:ext cx="1" cy="11"/>
            </a:xfrm>
            <a:prstGeom prst="line">
              <a:avLst/>
            </a:prstGeom>
            <a:noFill/>
            <a:ln w="20638">
              <a:solidFill>
                <a:srgbClr val="000000"/>
              </a:solidFill>
              <a:round/>
            </a:ln>
          </p:spPr>
          <p:txBody>
            <a:bodyPr/>
            <a:lstStyle/>
            <a:p>
              <a:endParaRPr lang="zh-CN" altLang="en-US"/>
            </a:p>
          </p:txBody>
        </p:sp>
        <p:sp>
          <p:nvSpPr>
            <p:cNvPr id="73851" name="Line 124"/>
            <p:cNvSpPr>
              <a:spLocks noChangeShapeType="1"/>
            </p:cNvSpPr>
            <p:nvPr/>
          </p:nvSpPr>
          <p:spPr bwMode="auto">
            <a:xfrm>
              <a:off x="2986" y="3676"/>
              <a:ext cx="1" cy="73"/>
            </a:xfrm>
            <a:prstGeom prst="line">
              <a:avLst/>
            </a:prstGeom>
            <a:noFill/>
            <a:ln w="20638">
              <a:solidFill>
                <a:srgbClr val="000000"/>
              </a:solidFill>
              <a:round/>
            </a:ln>
          </p:spPr>
          <p:txBody>
            <a:bodyPr/>
            <a:lstStyle/>
            <a:p>
              <a:endParaRPr lang="zh-CN" altLang="en-US"/>
            </a:p>
          </p:txBody>
        </p:sp>
        <p:sp>
          <p:nvSpPr>
            <p:cNvPr id="73852" name="Line 125"/>
            <p:cNvSpPr>
              <a:spLocks noChangeShapeType="1"/>
            </p:cNvSpPr>
            <p:nvPr/>
          </p:nvSpPr>
          <p:spPr bwMode="auto">
            <a:xfrm>
              <a:off x="4717" y="765"/>
              <a:ext cx="1" cy="74"/>
            </a:xfrm>
            <a:prstGeom prst="line">
              <a:avLst/>
            </a:prstGeom>
            <a:noFill/>
            <a:ln w="20638">
              <a:solidFill>
                <a:srgbClr val="000000"/>
              </a:solidFill>
              <a:round/>
            </a:ln>
          </p:spPr>
          <p:txBody>
            <a:bodyPr/>
            <a:lstStyle/>
            <a:p>
              <a:endParaRPr lang="zh-CN" altLang="en-US"/>
            </a:p>
          </p:txBody>
        </p:sp>
        <p:sp>
          <p:nvSpPr>
            <p:cNvPr id="73853" name="Line 126"/>
            <p:cNvSpPr>
              <a:spLocks noChangeShapeType="1"/>
            </p:cNvSpPr>
            <p:nvPr/>
          </p:nvSpPr>
          <p:spPr bwMode="auto">
            <a:xfrm>
              <a:off x="4717" y="884"/>
              <a:ext cx="1" cy="11"/>
            </a:xfrm>
            <a:prstGeom prst="line">
              <a:avLst/>
            </a:prstGeom>
            <a:noFill/>
            <a:ln w="20638">
              <a:solidFill>
                <a:srgbClr val="000000"/>
              </a:solidFill>
              <a:round/>
            </a:ln>
          </p:spPr>
          <p:txBody>
            <a:bodyPr/>
            <a:lstStyle/>
            <a:p>
              <a:endParaRPr lang="zh-CN" altLang="en-US"/>
            </a:p>
          </p:txBody>
        </p:sp>
        <p:sp>
          <p:nvSpPr>
            <p:cNvPr id="73854" name="Line 127"/>
            <p:cNvSpPr>
              <a:spLocks noChangeShapeType="1"/>
            </p:cNvSpPr>
            <p:nvPr/>
          </p:nvSpPr>
          <p:spPr bwMode="auto">
            <a:xfrm>
              <a:off x="4717" y="940"/>
              <a:ext cx="1" cy="74"/>
            </a:xfrm>
            <a:prstGeom prst="line">
              <a:avLst/>
            </a:prstGeom>
            <a:noFill/>
            <a:ln w="20638">
              <a:solidFill>
                <a:srgbClr val="000000"/>
              </a:solidFill>
              <a:round/>
            </a:ln>
          </p:spPr>
          <p:txBody>
            <a:bodyPr/>
            <a:lstStyle/>
            <a:p>
              <a:endParaRPr lang="zh-CN" altLang="en-US"/>
            </a:p>
          </p:txBody>
        </p:sp>
        <p:sp>
          <p:nvSpPr>
            <p:cNvPr id="73855" name="Line 128"/>
            <p:cNvSpPr>
              <a:spLocks noChangeShapeType="1"/>
            </p:cNvSpPr>
            <p:nvPr/>
          </p:nvSpPr>
          <p:spPr bwMode="auto">
            <a:xfrm>
              <a:off x="4717" y="1059"/>
              <a:ext cx="1" cy="11"/>
            </a:xfrm>
            <a:prstGeom prst="line">
              <a:avLst/>
            </a:prstGeom>
            <a:noFill/>
            <a:ln w="20638">
              <a:solidFill>
                <a:srgbClr val="000000"/>
              </a:solidFill>
              <a:round/>
            </a:ln>
          </p:spPr>
          <p:txBody>
            <a:bodyPr/>
            <a:lstStyle/>
            <a:p>
              <a:endParaRPr lang="zh-CN" altLang="en-US"/>
            </a:p>
          </p:txBody>
        </p:sp>
        <p:sp>
          <p:nvSpPr>
            <p:cNvPr id="73856" name="Line 129"/>
            <p:cNvSpPr>
              <a:spLocks noChangeShapeType="1"/>
            </p:cNvSpPr>
            <p:nvPr/>
          </p:nvSpPr>
          <p:spPr bwMode="auto">
            <a:xfrm>
              <a:off x="4717" y="1116"/>
              <a:ext cx="1" cy="73"/>
            </a:xfrm>
            <a:prstGeom prst="line">
              <a:avLst/>
            </a:prstGeom>
            <a:noFill/>
            <a:ln w="20638">
              <a:solidFill>
                <a:srgbClr val="000000"/>
              </a:solidFill>
              <a:round/>
            </a:ln>
          </p:spPr>
          <p:txBody>
            <a:bodyPr/>
            <a:lstStyle/>
            <a:p>
              <a:endParaRPr lang="zh-CN" altLang="en-US"/>
            </a:p>
          </p:txBody>
        </p:sp>
        <p:sp>
          <p:nvSpPr>
            <p:cNvPr id="73857" name="Line 130"/>
            <p:cNvSpPr>
              <a:spLocks noChangeShapeType="1"/>
            </p:cNvSpPr>
            <p:nvPr/>
          </p:nvSpPr>
          <p:spPr bwMode="auto">
            <a:xfrm>
              <a:off x="4717" y="1234"/>
              <a:ext cx="1" cy="12"/>
            </a:xfrm>
            <a:prstGeom prst="line">
              <a:avLst/>
            </a:prstGeom>
            <a:noFill/>
            <a:ln w="20638">
              <a:solidFill>
                <a:srgbClr val="000000"/>
              </a:solidFill>
              <a:round/>
            </a:ln>
          </p:spPr>
          <p:txBody>
            <a:bodyPr/>
            <a:lstStyle/>
            <a:p>
              <a:endParaRPr lang="zh-CN" altLang="en-US"/>
            </a:p>
          </p:txBody>
        </p:sp>
        <p:sp>
          <p:nvSpPr>
            <p:cNvPr id="73858" name="Line 131"/>
            <p:cNvSpPr>
              <a:spLocks noChangeShapeType="1"/>
            </p:cNvSpPr>
            <p:nvPr/>
          </p:nvSpPr>
          <p:spPr bwMode="auto">
            <a:xfrm>
              <a:off x="4717" y="1291"/>
              <a:ext cx="1" cy="73"/>
            </a:xfrm>
            <a:prstGeom prst="line">
              <a:avLst/>
            </a:prstGeom>
            <a:noFill/>
            <a:ln w="20638">
              <a:solidFill>
                <a:srgbClr val="000000"/>
              </a:solidFill>
              <a:round/>
            </a:ln>
          </p:spPr>
          <p:txBody>
            <a:bodyPr/>
            <a:lstStyle/>
            <a:p>
              <a:endParaRPr lang="zh-CN" altLang="en-US"/>
            </a:p>
          </p:txBody>
        </p:sp>
        <p:sp>
          <p:nvSpPr>
            <p:cNvPr id="73859" name="Line 132"/>
            <p:cNvSpPr>
              <a:spLocks noChangeShapeType="1"/>
            </p:cNvSpPr>
            <p:nvPr/>
          </p:nvSpPr>
          <p:spPr bwMode="auto">
            <a:xfrm>
              <a:off x="4717" y="1409"/>
              <a:ext cx="1" cy="12"/>
            </a:xfrm>
            <a:prstGeom prst="line">
              <a:avLst/>
            </a:prstGeom>
            <a:noFill/>
            <a:ln w="20638">
              <a:solidFill>
                <a:srgbClr val="000000"/>
              </a:solidFill>
              <a:round/>
            </a:ln>
          </p:spPr>
          <p:txBody>
            <a:bodyPr/>
            <a:lstStyle/>
            <a:p>
              <a:endParaRPr lang="zh-CN" altLang="en-US"/>
            </a:p>
          </p:txBody>
        </p:sp>
        <p:sp>
          <p:nvSpPr>
            <p:cNvPr id="73860" name="Line 133"/>
            <p:cNvSpPr>
              <a:spLocks noChangeShapeType="1"/>
            </p:cNvSpPr>
            <p:nvPr/>
          </p:nvSpPr>
          <p:spPr bwMode="auto">
            <a:xfrm>
              <a:off x="4717" y="1466"/>
              <a:ext cx="1" cy="73"/>
            </a:xfrm>
            <a:prstGeom prst="line">
              <a:avLst/>
            </a:prstGeom>
            <a:noFill/>
            <a:ln w="20638">
              <a:solidFill>
                <a:srgbClr val="000000"/>
              </a:solidFill>
              <a:round/>
            </a:ln>
          </p:spPr>
          <p:txBody>
            <a:bodyPr/>
            <a:lstStyle/>
            <a:p>
              <a:endParaRPr lang="zh-CN" altLang="en-US"/>
            </a:p>
          </p:txBody>
        </p:sp>
        <p:sp>
          <p:nvSpPr>
            <p:cNvPr id="73861" name="Line 134"/>
            <p:cNvSpPr>
              <a:spLocks noChangeShapeType="1"/>
            </p:cNvSpPr>
            <p:nvPr/>
          </p:nvSpPr>
          <p:spPr bwMode="auto">
            <a:xfrm>
              <a:off x="4717" y="1585"/>
              <a:ext cx="1" cy="11"/>
            </a:xfrm>
            <a:prstGeom prst="line">
              <a:avLst/>
            </a:prstGeom>
            <a:noFill/>
            <a:ln w="20638">
              <a:solidFill>
                <a:srgbClr val="000000"/>
              </a:solidFill>
              <a:round/>
            </a:ln>
          </p:spPr>
          <p:txBody>
            <a:bodyPr/>
            <a:lstStyle/>
            <a:p>
              <a:endParaRPr lang="zh-CN" altLang="en-US"/>
            </a:p>
          </p:txBody>
        </p:sp>
        <p:sp>
          <p:nvSpPr>
            <p:cNvPr id="73862" name="Line 135"/>
            <p:cNvSpPr>
              <a:spLocks noChangeShapeType="1"/>
            </p:cNvSpPr>
            <p:nvPr/>
          </p:nvSpPr>
          <p:spPr bwMode="auto">
            <a:xfrm>
              <a:off x="4717" y="1641"/>
              <a:ext cx="1" cy="74"/>
            </a:xfrm>
            <a:prstGeom prst="line">
              <a:avLst/>
            </a:prstGeom>
            <a:noFill/>
            <a:ln w="20638">
              <a:solidFill>
                <a:srgbClr val="000000"/>
              </a:solidFill>
              <a:round/>
            </a:ln>
          </p:spPr>
          <p:txBody>
            <a:bodyPr/>
            <a:lstStyle/>
            <a:p>
              <a:endParaRPr lang="zh-CN" altLang="en-US"/>
            </a:p>
          </p:txBody>
        </p:sp>
        <p:sp>
          <p:nvSpPr>
            <p:cNvPr id="73863" name="Line 136"/>
            <p:cNvSpPr>
              <a:spLocks noChangeShapeType="1"/>
            </p:cNvSpPr>
            <p:nvPr/>
          </p:nvSpPr>
          <p:spPr bwMode="auto">
            <a:xfrm>
              <a:off x="4717" y="1760"/>
              <a:ext cx="1" cy="11"/>
            </a:xfrm>
            <a:prstGeom prst="line">
              <a:avLst/>
            </a:prstGeom>
            <a:noFill/>
            <a:ln w="20638">
              <a:solidFill>
                <a:srgbClr val="000000"/>
              </a:solidFill>
              <a:round/>
            </a:ln>
          </p:spPr>
          <p:txBody>
            <a:bodyPr/>
            <a:lstStyle/>
            <a:p>
              <a:endParaRPr lang="zh-CN" altLang="en-US"/>
            </a:p>
          </p:txBody>
        </p:sp>
        <p:sp>
          <p:nvSpPr>
            <p:cNvPr id="73864" name="Line 137"/>
            <p:cNvSpPr>
              <a:spLocks noChangeShapeType="1"/>
            </p:cNvSpPr>
            <p:nvPr/>
          </p:nvSpPr>
          <p:spPr bwMode="auto">
            <a:xfrm>
              <a:off x="4717" y="1816"/>
              <a:ext cx="1" cy="74"/>
            </a:xfrm>
            <a:prstGeom prst="line">
              <a:avLst/>
            </a:prstGeom>
            <a:noFill/>
            <a:ln w="20638">
              <a:solidFill>
                <a:srgbClr val="000000"/>
              </a:solidFill>
              <a:round/>
            </a:ln>
          </p:spPr>
          <p:txBody>
            <a:bodyPr/>
            <a:lstStyle/>
            <a:p>
              <a:endParaRPr lang="zh-CN" altLang="en-US"/>
            </a:p>
          </p:txBody>
        </p:sp>
        <p:sp>
          <p:nvSpPr>
            <p:cNvPr id="73865" name="Line 138"/>
            <p:cNvSpPr>
              <a:spLocks noChangeShapeType="1"/>
            </p:cNvSpPr>
            <p:nvPr/>
          </p:nvSpPr>
          <p:spPr bwMode="auto">
            <a:xfrm>
              <a:off x="4717" y="1935"/>
              <a:ext cx="1" cy="11"/>
            </a:xfrm>
            <a:prstGeom prst="line">
              <a:avLst/>
            </a:prstGeom>
            <a:noFill/>
            <a:ln w="20638">
              <a:solidFill>
                <a:srgbClr val="000000"/>
              </a:solidFill>
              <a:round/>
            </a:ln>
          </p:spPr>
          <p:txBody>
            <a:bodyPr/>
            <a:lstStyle/>
            <a:p>
              <a:endParaRPr lang="zh-CN" altLang="en-US"/>
            </a:p>
          </p:txBody>
        </p:sp>
        <p:sp>
          <p:nvSpPr>
            <p:cNvPr id="73866" name="Line 139"/>
            <p:cNvSpPr>
              <a:spLocks noChangeShapeType="1"/>
            </p:cNvSpPr>
            <p:nvPr/>
          </p:nvSpPr>
          <p:spPr bwMode="auto">
            <a:xfrm>
              <a:off x="4717" y="1992"/>
              <a:ext cx="1" cy="73"/>
            </a:xfrm>
            <a:prstGeom prst="line">
              <a:avLst/>
            </a:prstGeom>
            <a:noFill/>
            <a:ln w="20638">
              <a:solidFill>
                <a:srgbClr val="000000"/>
              </a:solidFill>
              <a:round/>
            </a:ln>
          </p:spPr>
          <p:txBody>
            <a:bodyPr/>
            <a:lstStyle/>
            <a:p>
              <a:endParaRPr lang="zh-CN" altLang="en-US"/>
            </a:p>
          </p:txBody>
        </p:sp>
        <p:sp>
          <p:nvSpPr>
            <p:cNvPr id="73867" name="Line 140"/>
            <p:cNvSpPr>
              <a:spLocks noChangeShapeType="1"/>
            </p:cNvSpPr>
            <p:nvPr/>
          </p:nvSpPr>
          <p:spPr bwMode="auto">
            <a:xfrm>
              <a:off x="4717" y="2110"/>
              <a:ext cx="1" cy="12"/>
            </a:xfrm>
            <a:prstGeom prst="line">
              <a:avLst/>
            </a:prstGeom>
            <a:noFill/>
            <a:ln w="20638">
              <a:solidFill>
                <a:srgbClr val="000000"/>
              </a:solidFill>
              <a:round/>
            </a:ln>
          </p:spPr>
          <p:txBody>
            <a:bodyPr/>
            <a:lstStyle/>
            <a:p>
              <a:endParaRPr lang="zh-CN" altLang="en-US"/>
            </a:p>
          </p:txBody>
        </p:sp>
        <p:sp>
          <p:nvSpPr>
            <p:cNvPr id="73868" name="Line 141"/>
            <p:cNvSpPr>
              <a:spLocks noChangeShapeType="1"/>
            </p:cNvSpPr>
            <p:nvPr/>
          </p:nvSpPr>
          <p:spPr bwMode="auto">
            <a:xfrm>
              <a:off x="4717" y="2167"/>
              <a:ext cx="1" cy="73"/>
            </a:xfrm>
            <a:prstGeom prst="line">
              <a:avLst/>
            </a:prstGeom>
            <a:noFill/>
            <a:ln w="20638">
              <a:solidFill>
                <a:srgbClr val="000000"/>
              </a:solidFill>
              <a:round/>
            </a:ln>
          </p:spPr>
          <p:txBody>
            <a:bodyPr/>
            <a:lstStyle/>
            <a:p>
              <a:endParaRPr lang="zh-CN" altLang="en-US"/>
            </a:p>
          </p:txBody>
        </p:sp>
        <p:sp>
          <p:nvSpPr>
            <p:cNvPr id="73869" name="Line 142"/>
            <p:cNvSpPr>
              <a:spLocks noChangeShapeType="1"/>
            </p:cNvSpPr>
            <p:nvPr/>
          </p:nvSpPr>
          <p:spPr bwMode="auto">
            <a:xfrm>
              <a:off x="4717" y="2285"/>
              <a:ext cx="1" cy="12"/>
            </a:xfrm>
            <a:prstGeom prst="line">
              <a:avLst/>
            </a:prstGeom>
            <a:noFill/>
            <a:ln w="20638">
              <a:solidFill>
                <a:srgbClr val="000000"/>
              </a:solidFill>
              <a:round/>
            </a:ln>
          </p:spPr>
          <p:txBody>
            <a:bodyPr/>
            <a:lstStyle/>
            <a:p>
              <a:endParaRPr lang="zh-CN" altLang="en-US"/>
            </a:p>
          </p:txBody>
        </p:sp>
        <p:sp>
          <p:nvSpPr>
            <p:cNvPr id="73870" name="Line 143"/>
            <p:cNvSpPr>
              <a:spLocks noChangeShapeType="1"/>
            </p:cNvSpPr>
            <p:nvPr/>
          </p:nvSpPr>
          <p:spPr bwMode="auto">
            <a:xfrm>
              <a:off x="4717" y="2342"/>
              <a:ext cx="1" cy="73"/>
            </a:xfrm>
            <a:prstGeom prst="line">
              <a:avLst/>
            </a:prstGeom>
            <a:noFill/>
            <a:ln w="20638">
              <a:solidFill>
                <a:srgbClr val="000000"/>
              </a:solidFill>
              <a:round/>
            </a:ln>
          </p:spPr>
          <p:txBody>
            <a:bodyPr/>
            <a:lstStyle/>
            <a:p>
              <a:endParaRPr lang="zh-CN" altLang="en-US"/>
            </a:p>
          </p:txBody>
        </p:sp>
        <p:sp>
          <p:nvSpPr>
            <p:cNvPr id="73871" name="Line 144"/>
            <p:cNvSpPr>
              <a:spLocks noChangeShapeType="1"/>
            </p:cNvSpPr>
            <p:nvPr/>
          </p:nvSpPr>
          <p:spPr bwMode="auto">
            <a:xfrm>
              <a:off x="4717" y="2461"/>
              <a:ext cx="1" cy="11"/>
            </a:xfrm>
            <a:prstGeom prst="line">
              <a:avLst/>
            </a:prstGeom>
            <a:noFill/>
            <a:ln w="20638">
              <a:solidFill>
                <a:srgbClr val="000000"/>
              </a:solidFill>
              <a:round/>
            </a:ln>
          </p:spPr>
          <p:txBody>
            <a:bodyPr/>
            <a:lstStyle/>
            <a:p>
              <a:endParaRPr lang="zh-CN" altLang="en-US"/>
            </a:p>
          </p:txBody>
        </p:sp>
        <p:sp>
          <p:nvSpPr>
            <p:cNvPr id="73872" name="Line 145"/>
            <p:cNvSpPr>
              <a:spLocks noChangeShapeType="1"/>
            </p:cNvSpPr>
            <p:nvPr/>
          </p:nvSpPr>
          <p:spPr bwMode="auto">
            <a:xfrm>
              <a:off x="4717" y="2517"/>
              <a:ext cx="1" cy="74"/>
            </a:xfrm>
            <a:prstGeom prst="line">
              <a:avLst/>
            </a:prstGeom>
            <a:noFill/>
            <a:ln w="20638">
              <a:solidFill>
                <a:srgbClr val="000000"/>
              </a:solidFill>
              <a:round/>
            </a:ln>
          </p:spPr>
          <p:txBody>
            <a:bodyPr/>
            <a:lstStyle/>
            <a:p>
              <a:endParaRPr lang="zh-CN" altLang="en-US"/>
            </a:p>
          </p:txBody>
        </p:sp>
        <p:sp>
          <p:nvSpPr>
            <p:cNvPr id="73873" name="Line 146"/>
            <p:cNvSpPr>
              <a:spLocks noChangeShapeType="1"/>
            </p:cNvSpPr>
            <p:nvPr/>
          </p:nvSpPr>
          <p:spPr bwMode="auto">
            <a:xfrm>
              <a:off x="4717" y="2636"/>
              <a:ext cx="1" cy="11"/>
            </a:xfrm>
            <a:prstGeom prst="line">
              <a:avLst/>
            </a:prstGeom>
            <a:noFill/>
            <a:ln w="20638">
              <a:solidFill>
                <a:srgbClr val="000000"/>
              </a:solidFill>
              <a:round/>
            </a:ln>
          </p:spPr>
          <p:txBody>
            <a:bodyPr/>
            <a:lstStyle/>
            <a:p>
              <a:endParaRPr lang="zh-CN" altLang="en-US"/>
            </a:p>
          </p:txBody>
        </p:sp>
        <p:sp>
          <p:nvSpPr>
            <p:cNvPr id="73874" name="Line 147"/>
            <p:cNvSpPr>
              <a:spLocks noChangeShapeType="1"/>
            </p:cNvSpPr>
            <p:nvPr/>
          </p:nvSpPr>
          <p:spPr bwMode="auto">
            <a:xfrm>
              <a:off x="4717" y="2692"/>
              <a:ext cx="1" cy="74"/>
            </a:xfrm>
            <a:prstGeom prst="line">
              <a:avLst/>
            </a:prstGeom>
            <a:noFill/>
            <a:ln w="20638">
              <a:solidFill>
                <a:srgbClr val="000000"/>
              </a:solidFill>
              <a:round/>
            </a:ln>
          </p:spPr>
          <p:txBody>
            <a:bodyPr/>
            <a:lstStyle/>
            <a:p>
              <a:endParaRPr lang="zh-CN" altLang="en-US"/>
            </a:p>
          </p:txBody>
        </p:sp>
        <p:sp>
          <p:nvSpPr>
            <p:cNvPr id="73875" name="Line 148"/>
            <p:cNvSpPr>
              <a:spLocks noChangeShapeType="1"/>
            </p:cNvSpPr>
            <p:nvPr/>
          </p:nvSpPr>
          <p:spPr bwMode="auto">
            <a:xfrm>
              <a:off x="4717" y="2811"/>
              <a:ext cx="1" cy="11"/>
            </a:xfrm>
            <a:prstGeom prst="line">
              <a:avLst/>
            </a:prstGeom>
            <a:noFill/>
            <a:ln w="20638">
              <a:solidFill>
                <a:srgbClr val="000000"/>
              </a:solidFill>
              <a:round/>
            </a:ln>
          </p:spPr>
          <p:txBody>
            <a:bodyPr/>
            <a:lstStyle/>
            <a:p>
              <a:endParaRPr lang="zh-CN" altLang="en-US"/>
            </a:p>
          </p:txBody>
        </p:sp>
        <p:sp>
          <p:nvSpPr>
            <p:cNvPr id="73876" name="Line 149"/>
            <p:cNvSpPr>
              <a:spLocks noChangeShapeType="1"/>
            </p:cNvSpPr>
            <p:nvPr/>
          </p:nvSpPr>
          <p:spPr bwMode="auto">
            <a:xfrm>
              <a:off x="4717" y="2868"/>
              <a:ext cx="1" cy="73"/>
            </a:xfrm>
            <a:prstGeom prst="line">
              <a:avLst/>
            </a:prstGeom>
            <a:noFill/>
            <a:ln w="20638">
              <a:solidFill>
                <a:srgbClr val="000000"/>
              </a:solidFill>
              <a:round/>
            </a:ln>
          </p:spPr>
          <p:txBody>
            <a:bodyPr/>
            <a:lstStyle/>
            <a:p>
              <a:endParaRPr lang="zh-CN" altLang="en-US"/>
            </a:p>
          </p:txBody>
        </p:sp>
        <p:sp>
          <p:nvSpPr>
            <p:cNvPr id="73877" name="Line 150"/>
            <p:cNvSpPr>
              <a:spLocks noChangeShapeType="1"/>
            </p:cNvSpPr>
            <p:nvPr/>
          </p:nvSpPr>
          <p:spPr bwMode="auto">
            <a:xfrm>
              <a:off x="4717" y="2986"/>
              <a:ext cx="1" cy="11"/>
            </a:xfrm>
            <a:prstGeom prst="line">
              <a:avLst/>
            </a:prstGeom>
            <a:noFill/>
            <a:ln w="20638">
              <a:solidFill>
                <a:srgbClr val="000000"/>
              </a:solidFill>
              <a:round/>
            </a:ln>
          </p:spPr>
          <p:txBody>
            <a:bodyPr/>
            <a:lstStyle/>
            <a:p>
              <a:endParaRPr lang="zh-CN" altLang="en-US"/>
            </a:p>
          </p:txBody>
        </p:sp>
        <p:sp>
          <p:nvSpPr>
            <p:cNvPr id="73878" name="Line 151"/>
            <p:cNvSpPr>
              <a:spLocks noChangeShapeType="1"/>
            </p:cNvSpPr>
            <p:nvPr/>
          </p:nvSpPr>
          <p:spPr bwMode="auto">
            <a:xfrm>
              <a:off x="4717" y="3043"/>
              <a:ext cx="1" cy="73"/>
            </a:xfrm>
            <a:prstGeom prst="line">
              <a:avLst/>
            </a:prstGeom>
            <a:noFill/>
            <a:ln w="20638">
              <a:solidFill>
                <a:srgbClr val="000000"/>
              </a:solidFill>
              <a:round/>
            </a:ln>
          </p:spPr>
          <p:txBody>
            <a:bodyPr/>
            <a:lstStyle/>
            <a:p>
              <a:endParaRPr lang="zh-CN" altLang="en-US"/>
            </a:p>
          </p:txBody>
        </p:sp>
        <p:sp>
          <p:nvSpPr>
            <p:cNvPr id="73879" name="Line 152"/>
            <p:cNvSpPr>
              <a:spLocks noChangeShapeType="1"/>
            </p:cNvSpPr>
            <p:nvPr/>
          </p:nvSpPr>
          <p:spPr bwMode="auto">
            <a:xfrm>
              <a:off x="4717" y="3161"/>
              <a:ext cx="1" cy="12"/>
            </a:xfrm>
            <a:prstGeom prst="line">
              <a:avLst/>
            </a:prstGeom>
            <a:noFill/>
            <a:ln w="20638">
              <a:solidFill>
                <a:srgbClr val="000000"/>
              </a:solidFill>
              <a:round/>
            </a:ln>
          </p:spPr>
          <p:txBody>
            <a:bodyPr/>
            <a:lstStyle/>
            <a:p>
              <a:endParaRPr lang="zh-CN" altLang="en-US"/>
            </a:p>
          </p:txBody>
        </p:sp>
        <p:sp>
          <p:nvSpPr>
            <p:cNvPr id="73880" name="Line 153"/>
            <p:cNvSpPr>
              <a:spLocks noChangeShapeType="1"/>
            </p:cNvSpPr>
            <p:nvPr/>
          </p:nvSpPr>
          <p:spPr bwMode="auto">
            <a:xfrm>
              <a:off x="4717" y="3218"/>
              <a:ext cx="1" cy="73"/>
            </a:xfrm>
            <a:prstGeom prst="line">
              <a:avLst/>
            </a:prstGeom>
            <a:noFill/>
            <a:ln w="20638">
              <a:solidFill>
                <a:srgbClr val="000000"/>
              </a:solidFill>
              <a:round/>
            </a:ln>
          </p:spPr>
          <p:txBody>
            <a:bodyPr/>
            <a:lstStyle/>
            <a:p>
              <a:endParaRPr lang="zh-CN" altLang="en-US"/>
            </a:p>
          </p:txBody>
        </p:sp>
        <p:sp>
          <p:nvSpPr>
            <p:cNvPr id="73881" name="Line 154"/>
            <p:cNvSpPr>
              <a:spLocks noChangeShapeType="1"/>
            </p:cNvSpPr>
            <p:nvPr/>
          </p:nvSpPr>
          <p:spPr bwMode="auto">
            <a:xfrm>
              <a:off x="4717" y="3337"/>
              <a:ext cx="1" cy="11"/>
            </a:xfrm>
            <a:prstGeom prst="line">
              <a:avLst/>
            </a:prstGeom>
            <a:noFill/>
            <a:ln w="20638">
              <a:solidFill>
                <a:srgbClr val="000000"/>
              </a:solidFill>
              <a:round/>
            </a:ln>
          </p:spPr>
          <p:txBody>
            <a:bodyPr/>
            <a:lstStyle/>
            <a:p>
              <a:endParaRPr lang="zh-CN" altLang="en-US"/>
            </a:p>
          </p:txBody>
        </p:sp>
        <p:sp>
          <p:nvSpPr>
            <p:cNvPr id="73882" name="Line 155"/>
            <p:cNvSpPr>
              <a:spLocks noChangeShapeType="1"/>
            </p:cNvSpPr>
            <p:nvPr/>
          </p:nvSpPr>
          <p:spPr bwMode="auto">
            <a:xfrm>
              <a:off x="4717" y="3393"/>
              <a:ext cx="1" cy="74"/>
            </a:xfrm>
            <a:prstGeom prst="line">
              <a:avLst/>
            </a:prstGeom>
            <a:noFill/>
            <a:ln w="20638">
              <a:solidFill>
                <a:srgbClr val="000000"/>
              </a:solidFill>
              <a:round/>
            </a:ln>
          </p:spPr>
          <p:txBody>
            <a:bodyPr/>
            <a:lstStyle/>
            <a:p>
              <a:endParaRPr lang="zh-CN" altLang="en-US"/>
            </a:p>
          </p:txBody>
        </p:sp>
        <p:sp>
          <p:nvSpPr>
            <p:cNvPr id="73883" name="Line 156"/>
            <p:cNvSpPr>
              <a:spLocks noChangeShapeType="1"/>
            </p:cNvSpPr>
            <p:nvPr/>
          </p:nvSpPr>
          <p:spPr bwMode="auto">
            <a:xfrm>
              <a:off x="4717" y="3512"/>
              <a:ext cx="1" cy="11"/>
            </a:xfrm>
            <a:prstGeom prst="line">
              <a:avLst/>
            </a:prstGeom>
            <a:noFill/>
            <a:ln w="20638">
              <a:solidFill>
                <a:srgbClr val="000000"/>
              </a:solidFill>
              <a:round/>
            </a:ln>
          </p:spPr>
          <p:txBody>
            <a:bodyPr/>
            <a:lstStyle/>
            <a:p>
              <a:endParaRPr lang="zh-CN" altLang="en-US"/>
            </a:p>
          </p:txBody>
        </p:sp>
        <p:sp>
          <p:nvSpPr>
            <p:cNvPr id="73884" name="Line 157"/>
            <p:cNvSpPr>
              <a:spLocks noChangeShapeType="1"/>
            </p:cNvSpPr>
            <p:nvPr/>
          </p:nvSpPr>
          <p:spPr bwMode="auto">
            <a:xfrm>
              <a:off x="4717" y="3568"/>
              <a:ext cx="1" cy="74"/>
            </a:xfrm>
            <a:prstGeom prst="line">
              <a:avLst/>
            </a:prstGeom>
            <a:noFill/>
            <a:ln w="20638">
              <a:solidFill>
                <a:srgbClr val="000000"/>
              </a:solidFill>
              <a:round/>
            </a:ln>
          </p:spPr>
          <p:txBody>
            <a:bodyPr/>
            <a:lstStyle/>
            <a:p>
              <a:endParaRPr lang="zh-CN" altLang="en-US"/>
            </a:p>
          </p:txBody>
        </p:sp>
        <p:sp>
          <p:nvSpPr>
            <p:cNvPr id="73885" name="Line 158"/>
            <p:cNvSpPr>
              <a:spLocks noChangeShapeType="1"/>
            </p:cNvSpPr>
            <p:nvPr/>
          </p:nvSpPr>
          <p:spPr bwMode="auto">
            <a:xfrm>
              <a:off x="4717" y="3608"/>
              <a:ext cx="1" cy="147"/>
            </a:xfrm>
            <a:prstGeom prst="line">
              <a:avLst/>
            </a:prstGeom>
            <a:noFill/>
            <a:ln w="20638">
              <a:solidFill>
                <a:srgbClr val="000000"/>
              </a:solidFill>
              <a:round/>
            </a:ln>
          </p:spPr>
          <p:txBody>
            <a:bodyPr/>
            <a:lstStyle/>
            <a:p>
              <a:endParaRPr lang="zh-CN" altLang="en-US"/>
            </a:p>
          </p:txBody>
        </p:sp>
        <p:sp>
          <p:nvSpPr>
            <p:cNvPr id="73886" name="Line 159"/>
            <p:cNvSpPr>
              <a:spLocks noChangeShapeType="1"/>
            </p:cNvSpPr>
            <p:nvPr/>
          </p:nvSpPr>
          <p:spPr bwMode="auto">
            <a:xfrm flipV="1">
              <a:off x="2986" y="765"/>
              <a:ext cx="1" cy="108"/>
            </a:xfrm>
            <a:prstGeom prst="line">
              <a:avLst/>
            </a:prstGeom>
            <a:noFill/>
            <a:ln w="20638">
              <a:solidFill>
                <a:srgbClr val="000000"/>
              </a:solidFill>
              <a:round/>
            </a:ln>
          </p:spPr>
          <p:txBody>
            <a:bodyPr/>
            <a:lstStyle/>
            <a:p>
              <a:endParaRPr lang="zh-CN" altLang="en-US"/>
            </a:p>
          </p:txBody>
        </p:sp>
        <p:sp>
          <p:nvSpPr>
            <p:cNvPr id="73887" name="Rectangle 160"/>
            <p:cNvSpPr>
              <a:spLocks noChangeArrowheads="1"/>
            </p:cNvSpPr>
            <p:nvPr/>
          </p:nvSpPr>
          <p:spPr bwMode="auto">
            <a:xfrm>
              <a:off x="929" y="833"/>
              <a:ext cx="880"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          </a:t>
              </a:r>
              <a:r>
                <a:rPr lang="zh-CN" altLang="en-US" sz="1100" b="1">
                  <a:solidFill>
                    <a:srgbClr val="000000"/>
                  </a:solidFill>
                  <a:latin typeface="宋体" charset="-122"/>
                </a:rPr>
                <a:t>通用寄存器</a:t>
              </a:r>
              <a:endParaRPr lang="zh-CN" altLang="en-US" sz="2400"/>
            </a:p>
          </p:txBody>
        </p:sp>
        <p:sp>
          <p:nvSpPr>
            <p:cNvPr id="73888" name="Rectangle 161"/>
            <p:cNvSpPr>
              <a:spLocks noChangeArrowheads="1"/>
            </p:cNvSpPr>
            <p:nvPr/>
          </p:nvSpPr>
          <p:spPr bwMode="auto">
            <a:xfrm>
              <a:off x="1315"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AH</a:t>
              </a:r>
              <a:endParaRPr lang="en-US" altLang="zh-CN" sz="2400"/>
            </a:p>
          </p:txBody>
        </p:sp>
        <p:sp>
          <p:nvSpPr>
            <p:cNvPr id="73889" name="Rectangle 162"/>
            <p:cNvSpPr>
              <a:spLocks noChangeArrowheads="1"/>
            </p:cNvSpPr>
            <p:nvPr/>
          </p:nvSpPr>
          <p:spPr bwMode="auto">
            <a:xfrm>
              <a:off x="1322"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BH</a:t>
              </a:r>
              <a:endParaRPr lang="en-US" altLang="zh-CN" sz="2400"/>
            </a:p>
          </p:txBody>
        </p:sp>
        <p:sp>
          <p:nvSpPr>
            <p:cNvPr id="73890" name="Line 163"/>
            <p:cNvSpPr>
              <a:spLocks noChangeShapeType="1"/>
            </p:cNvSpPr>
            <p:nvPr/>
          </p:nvSpPr>
          <p:spPr bwMode="auto">
            <a:xfrm>
              <a:off x="1556" y="980"/>
              <a:ext cx="1" cy="424"/>
            </a:xfrm>
            <a:prstGeom prst="line">
              <a:avLst/>
            </a:prstGeom>
            <a:noFill/>
            <a:ln w="20638">
              <a:solidFill>
                <a:srgbClr val="000000"/>
              </a:solidFill>
              <a:round/>
            </a:ln>
          </p:spPr>
          <p:txBody>
            <a:bodyPr/>
            <a:lstStyle/>
            <a:p>
              <a:endParaRPr lang="zh-CN" altLang="en-US"/>
            </a:p>
          </p:txBody>
        </p:sp>
        <p:sp>
          <p:nvSpPr>
            <p:cNvPr id="73891" name="Rectangle 164"/>
            <p:cNvSpPr>
              <a:spLocks noChangeArrowheads="1"/>
            </p:cNvSpPr>
            <p:nvPr/>
          </p:nvSpPr>
          <p:spPr bwMode="auto">
            <a:xfrm>
              <a:off x="1315" y="1217"/>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CH</a:t>
              </a:r>
              <a:endParaRPr lang="en-US" altLang="zh-CN" sz="2400"/>
            </a:p>
          </p:txBody>
        </p:sp>
        <p:sp>
          <p:nvSpPr>
            <p:cNvPr id="73892" name="Rectangle 165"/>
            <p:cNvSpPr>
              <a:spLocks noChangeArrowheads="1"/>
            </p:cNvSpPr>
            <p:nvPr/>
          </p:nvSpPr>
          <p:spPr bwMode="auto">
            <a:xfrm>
              <a:off x="1315" y="132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DH</a:t>
              </a:r>
              <a:endParaRPr lang="en-US" altLang="zh-CN" sz="2400"/>
            </a:p>
          </p:txBody>
        </p:sp>
        <p:sp>
          <p:nvSpPr>
            <p:cNvPr id="73893" name="Rectangle 166"/>
            <p:cNvSpPr>
              <a:spLocks noChangeArrowheads="1"/>
            </p:cNvSpPr>
            <p:nvPr/>
          </p:nvSpPr>
          <p:spPr bwMode="auto">
            <a:xfrm>
              <a:off x="1746"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AL</a:t>
              </a:r>
              <a:endParaRPr lang="en-US" altLang="zh-CN" sz="2400"/>
            </a:p>
          </p:txBody>
        </p:sp>
        <p:sp>
          <p:nvSpPr>
            <p:cNvPr id="73894" name="Rectangle 167"/>
            <p:cNvSpPr>
              <a:spLocks noChangeArrowheads="1"/>
            </p:cNvSpPr>
            <p:nvPr/>
          </p:nvSpPr>
          <p:spPr bwMode="auto">
            <a:xfrm>
              <a:off x="1746"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BL</a:t>
              </a:r>
              <a:endParaRPr lang="en-US" altLang="zh-CN" sz="2400"/>
            </a:p>
          </p:txBody>
        </p:sp>
        <p:sp>
          <p:nvSpPr>
            <p:cNvPr id="73895" name="Rectangle 168"/>
            <p:cNvSpPr>
              <a:spLocks noChangeArrowheads="1"/>
            </p:cNvSpPr>
            <p:nvPr/>
          </p:nvSpPr>
          <p:spPr bwMode="auto">
            <a:xfrm>
              <a:off x="1753" y="1217"/>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CL</a:t>
              </a:r>
              <a:endParaRPr lang="en-US" altLang="zh-CN" sz="2400"/>
            </a:p>
          </p:txBody>
        </p:sp>
        <p:sp>
          <p:nvSpPr>
            <p:cNvPr id="73896" name="Rectangle 169"/>
            <p:cNvSpPr>
              <a:spLocks noChangeArrowheads="1"/>
            </p:cNvSpPr>
            <p:nvPr/>
          </p:nvSpPr>
          <p:spPr bwMode="auto">
            <a:xfrm>
              <a:off x="1753" y="132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DL</a:t>
              </a:r>
              <a:endParaRPr lang="en-US" altLang="zh-CN" sz="2400"/>
            </a:p>
          </p:txBody>
        </p:sp>
        <p:sp>
          <p:nvSpPr>
            <p:cNvPr id="73897" name="Rectangle 170"/>
            <p:cNvSpPr>
              <a:spLocks noChangeArrowheads="1"/>
            </p:cNvSpPr>
            <p:nvPr/>
          </p:nvSpPr>
          <p:spPr bwMode="auto">
            <a:xfrm>
              <a:off x="1544" y="1421"/>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SP</a:t>
              </a:r>
              <a:endParaRPr lang="en-US" altLang="zh-CN" sz="2400"/>
            </a:p>
          </p:txBody>
        </p:sp>
        <p:sp>
          <p:nvSpPr>
            <p:cNvPr id="73898" name="Rectangle 171"/>
            <p:cNvSpPr>
              <a:spLocks noChangeArrowheads="1"/>
            </p:cNvSpPr>
            <p:nvPr/>
          </p:nvSpPr>
          <p:spPr bwMode="auto">
            <a:xfrm>
              <a:off x="1544" y="152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BP</a:t>
              </a:r>
              <a:endParaRPr lang="en-US" altLang="zh-CN" sz="2400"/>
            </a:p>
          </p:txBody>
        </p:sp>
        <p:sp>
          <p:nvSpPr>
            <p:cNvPr id="73899" name="Rectangle 172"/>
            <p:cNvSpPr>
              <a:spLocks noChangeArrowheads="1"/>
            </p:cNvSpPr>
            <p:nvPr/>
          </p:nvSpPr>
          <p:spPr bwMode="auto">
            <a:xfrm>
              <a:off x="1544" y="1636"/>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DI</a:t>
              </a:r>
              <a:endParaRPr lang="en-US" altLang="zh-CN" sz="2400"/>
            </a:p>
          </p:txBody>
        </p:sp>
        <p:sp>
          <p:nvSpPr>
            <p:cNvPr id="73900" name="Rectangle 173"/>
            <p:cNvSpPr>
              <a:spLocks noChangeArrowheads="1"/>
            </p:cNvSpPr>
            <p:nvPr/>
          </p:nvSpPr>
          <p:spPr bwMode="auto">
            <a:xfrm>
              <a:off x="1544" y="1749"/>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SI</a:t>
              </a:r>
              <a:endParaRPr lang="en-US" altLang="zh-CN" sz="2400"/>
            </a:p>
          </p:txBody>
        </p:sp>
        <p:sp>
          <p:nvSpPr>
            <p:cNvPr id="73901" name="Rectangle 174"/>
            <p:cNvSpPr>
              <a:spLocks noChangeArrowheads="1"/>
            </p:cNvSpPr>
            <p:nvPr/>
          </p:nvSpPr>
          <p:spPr bwMode="auto">
            <a:xfrm>
              <a:off x="794" y="1116"/>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数据</a:t>
              </a:r>
              <a:endParaRPr lang="zh-CN" altLang="en-US" sz="2400"/>
            </a:p>
          </p:txBody>
        </p:sp>
        <p:sp>
          <p:nvSpPr>
            <p:cNvPr id="73902" name="Rectangle 175"/>
            <p:cNvSpPr>
              <a:spLocks noChangeArrowheads="1"/>
            </p:cNvSpPr>
            <p:nvPr/>
          </p:nvSpPr>
          <p:spPr bwMode="auto">
            <a:xfrm>
              <a:off x="751" y="1223"/>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寄存器</a:t>
              </a:r>
              <a:endParaRPr lang="zh-CN" altLang="en-US" sz="2400"/>
            </a:p>
          </p:txBody>
        </p:sp>
        <p:sp>
          <p:nvSpPr>
            <p:cNvPr id="73903" name="Rectangle 176"/>
            <p:cNvSpPr>
              <a:spLocks noChangeArrowheads="1"/>
            </p:cNvSpPr>
            <p:nvPr/>
          </p:nvSpPr>
          <p:spPr bwMode="auto">
            <a:xfrm>
              <a:off x="674" y="1545"/>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指针和变</a:t>
              </a:r>
              <a:endParaRPr lang="zh-CN" altLang="en-US" sz="2400"/>
            </a:p>
          </p:txBody>
        </p:sp>
        <p:sp>
          <p:nvSpPr>
            <p:cNvPr id="73904" name="Rectangle 177"/>
            <p:cNvSpPr>
              <a:spLocks noChangeArrowheads="1"/>
            </p:cNvSpPr>
            <p:nvPr/>
          </p:nvSpPr>
          <p:spPr bwMode="auto">
            <a:xfrm>
              <a:off x="674" y="1653"/>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址寄存器</a:t>
              </a:r>
              <a:endParaRPr lang="zh-CN" altLang="en-US" sz="2400"/>
            </a:p>
          </p:txBody>
        </p:sp>
        <p:sp>
          <p:nvSpPr>
            <p:cNvPr id="73905" name="Rectangle 178"/>
            <p:cNvSpPr>
              <a:spLocks noChangeArrowheads="1"/>
            </p:cNvSpPr>
            <p:nvPr/>
          </p:nvSpPr>
          <p:spPr bwMode="auto">
            <a:xfrm>
              <a:off x="2118"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AX</a:t>
              </a:r>
              <a:endParaRPr lang="en-US" altLang="zh-CN" sz="2400"/>
            </a:p>
          </p:txBody>
        </p:sp>
        <p:sp>
          <p:nvSpPr>
            <p:cNvPr id="73906" name="Rectangle 179"/>
            <p:cNvSpPr>
              <a:spLocks noChangeArrowheads="1"/>
            </p:cNvSpPr>
            <p:nvPr/>
          </p:nvSpPr>
          <p:spPr bwMode="auto">
            <a:xfrm>
              <a:off x="2118"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BX</a:t>
              </a:r>
              <a:endParaRPr lang="en-US" altLang="zh-CN" sz="2400"/>
            </a:p>
          </p:txBody>
        </p:sp>
        <p:sp>
          <p:nvSpPr>
            <p:cNvPr id="73907" name="Rectangle 180"/>
            <p:cNvSpPr>
              <a:spLocks noChangeArrowheads="1"/>
            </p:cNvSpPr>
            <p:nvPr/>
          </p:nvSpPr>
          <p:spPr bwMode="auto">
            <a:xfrm>
              <a:off x="2118" y="119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CX</a:t>
              </a:r>
              <a:endParaRPr lang="en-US" altLang="zh-CN" sz="2400"/>
            </a:p>
          </p:txBody>
        </p:sp>
        <p:sp>
          <p:nvSpPr>
            <p:cNvPr id="73908" name="Rectangle 181"/>
            <p:cNvSpPr>
              <a:spLocks noChangeArrowheads="1"/>
            </p:cNvSpPr>
            <p:nvPr/>
          </p:nvSpPr>
          <p:spPr bwMode="auto">
            <a:xfrm>
              <a:off x="2118" y="1302"/>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DX</a:t>
              </a:r>
              <a:endParaRPr lang="en-US" altLang="zh-CN" sz="2400"/>
            </a:p>
          </p:txBody>
        </p:sp>
        <p:sp>
          <p:nvSpPr>
            <p:cNvPr id="73909" name="Rectangle 182"/>
            <p:cNvSpPr>
              <a:spLocks noChangeArrowheads="1"/>
            </p:cNvSpPr>
            <p:nvPr/>
          </p:nvSpPr>
          <p:spPr bwMode="auto">
            <a:xfrm>
              <a:off x="3139" y="901"/>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地址</a:t>
              </a:r>
              <a:endParaRPr lang="zh-CN" altLang="en-US" sz="2400"/>
            </a:p>
          </p:txBody>
        </p:sp>
        <p:sp>
          <p:nvSpPr>
            <p:cNvPr id="73910" name="Rectangle 183"/>
            <p:cNvSpPr>
              <a:spLocks noChangeArrowheads="1"/>
            </p:cNvSpPr>
            <p:nvPr/>
          </p:nvSpPr>
          <p:spPr bwMode="auto">
            <a:xfrm>
              <a:off x="3095" y="1014"/>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加法器</a:t>
              </a:r>
              <a:endParaRPr lang="zh-CN" altLang="en-US" sz="2400"/>
            </a:p>
          </p:txBody>
        </p:sp>
        <p:sp>
          <p:nvSpPr>
            <p:cNvPr id="73911" name="Rectangle 184"/>
            <p:cNvSpPr>
              <a:spLocks noChangeArrowheads="1"/>
            </p:cNvSpPr>
            <p:nvPr/>
          </p:nvSpPr>
          <p:spPr bwMode="auto">
            <a:xfrm>
              <a:off x="3862" y="76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AB</a:t>
              </a:r>
              <a:endParaRPr lang="en-US" altLang="zh-CN" sz="2400"/>
            </a:p>
          </p:txBody>
        </p:sp>
        <p:sp>
          <p:nvSpPr>
            <p:cNvPr id="73912" name="Rectangle 185"/>
            <p:cNvSpPr>
              <a:spLocks noChangeArrowheads="1"/>
            </p:cNvSpPr>
            <p:nvPr/>
          </p:nvSpPr>
          <p:spPr bwMode="auto">
            <a:xfrm>
              <a:off x="3860" y="946"/>
              <a:ext cx="26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(20</a:t>
              </a:r>
              <a:r>
                <a:rPr lang="zh-CN" altLang="en-US" sz="1100" b="1">
                  <a:solidFill>
                    <a:srgbClr val="000000"/>
                  </a:solidFill>
                  <a:latin typeface="宋体" charset="-122"/>
                </a:rPr>
                <a:t>位</a:t>
              </a:r>
              <a:r>
                <a:rPr lang="en-US" altLang="zh-CN" sz="1100" b="1">
                  <a:solidFill>
                    <a:srgbClr val="000000"/>
                  </a:solidFill>
                  <a:latin typeface="宋体" charset="-122"/>
                </a:rPr>
                <a:t>)</a:t>
              </a:r>
              <a:endParaRPr lang="en-US" altLang="zh-CN" sz="2400"/>
            </a:p>
          </p:txBody>
        </p:sp>
        <p:sp>
          <p:nvSpPr>
            <p:cNvPr id="73913" name="Rectangle 186"/>
            <p:cNvSpPr>
              <a:spLocks noChangeArrowheads="1"/>
            </p:cNvSpPr>
            <p:nvPr/>
          </p:nvSpPr>
          <p:spPr bwMode="auto">
            <a:xfrm>
              <a:off x="1407" y="2664"/>
              <a:ext cx="440"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暂存寄存器</a:t>
              </a:r>
              <a:endParaRPr lang="zh-CN" altLang="en-US" sz="2400"/>
            </a:p>
          </p:txBody>
        </p:sp>
        <p:sp>
          <p:nvSpPr>
            <p:cNvPr id="73914" name="Rectangle 187"/>
            <p:cNvSpPr>
              <a:spLocks noChangeArrowheads="1"/>
            </p:cNvSpPr>
            <p:nvPr/>
          </p:nvSpPr>
          <p:spPr bwMode="auto">
            <a:xfrm>
              <a:off x="1472" y="3005"/>
              <a:ext cx="202" cy="115"/>
            </a:xfrm>
            <a:prstGeom prst="rect">
              <a:avLst/>
            </a:prstGeom>
            <a:noFill/>
            <a:ln w="9525">
              <a:noFill/>
              <a:miter lim="800000"/>
            </a:ln>
          </p:spPr>
          <p:txBody>
            <a:bodyPr wrap="none" lIns="0" tIns="0" rIns="0" bIns="0">
              <a:spAutoFit/>
            </a:bodyPr>
            <a:lstStyle/>
            <a:p>
              <a:pPr algn="ctr"/>
              <a:r>
                <a:rPr lang="en-US" altLang="zh-CN" sz="1200" b="1">
                  <a:solidFill>
                    <a:srgbClr val="000000"/>
                  </a:solidFill>
                </a:rPr>
                <a:t>ALU</a:t>
              </a:r>
              <a:endParaRPr lang="en-US" altLang="zh-CN" sz="1200"/>
            </a:p>
          </p:txBody>
        </p:sp>
        <p:sp>
          <p:nvSpPr>
            <p:cNvPr id="73915" name="Rectangle 188"/>
            <p:cNvSpPr>
              <a:spLocks noChangeArrowheads="1"/>
            </p:cNvSpPr>
            <p:nvPr/>
          </p:nvSpPr>
          <p:spPr bwMode="auto">
            <a:xfrm>
              <a:off x="1822" y="3811"/>
              <a:ext cx="61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执行单元（</a:t>
              </a:r>
              <a:r>
                <a:rPr lang="en-US" altLang="zh-CN" sz="1100" b="1">
                  <a:solidFill>
                    <a:srgbClr val="000000"/>
                  </a:solidFill>
                  <a:latin typeface="宋体" charset="-122"/>
                </a:rPr>
                <a:t>EU</a:t>
              </a:r>
              <a:r>
                <a:rPr lang="zh-CN" altLang="en-US" sz="1100" b="1">
                  <a:solidFill>
                    <a:srgbClr val="000000"/>
                  </a:solidFill>
                  <a:latin typeface="宋体" charset="-122"/>
                </a:rPr>
                <a:t>）</a:t>
              </a:r>
              <a:endParaRPr lang="zh-CN" altLang="en-US" sz="2400"/>
            </a:p>
          </p:txBody>
        </p:sp>
        <p:sp>
          <p:nvSpPr>
            <p:cNvPr id="73916" name="Rectangle 189"/>
            <p:cNvSpPr>
              <a:spLocks noChangeArrowheads="1"/>
            </p:cNvSpPr>
            <p:nvPr/>
          </p:nvSpPr>
          <p:spPr bwMode="auto">
            <a:xfrm>
              <a:off x="2615" y="293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EU</a:t>
              </a:r>
              <a:endParaRPr lang="en-US" altLang="zh-CN" sz="2400"/>
            </a:p>
          </p:txBody>
        </p:sp>
        <p:sp>
          <p:nvSpPr>
            <p:cNvPr id="73917" name="Rectangle 190"/>
            <p:cNvSpPr>
              <a:spLocks noChangeArrowheads="1"/>
            </p:cNvSpPr>
            <p:nvPr/>
          </p:nvSpPr>
          <p:spPr bwMode="auto">
            <a:xfrm>
              <a:off x="2483" y="3043"/>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控制电路</a:t>
              </a:r>
              <a:endParaRPr lang="zh-CN" altLang="en-US" sz="2400"/>
            </a:p>
          </p:txBody>
        </p:sp>
        <p:sp>
          <p:nvSpPr>
            <p:cNvPr id="73918" name="Rectangle 191"/>
            <p:cNvSpPr>
              <a:spLocks noChangeArrowheads="1"/>
            </p:cNvSpPr>
            <p:nvPr/>
          </p:nvSpPr>
          <p:spPr bwMode="auto">
            <a:xfrm>
              <a:off x="3417" y="3761"/>
              <a:ext cx="83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总线接口单元（</a:t>
              </a:r>
              <a:r>
                <a:rPr lang="en-US" altLang="zh-CN" sz="1100" b="1">
                  <a:solidFill>
                    <a:srgbClr val="000000"/>
                  </a:solidFill>
                  <a:latin typeface="宋体" charset="-122"/>
                </a:rPr>
                <a:t>BIU</a:t>
              </a:r>
              <a:r>
                <a:rPr lang="zh-CN" altLang="en-US" sz="1100" b="1">
                  <a:solidFill>
                    <a:srgbClr val="000000"/>
                  </a:solidFill>
                  <a:latin typeface="宋体" charset="-122"/>
                </a:rPr>
                <a:t>）</a:t>
              </a:r>
              <a:endParaRPr lang="zh-CN" altLang="en-US" sz="2400"/>
            </a:p>
          </p:txBody>
        </p:sp>
        <p:sp>
          <p:nvSpPr>
            <p:cNvPr id="73919" name="Rectangle 192"/>
            <p:cNvSpPr>
              <a:spLocks noChangeArrowheads="1"/>
            </p:cNvSpPr>
            <p:nvPr/>
          </p:nvSpPr>
          <p:spPr bwMode="auto">
            <a:xfrm>
              <a:off x="3514" y="3246"/>
              <a:ext cx="61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指令队列缓冲器</a:t>
              </a:r>
              <a:endParaRPr lang="zh-CN" altLang="en-US" sz="2400"/>
            </a:p>
          </p:txBody>
        </p:sp>
        <p:sp>
          <p:nvSpPr>
            <p:cNvPr id="73920" name="Rectangle 193"/>
            <p:cNvSpPr>
              <a:spLocks noChangeArrowheads="1"/>
            </p:cNvSpPr>
            <p:nvPr/>
          </p:nvSpPr>
          <p:spPr bwMode="auto">
            <a:xfrm>
              <a:off x="3427"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a:t>
              </a:r>
              <a:endParaRPr lang="en-US" altLang="zh-CN" sz="2400"/>
            </a:p>
          </p:txBody>
        </p:sp>
        <p:sp>
          <p:nvSpPr>
            <p:cNvPr id="73921" name="Rectangle 194"/>
            <p:cNvSpPr>
              <a:spLocks noChangeArrowheads="1"/>
            </p:cNvSpPr>
            <p:nvPr/>
          </p:nvSpPr>
          <p:spPr bwMode="auto">
            <a:xfrm>
              <a:off x="3551"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2</a:t>
              </a:r>
              <a:endParaRPr lang="en-US" altLang="zh-CN" sz="2400"/>
            </a:p>
          </p:txBody>
        </p:sp>
        <p:sp>
          <p:nvSpPr>
            <p:cNvPr id="73922" name="Rectangle 195"/>
            <p:cNvSpPr>
              <a:spLocks noChangeArrowheads="1"/>
            </p:cNvSpPr>
            <p:nvPr/>
          </p:nvSpPr>
          <p:spPr bwMode="auto">
            <a:xfrm>
              <a:off x="3656"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3</a:t>
              </a:r>
              <a:endParaRPr lang="en-US" altLang="zh-CN" sz="2400"/>
            </a:p>
          </p:txBody>
        </p:sp>
        <p:sp>
          <p:nvSpPr>
            <p:cNvPr id="73923" name="Rectangle 196"/>
            <p:cNvSpPr>
              <a:spLocks noChangeArrowheads="1"/>
            </p:cNvSpPr>
            <p:nvPr/>
          </p:nvSpPr>
          <p:spPr bwMode="auto">
            <a:xfrm>
              <a:off x="3806"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4</a:t>
              </a:r>
              <a:endParaRPr lang="en-US" altLang="zh-CN" sz="2400"/>
            </a:p>
          </p:txBody>
        </p:sp>
        <p:sp>
          <p:nvSpPr>
            <p:cNvPr id="73924" name="Rectangle 197"/>
            <p:cNvSpPr>
              <a:spLocks noChangeArrowheads="1"/>
            </p:cNvSpPr>
            <p:nvPr/>
          </p:nvSpPr>
          <p:spPr bwMode="auto">
            <a:xfrm>
              <a:off x="3937"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5</a:t>
              </a:r>
              <a:endParaRPr lang="en-US" altLang="zh-CN" sz="2400"/>
            </a:p>
          </p:txBody>
        </p:sp>
        <p:sp>
          <p:nvSpPr>
            <p:cNvPr id="73925" name="Rectangle 198"/>
            <p:cNvSpPr>
              <a:spLocks noChangeArrowheads="1"/>
            </p:cNvSpPr>
            <p:nvPr/>
          </p:nvSpPr>
          <p:spPr bwMode="auto">
            <a:xfrm>
              <a:off x="4054"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6</a:t>
              </a:r>
              <a:endParaRPr lang="en-US" altLang="zh-CN" sz="2400"/>
            </a:p>
          </p:txBody>
        </p:sp>
        <p:sp>
          <p:nvSpPr>
            <p:cNvPr id="73926" name="Rectangle 199"/>
            <p:cNvSpPr>
              <a:spLocks noChangeArrowheads="1"/>
            </p:cNvSpPr>
            <p:nvPr/>
          </p:nvSpPr>
          <p:spPr bwMode="auto">
            <a:xfrm>
              <a:off x="3106" y="3060"/>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队列</a:t>
              </a:r>
              <a:endParaRPr lang="zh-CN" altLang="en-US" sz="2400"/>
            </a:p>
          </p:txBody>
        </p:sp>
        <p:sp>
          <p:nvSpPr>
            <p:cNvPr id="73927" name="Rectangle 200"/>
            <p:cNvSpPr>
              <a:spLocks noChangeArrowheads="1"/>
            </p:cNvSpPr>
            <p:nvPr/>
          </p:nvSpPr>
          <p:spPr bwMode="auto">
            <a:xfrm>
              <a:off x="3106" y="3167"/>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a:t>
              </a:r>
              <a:endParaRPr lang="zh-CN" altLang="en-US" sz="2400"/>
            </a:p>
          </p:txBody>
        </p:sp>
        <p:sp>
          <p:nvSpPr>
            <p:cNvPr id="73928" name="Rectangle 201"/>
            <p:cNvSpPr>
              <a:spLocks noChangeArrowheads="1"/>
            </p:cNvSpPr>
            <p:nvPr/>
          </p:nvSpPr>
          <p:spPr bwMode="auto">
            <a:xfrm>
              <a:off x="3040" y="3280"/>
              <a:ext cx="308"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a:t>
              </a:r>
              <a:r>
                <a:rPr lang="en-US" altLang="zh-CN" sz="1100" b="1">
                  <a:solidFill>
                    <a:srgbClr val="000000"/>
                  </a:solidFill>
                  <a:latin typeface="宋体" charset="-122"/>
                </a:rPr>
                <a:t>8</a:t>
              </a:r>
              <a:r>
                <a:rPr lang="zh-CN" altLang="en-US" sz="1100" b="1">
                  <a:solidFill>
                    <a:srgbClr val="000000"/>
                  </a:solidFill>
                  <a:latin typeface="宋体" charset="-122"/>
                </a:rPr>
                <a:t>位）</a:t>
              </a:r>
              <a:endParaRPr lang="zh-CN" altLang="en-US" sz="2400"/>
            </a:p>
          </p:txBody>
        </p:sp>
        <p:sp>
          <p:nvSpPr>
            <p:cNvPr id="73929" name="Rectangle 202"/>
            <p:cNvSpPr>
              <a:spLocks noChangeArrowheads="1"/>
            </p:cNvSpPr>
            <p:nvPr/>
          </p:nvSpPr>
          <p:spPr bwMode="auto">
            <a:xfrm>
              <a:off x="4743" y="2512"/>
              <a:ext cx="70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a:t>
              </a:r>
              <a:r>
                <a:rPr lang="en-US" altLang="zh-CN" sz="1100" b="1">
                  <a:solidFill>
                    <a:srgbClr val="000000"/>
                  </a:solidFill>
                  <a:latin typeface="宋体" charset="-122"/>
                </a:rPr>
                <a:t>16</a:t>
              </a:r>
              <a:r>
                <a:rPr lang="zh-CN" altLang="en-US" sz="1100" b="1">
                  <a:solidFill>
                    <a:srgbClr val="000000"/>
                  </a:solidFill>
                  <a:latin typeface="宋体" charset="-122"/>
                </a:rPr>
                <a:t>位数据总线）</a:t>
              </a:r>
              <a:endParaRPr lang="zh-CN" altLang="en-US" sz="2400"/>
            </a:p>
          </p:txBody>
        </p:sp>
        <p:sp>
          <p:nvSpPr>
            <p:cNvPr id="73930" name="Rectangle 203"/>
            <p:cNvSpPr>
              <a:spLocks noChangeArrowheads="1"/>
            </p:cNvSpPr>
            <p:nvPr/>
          </p:nvSpPr>
          <p:spPr bwMode="auto">
            <a:xfrm>
              <a:off x="4880" y="2206"/>
              <a:ext cx="352"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8086</a:t>
              </a:r>
              <a:r>
                <a:rPr lang="zh-CN" altLang="en-US" sz="1100" b="1">
                  <a:solidFill>
                    <a:srgbClr val="000000"/>
                  </a:solidFill>
                  <a:latin typeface="宋体" charset="-122"/>
                </a:rPr>
                <a:t>总线</a:t>
              </a:r>
              <a:endParaRPr lang="zh-CN" altLang="en-US" sz="2400"/>
            </a:p>
          </p:txBody>
        </p:sp>
        <p:sp>
          <p:nvSpPr>
            <p:cNvPr id="73931" name="Rectangle 204"/>
            <p:cNvSpPr>
              <a:spLocks noChangeArrowheads="1"/>
            </p:cNvSpPr>
            <p:nvPr/>
          </p:nvSpPr>
          <p:spPr bwMode="auto">
            <a:xfrm>
              <a:off x="2416" y="2048"/>
              <a:ext cx="132"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ALU</a:t>
              </a:r>
              <a:endParaRPr lang="en-US" altLang="zh-CN" sz="2400"/>
            </a:p>
          </p:txBody>
        </p:sp>
        <p:sp>
          <p:nvSpPr>
            <p:cNvPr id="73932" name="Rectangle 205"/>
            <p:cNvSpPr>
              <a:spLocks noChangeArrowheads="1"/>
            </p:cNvSpPr>
            <p:nvPr/>
          </p:nvSpPr>
          <p:spPr bwMode="auto">
            <a:xfrm>
              <a:off x="2314" y="2156"/>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数据总线</a:t>
              </a:r>
              <a:endParaRPr lang="zh-CN" altLang="en-US" sz="2400"/>
            </a:p>
          </p:txBody>
        </p:sp>
        <p:sp>
          <p:nvSpPr>
            <p:cNvPr id="73933" name="Rectangle 206"/>
            <p:cNvSpPr>
              <a:spLocks noChangeArrowheads="1"/>
            </p:cNvSpPr>
            <p:nvPr/>
          </p:nvSpPr>
          <p:spPr bwMode="auto">
            <a:xfrm>
              <a:off x="2303" y="2393"/>
              <a:ext cx="30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(16</a:t>
              </a:r>
              <a:r>
                <a:rPr lang="zh-CN" altLang="en-US" sz="1100" b="1">
                  <a:solidFill>
                    <a:srgbClr val="000000"/>
                  </a:solidFill>
                  <a:latin typeface="宋体" charset="-122"/>
                </a:rPr>
                <a:t>位）</a:t>
              </a:r>
              <a:endParaRPr lang="zh-CN" altLang="en-US" sz="2400"/>
            </a:p>
          </p:txBody>
        </p:sp>
        <p:sp>
          <p:nvSpPr>
            <p:cNvPr id="73934" name="Rectangle 207"/>
            <p:cNvSpPr>
              <a:spLocks noChangeArrowheads="1"/>
            </p:cNvSpPr>
            <p:nvPr/>
          </p:nvSpPr>
          <p:spPr bwMode="auto">
            <a:xfrm>
              <a:off x="3738" y="1087"/>
              <a:ext cx="136" cy="163"/>
            </a:xfrm>
            <a:prstGeom prst="rect">
              <a:avLst/>
            </a:prstGeom>
            <a:noFill/>
            <a:ln w="9525">
              <a:noFill/>
              <a:miter lim="800000"/>
            </a:ln>
          </p:spPr>
          <p:txBody>
            <a:bodyPr wrap="none" lIns="0" tIns="0" rIns="0" bIns="0">
              <a:spAutoFit/>
            </a:bodyPr>
            <a:lstStyle/>
            <a:p>
              <a:pPr algn="ctr"/>
              <a:r>
                <a:rPr lang="en-US" altLang="zh-CN" sz="1700">
                  <a:solidFill>
                    <a:srgbClr val="000000"/>
                  </a:solidFill>
                  <a:latin typeface="宋体" charset="-122"/>
                </a:rPr>
                <a:t>Σ</a:t>
              </a:r>
              <a:endParaRPr lang="en-US" altLang="zh-CN" sz="2400"/>
            </a:p>
          </p:txBody>
        </p:sp>
        <p:sp>
          <p:nvSpPr>
            <p:cNvPr id="73935" name="Rectangle 208"/>
            <p:cNvSpPr>
              <a:spLocks noChangeArrowheads="1"/>
            </p:cNvSpPr>
            <p:nvPr/>
          </p:nvSpPr>
          <p:spPr bwMode="auto">
            <a:xfrm>
              <a:off x="3873" y="1146"/>
              <a:ext cx="16" cy="77"/>
            </a:xfrm>
            <a:prstGeom prst="rect">
              <a:avLst/>
            </a:prstGeom>
            <a:noFill/>
            <a:ln w="9525">
              <a:noFill/>
              <a:miter lim="800000"/>
            </a:ln>
          </p:spPr>
          <p:txBody>
            <a:bodyPr wrap="none" lIns="0" tIns="0" rIns="0" bIns="0">
              <a:spAutoFit/>
            </a:bodyPr>
            <a:lstStyle/>
            <a:p>
              <a:pPr algn="ctr"/>
              <a:r>
                <a:rPr lang="en-US" altLang="zh-CN" sz="800">
                  <a:solidFill>
                    <a:srgbClr val="000000"/>
                  </a:solidFill>
                </a:rPr>
                <a:t> </a:t>
              </a:r>
              <a:endParaRPr lang="en-US" altLang="zh-CN" sz="2400"/>
            </a:p>
          </p:txBody>
        </p:sp>
        <p:sp>
          <p:nvSpPr>
            <p:cNvPr id="73936" name="Rectangle 209"/>
            <p:cNvSpPr>
              <a:spLocks noChangeArrowheads="1"/>
            </p:cNvSpPr>
            <p:nvPr/>
          </p:nvSpPr>
          <p:spPr bwMode="auto">
            <a:xfrm>
              <a:off x="4182" y="1246"/>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DB</a:t>
              </a:r>
              <a:endParaRPr lang="en-US" altLang="zh-CN" sz="2400"/>
            </a:p>
          </p:txBody>
        </p:sp>
        <p:sp>
          <p:nvSpPr>
            <p:cNvPr id="73937" name="Rectangle 210"/>
            <p:cNvSpPr>
              <a:spLocks noChangeArrowheads="1"/>
            </p:cNvSpPr>
            <p:nvPr/>
          </p:nvSpPr>
          <p:spPr bwMode="auto">
            <a:xfrm>
              <a:off x="4101" y="1460"/>
              <a:ext cx="26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(16</a:t>
              </a:r>
              <a:r>
                <a:rPr lang="zh-CN" altLang="en-US" sz="1100" b="1">
                  <a:solidFill>
                    <a:srgbClr val="000000"/>
                  </a:solidFill>
                  <a:latin typeface="宋体" charset="-122"/>
                </a:rPr>
                <a:t>位</a:t>
              </a:r>
              <a:r>
                <a:rPr lang="en-US" altLang="zh-CN" sz="1100" b="1">
                  <a:solidFill>
                    <a:srgbClr val="000000"/>
                  </a:solidFill>
                  <a:latin typeface="宋体" charset="-122"/>
                </a:rPr>
                <a:t>)</a:t>
              </a:r>
              <a:endParaRPr lang="en-US" altLang="zh-CN" sz="2400"/>
            </a:p>
          </p:txBody>
        </p:sp>
        <p:sp>
          <p:nvSpPr>
            <p:cNvPr id="73938" name="Rectangle 211"/>
            <p:cNvSpPr>
              <a:spLocks noChangeArrowheads="1"/>
            </p:cNvSpPr>
            <p:nvPr/>
          </p:nvSpPr>
          <p:spPr bwMode="auto">
            <a:xfrm>
              <a:off x="3712" y="152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CS</a:t>
              </a:r>
              <a:endParaRPr lang="en-US" altLang="zh-CN" sz="2400"/>
            </a:p>
          </p:txBody>
        </p:sp>
        <p:sp>
          <p:nvSpPr>
            <p:cNvPr id="73939" name="Rectangle 212"/>
            <p:cNvSpPr>
              <a:spLocks noChangeArrowheads="1"/>
            </p:cNvSpPr>
            <p:nvPr/>
          </p:nvSpPr>
          <p:spPr bwMode="auto">
            <a:xfrm>
              <a:off x="3719" y="1624"/>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DS</a:t>
              </a:r>
              <a:endParaRPr lang="en-US" altLang="zh-CN" sz="2400"/>
            </a:p>
          </p:txBody>
        </p:sp>
        <p:sp>
          <p:nvSpPr>
            <p:cNvPr id="73940" name="Rectangle 213"/>
            <p:cNvSpPr>
              <a:spLocks noChangeArrowheads="1"/>
            </p:cNvSpPr>
            <p:nvPr/>
          </p:nvSpPr>
          <p:spPr bwMode="auto">
            <a:xfrm>
              <a:off x="3738" y="174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SS</a:t>
              </a:r>
              <a:endParaRPr lang="en-US" altLang="zh-CN" sz="2400"/>
            </a:p>
          </p:txBody>
        </p:sp>
        <p:sp>
          <p:nvSpPr>
            <p:cNvPr id="73941" name="Rectangle 214"/>
            <p:cNvSpPr>
              <a:spLocks noChangeArrowheads="1"/>
            </p:cNvSpPr>
            <p:nvPr/>
          </p:nvSpPr>
          <p:spPr bwMode="auto">
            <a:xfrm>
              <a:off x="3725" y="1839"/>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ES</a:t>
              </a:r>
              <a:endParaRPr lang="en-US" altLang="zh-CN" sz="2400"/>
            </a:p>
          </p:txBody>
        </p:sp>
        <p:sp>
          <p:nvSpPr>
            <p:cNvPr id="73942" name="Rectangle 215"/>
            <p:cNvSpPr>
              <a:spLocks noChangeArrowheads="1"/>
            </p:cNvSpPr>
            <p:nvPr/>
          </p:nvSpPr>
          <p:spPr bwMode="auto">
            <a:xfrm>
              <a:off x="3725" y="195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IP</a:t>
              </a:r>
              <a:endParaRPr lang="en-US" altLang="zh-CN" sz="2400"/>
            </a:p>
          </p:txBody>
        </p:sp>
        <p:sp>
          <p:nvSpPr>
            <p:cNvPr id="73943" name="Rectangle 216"/>
            <p:cNvSpPr>
              <a:spLocks noChangeArrowheads="1"/>
            </p:cNvSpPr>
            <p:nvPr/>
          </p:nvSpPr>
          <p:spPr bwMode="auto">
            <a:xfrm>
              <a:off x="3549" y="2059"/>
              <a:ext cx="440"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内部寄存器</a:t>
              </a:r>
              <a:endParaRPr lang="zh-CN" altLang="en-US" sz="2400"/>
            </a:p>
          </p:txBody>
        </p:sp>
        <p:sp>
          <p:nvSpPr>
            <p:cNvPr id="73944" name="Line 217"/>
            <p:cNvSpPr>
              <a:spLocks noChangeShapeType="1"/>
            </p:cNvSpPr>
            <p:nvPr/>
          </p:nvSpPr>
          <p:spPr bwMode="auto">
            <a:xfrm flipH="1">
              <a:off x="3691" y="1217"/>
              <a:ext cx="98" cy="1"/>
            </a:xfrm>
            <a:prstGeom prst="line">
              <a:avLst/>
            </a:prstGeom>
            <a:noFill/>
            <a:ln w="20638">
              <a:solidFill>
                <a:srgbClr val="000000"/>
              </a:solidFill>
              <a:round/>
            </a:ln>
          </p:spPr>
          <p:txBody>
            <a:bodyPr/>
            <a:lstStyle/>
            <a:p>
              <a:endParaRPr lang="zh-CN" altLang="en-US"/>
            </a:p>
          </p:txBody>
        </p:sp>
        <p:sp>
          <p:nvSpPr>
            <p:cNvPr id="73945" name="Freeform 218"/>
            <p:cNvSpPr/>
            <p:nvPr/>
          </p:nvSpPr>
          <p:spPr bwMode="auto">
            <a:xfrm>
              <a:off x="654" y="3619"/>
              <a:ext cx="1045" cy="153"/>
            </a:xfrm>
            <a:custGeom>
              <a:avLst/>
              <a:gdLst>
                <a:gd name="T0" fmla="*/ 0 w 1045"/>
                <a:gd name="T1" fmla="*/ 153 h 153"/>
                <a:gd name="T2" fmla="*/ 1045 w 1045"/>
                <a:gd name="T3" fmla="*/ 153 h 153"/>
                <a:gd name="T4" fmla="*/ 1045 w 1045"/>
                <a:gd name="T5" fmla="*/ 0 h 153"/>
                <a:gd name="T6" fmla="*/ 0 60000 65536"/>
                <a:gd name="T7" fmla="*/ 0 60000 65536"/>
                <a:gd name="T8" fmla="*/ 0 60000 65536"/>
                <a:gd name="T9" fmla="*/ 0 w 1045"/>
                <a:gd name="T10" fmla="*/ 0 h 153"/>
                <a:gd name="T11" fmla="*/ 1045 w 1045"/>
                <a:gd name="T12" fmla="*/ 153 h 153"/>
              </a:gdLst>
              <a:ahLst/>
              <a:cxnLst>
                <a:cxn ang="T6">
                  <a:pos x="T0" y="T1"/>
                </a:cxn>
                <a:cxn ang="T7">
                  <a:pos x="T2" y="T3"/>
                </a:cxn>
                <a:cxn ang="T8">
                  <a:pos x="T4" y="T5"/>
                </a:cxn>
              </a:cxnLst>
              <a:rect l="T9" t="T10" r="T11" b="T12"/>
              <a:pathLst>
                <a:path w="1045" h="153">
                  <a:moveTo>
                    <a:pt x="0" y="153"/>
                  </a:moveTo>
                  <a:lnTo>
                    <a:pt x="1045" y="153"/>
                  </a:lnTo>
                  <a:lnTo>
                    <a:pt x="1045" y="0"/>
                  </a:lnTo>
                </a:path>
              </a:pathLst>
            </a:custGeom>
            <a:noFill/>
            <a:ln w="20638">
              <a:solidFill>
                <a:srgbClr val="000000"/>
              </a:solidFill>
              <a:round/>
            </a:ln>
          </p:spPr>
          <p:txBody>
            <a:bodyPr/>
            <a:lstStyle/>
            <a:p>
              <a:endParaRPr lang="zh-CN" altLang="en-US"/>
            </a:p>
          </p:txBody>
        </p:sp>
        <p:sp>
          <p:nvSpPr>
            <p:cNvPr id="73946" name="Line 219"/>
            <p:cNvSpPr>
              <a:spLocks noChangeShapeType="1"/>
            </p:cNvSpPr>
            <p:nvPr/>
          </p:nvSpPr>
          <p:spPr bwMode="auto">
            <a:xfrm flipV="1">
              <a:off x="1601" y="3619"/>
              <a:ext cx="1" cy="85"/>
            </a:xfrm>
            <a:prstGeom prst="line">
              <a:avLst/>
            </a:prstGeom>
            <a:noFill/>
            <a:ln w="20638">
              <a:solidFill>
                <a:srgbClr val="000000"/>
              </a:solidFill>
              <a:round/>
            </a:ln>
          </p:spPr>
          <p:txBody>
            <a:bodyPr/>
            <a:lstStyle/>
            <a:p>
              <a:endParaRPr lang="zh-CN" altLang="en-US"/>
            </a:p>
          </p:txBody>
        </p:sp>
        <p:sp>
          <p:nvSpPr>
            <p:cNvPr id="73947" name="Line 220"/>
            <p:cNvSpPr>
              <a:spLocks noChangeShapeType="1"/>
            </p:cNvSpPr>
            <p:nvPr/>
          </p:nvSpPr>
          <p:spPr bwMode="auto">
            <a:xfrm>
              <a:off x="654" y="3698"/>
              <a:ext cx="1" cy="74"/>
            </a:xfrm>
            <a:prstGeom prst="line">
              <a:avLst/>
            </a:prstGeom>
            <a:noFill/>
            <a:ln w="20638">
              <a:solidFill>
                <a:srgbClr val="000000"/>
              </a:solidFill>
              <a:round/>
            </a:ln>
          </p:spPr>
          <p:txBody>
            <a:bodyPr/>
            <a:lstStyle/>
            <a:p>
              <a:endParaRPr lang="zh-CN" altLang="en-US"/>
            </a:p>
          </p:txBody>
        </p:sp>
        <p:sp>
          <p:nvSpPr>
            <p:cNvPr id="73948" name="Line 221"/>
            <p:cNvSpPr>
              <a:spLocks noChangeShapeType="1"/>
            </p:cNvSpPr>
            <p:nvPr/>
          </p:nvSpPr>
          <p:spPr bwMode="auto">
            <a:xfrm>
              <a:off x="1699" y="3619"/>
              <a:ext cx="52" cy="1"/>
            </a:xfrm>
            <a:prstGeom prst="line">
              <a:avLst/>
            </a:prstGeom>
            <a:noFill/>
            <a:ln w="20638">
              <a:solidFill>
                <a:srgbClr val="000000"/>
              </a:solidFill>
              <a:round/>
            </a:ln>
          </p:spPr>
          <p:txBody>
            <a:bodyPr/>
            <a:lstStyle/>
            <a:p>
              <a:endParaRPr lang="zh-CN" altLang="en-US"/>
            </a:p>
          </p:txBody>
        </p:sp>
        <p:sp>
          <p:nvSpPr>
            <p:cNvPr id="73949" name="Line 222"/>
            <p:cNvSpPr>
              <a:spLocks noChangeShapeType="1"/>
            </p:cNvSpPr>
            <p:nvPr/>
          </p:nvSpPr>
          <p:spPr bwMode="auto">
            <a:xfrm>
              <a:off x="1601" y="3693"/>
              <a:ext cx="1" cy="17"/>
            </a:xfrm>
            <a:prstGeom prst="line">
              <a:avLst/>
            </a:prstGeom>
            <a:noFill/>
            <a:ln w="20638">
              <a:solidFill>
                <a:srgbClr val="000000"/>
              </a:solidFill>
              <a:round/>
            </a:ln>
          </p:spPr>
          <p:txBody>
            <a:bodyPr/>
            <a:lstStyle/>
            <a:p>
              <a:endParaRPr lang="zh-CN" altLang="en-US"/>
            </a:p>
          </p:txBody>
        </p:sp>
        <p:sp>
          <p:nvSpPr>
            <p:cNvPr id="73950" name="Line 223"/>
            <p:cNvSpPr>
              <a:spLocks noChangeShapeType="1"/>
            </p:cNvSpPr>
            <p:nvPr/>
          </p:nvSpPr>
          <p:spPr bwMode="auto">
            <a:xfrm flipH="1">
              <a:off x="1556" y="3619"/>
              <a:ext cx="45" cy="1"/>
            </a:xfrm>
            <a:prstGeom prst="line">
              <a:avLst/>
            </a:prstGeom>
            <a:noFill/>
            <a:ln w="20638">
              <a:solidFill>
                <a:srgbClr val="000000"/>
              </a:solidFill>
              <a:round/>
            </a:ln>
          </p:spPr>
          <p:txBody>
            <a:bodyPr/>
            <a:lstStyle/>
            <a:p>
              <a:endParaRPr lang="zh-CN" altLang="en-US"/>
            </a:p>
          </p:txBody>
        </p:sp>
        <p:sp>
          <p:nvSpPr>
            <p:cNvPr id="73951" name="Freeform 224"/>
            <p:cNvSpPr/>
            <p:nvPr/>
          </p:nvSpPr>
          <p:spPr bwMode="auto">
            <a:xfrm>
              <a:off x="1556" y="3546"/>
              <a:ext cx="195" cy="73"/>
            </a:xfrm>
            <a:custGeom>
              <a:avLst/>
              <a:gdLst>
                <a:gd name="T0" fmla="*/ 0 w 195"/>
                <a:gd name="T1" fmla="*/ 73 h 73"/>
                <a:gd name="T2" fmla="*/ 97 w 195"/>
                <a:gd name="T3" fmla="*/ 0 h 73"/>
                <a:gd name="T4" fmla="*/ 195 w 195"/>
                <a:gd name="T5" fmla="*/ 73 h 73"/>
                <a:gd name="T6" fmla="*/ 0 60000 65536"/>
                <a:gd name="T7" fmla="*/ 0 60000 65536"/>
                <a:gd name="T8" fmla="*/ 0 60000 65536"/>
                <a:gd name="T9" fmla="*/ 0 w 195"/>
                <a:gd name="T10" fmla="*/ 0 h 73"/>
                <a:gd name="T11" fmla="*/ 195 w 195"/>
                <a:gd name="T12" fmla="*/ 73 h 73"/>
              </a:gdLst>
              <a:ahLst/>
              <a:cxnLst>
                <a:cxn ang="T6">
                  <a:pos x="T0" y="T1"/>
                </a:cxn>
                <a:cxn ang="T7">
                  <a:pos x="T2" y="T3"/>
                </a:cxn>
                <a:cxn ang="T8">
                  <a:pos x="T4" y="T5"/>
                </a:cxn>
              </a:cxnLst>
              <a:rect l="T9" t="T10" r="T11" b="T12"/>
              <a:pathLst>
                <a:path w="195" h="73">
                  <a:moveTo>
                    <a:pt x="0" y="73"/>
                  </a:moveTo>
                  <a:lnTo>
                    <a:pt x="97" y="0"/>
                  </a:lnTo>
                  <a:lnTo>
                    <a:pt x="195" y="73"/>
                  </a:lnTo>
                </a:path>
              </a:pathLst>
            </a:custGeom>
            <a:noFill/>
            <a:ln w="20638">
              <a:solidFill>
                <a:srgbClr val="000000"/>
              </a:solidFill>
              <a:round/>
            </a:ln>
          </p:spPr>
          <p:txBody>
            <a:bodyPr/>
            <a:lstStyle/>
            <a:p>
              <a:endParaRPr lang="zh-CN" altLang="en-US"/>
            </a:p>
          </p:txBody>
        </p:sp>
        <p:sp>
          <p:nvSpPr>
            <p:cNvPr id="73952" name="Line 225"/>
            <p:cNvSpPr>
              <a:spLocks noChangeShapeType="1"/>
            </p:cNvSpPr>
            <p:nvPr/>
          </p:nvSpPr>
          <p:spPr bwMode="auto">
            <a:xfrm>
              <a:off x="1699" y="3116"/>
              <a:ext cx="1" cy="226"/>
            </a:xfrm>
            <a:prstGeom prst="line">
              <a:avLst/>
            </a:prstGeom>
            <a:noFill/>
            <a:ln w="20638">
              <a:solidFill>
                <a:srgbClr val="000000"/>
              </a:solidFill>
              <a:round/>
            </a:ln>
          </p:spPr>
          <p:txBody>
            <a:bodyPr/>
            <a:lstStyle/>
            <a:p>
              <a:endParaRPr lang="zh-CN" altLang="en-US"/>
            </a:p>
          </p:txBody>
        </p:sp>
        <p:sp>
          <p:nvSpPr>
            <p:cNvPr id="73953" name="Line 226"/>
            <p:cNvSpPr>
              <a:spLocks noChangeShapeType="1"/>
            </p:cNvSpPr>
            <p:nvPr/>
          </p:nvSpPr>
          <p:spPr bwMode="auto">
            <a:xfrm>
              <a:off x="1751" y="3116"/>
              <a:ext cx="1" cy="226"/>
            </a:xfrm>
            <a:prstGeom prst="line">
              <a:avLst/>
            </a:prstGeom>
            <a:noFill/>
            <a:ln w="20638">
              <a:solidFill>
                <a:srgbClr val="000000"/>
              </a:solidFill>
              <a:round/>
            </a:ln>
          </p:spPr>
          <p:txBody>
            <a:bodyPr/>
            <a:lstStyle/>
            <a:p>
              <a:endParaRPr lang="zh-CN" altLang="en-US"/>
            </a:p>
          </p:txBody>
        </p:sp>
        <p:sp>
          <p:nvSpPr>
            <p:cNvPr id="73954" name="Line 227"/>
            <p:cNvSpPr>
              <a:spLocks noChangeShapeType="1"/>
            </p:cNvSpPr>
            <p:nvPr/>
          </p:nvSpPr>
          <p:spPr bwMode="auto">
            <a:xfrm>
              <a:off x="1751" y="3342"/>
              <a:ext cx="53" cy="1"/>
            </a:xfrm>
            <a:prstGeom prst="line">
              <a:avLst/>
            </a:prstGeom>
            <a:noFill/>
            <a:ln w="20638">
              <a:solidFill>
                <a:srgbClr val="000000"/>
              </a:solidFill>
              <a:round/>
            </a:ln>
          </p:spPr>
          <p:txBody>
            <a:bodyPr/>
            <a:lstStyle/>
            <a:p>
              <a:endParaRPr lang="zh-CN" altLang="en-US"/>
            </a:p>
          </p:txBody>
        </p:sp>
        <p:sp>
          <p:nvSpPr>
            <p:cNvPr id="73955" name="Freeform 228"/>
            <p:cNvSpPr/>
            <p:nvPr/>
          </p:nvSpPr>
          <p:spPr bwMode="auto">
            <a:xfrm>
              <a:off x="1653" y="3342"/>
              <a:ext cx="151" cy="45"/>
            </a:xfrm>
            <a:custGeom>
              <a:avLst/>
              <a:gdLst>
                <a:gd name="T0" fmla="*/ 46 w 151"/>
                <a:gd name="T1" fmla="*/ 0 h 45"/>
                <a:gd name="T2" fmla="*/ 0 w 151"/>
                <a:gd name="T3" fmla="*/ 0 h 45"/>
                <a:gd name="T4" fmla="*/ 72 w 151"/>
                <a:gd name="T5" fmla="*/ 45 h 45"/>
                <a:gd name="T6" fmla="*/ 151 w 151"/>
                <a:gd name="T7" fmla="*/ 0 h 45"/>
                <a:gd name="T8" fmla="*/ 0 60000 65536"/>
                <a:gd name="T9" fmla="*/ 0 60000 65536"/>
                <a:gd name="T10" fmla="*/ 0 60000 65536"/>
                <a:gd name="T11" fmla="*/ 0 60000 65536"/>
                <a:gd name="T12" fmla="*/ 0 w 151"/>
                <a:gd name="T13" fmla="*/ 0 h 45"/>
                <a:gd name="T14" fmla="*/ 151 w 151"/>
                <a:gd name="T15" fmla="*/ 45 h 45"/>
              </a:gdLst>
              <a:ahLst/>
              <a:cxnLst>
                <a:cxn ang="T8">
                  <a:pos x="T0" y="T1"/>
                </a:cxn>
                <a:cxn ang="T9">
                  <a:pos x="T2" y="T3"/>
                </a:cxn>
                <a:cxn ang="T10">
                  <a:pos x="T4" y="T5"/>
                </a:cxn>
                <a:cxn ang="T11">
                  <a:pos x="T6" y="T7"/>
                </a:cxn>
              </a:cxnLst>
              <a:rect l="T12" t="T13" r="T14" b="T15"/>
              <a:pathLst>
                <a:path w="151" h="45">
                  <a:moveTo>
                    <a:pt x="46" y="0"/>
                  </a:moveTo>
                  <a:lnTo>
                    <a:pt x="0" y="0"/>
                  </a:lnTo>
                  <a:lnTo>
                    <a:pt x="72" y="45"/>
                  </a:lnTo>
                  <a:lnTo>
                    <a:pt x="151" y="0"/>
                  </a:lnTo>
                </a:path>
              </a:pathLst>
            </a:custGeom>
            <a:noFill/>
            <a:ln w="20638">
              <a:solidFill>
                <a:srgbClr val="000000"/>
              </a:solidFill>
              <a:round/>
            </a:ln>
          </p:spPr>
          <p:txBody>
            <a:bodyPr/>
            <a:lstStyle/>
            <a:p>
              <a:endParaRPr lang="zh-CN" altLang="en-US"/>
            </a:p>
          </p:txBody>
        </p:sp>
        <p:sp>
          <p:nvSpPr>
            <p:cNvPr id="73956" name="Freeform 229"/>
            <p:cNvSpPr/>
            <p:nvPr/>
          </p:nvSpPr>
          <p:spPr bwMode="auto">
            <a:xfrm>
              <a:off x="4168" y="822"/>
              <a:ext cx="176" cy="164"/>
            </a:xfrm>
            <a:custGeom>
              <a:avLst/>
              <a:gdLst>
                <a:gd name="T0" fmla="*/ 0 w 176"/>
                <a:gd name="T1" fmla="*/ 0 h 164"/>
                <a:gd name="T2" fmla="*/ 176 w 176"/>
                <a:gd name="T3" fmla="*/ 84 h 164"/>
                <a:gd name="T4" fmla="*/ 0 w 176"/>
                <a:gd name="T5" fmla="*/ 164 h 164"/>
                <a:gd name="T6" fmla="*/ 0 60000 65536"/>
                <a:gd name="T7" fmla="*/ 0 60000 65536"/>
                <a:gd name="T8" fmla="*/ 0 60000 65536"/>
                <a:gd name="T9" fmla="*/ 0 w 176"/>
                <a:gd name="T10" fmla="*/ 0 h 164"/>
                <a:gd name="T11" fmla="*/ 176 w 176"/>
                <a:gd name="T12" fmla="*/ 164 h 164"/>
              </a:gdLst>
              <a:ahLst/>
              <a:cxnLst>
                <a:cxn ang="T6">
                  <a:pos x="T0" y="T1"/>
                </a:cxn>
                <a:cxn ang="T7">
                  <a:pos x="T2" y="T3"/>
                </a:cxn>
                <a:cxn ang="T8">
                  <a:pos x="T4" y="T5"/>
                </a:cxn>
              </a:cxnLst>
              <a:rect l="T9" t="T10" r="T11" b="T12"/>
              <a:pathLst>
                <a:path w="176" h="164">
                  <a:moveTo>
                    <a:pt x="0" y="0"/>
                  </a:moveTo>
                  <a:lnTo>
                    <a:pt x="176" y="84"/>
                  </a:lnTo>
                  <a:lnTo>
                    <a:pt x="0" y="164"/>
                  </a:lnTo>
                </a:path>
              </a:pathLst>
            </a:custGeom>
            <a:noFill/>
            <a:ln w="20638">
              <a:solidFill>
                <a:srgbClr val="000000"/>
              </a:solidFill>
              <a:round/>
            </a:ln>
          </p:spPr>
          <p:txBody>
            <a:bodyPr/>
            <a:lstStyle/>
            <a:p>
              <a:endParaRPr lang="zh-CN" altLang="en-US"/>
            </a:p>
          </p:txBody>
        </p:sp>
        <p:sp>
          <p:nvSpPr>
            <p:cNvPr id="73957" name="Line 230"/>
            <p:cNvSpPr>
              <a:spLocks noChangeShapeType="1"/>
            </p:cNvSpPr>
            <p:nvPr/>
          </p:nvSpPr>
          <p:spPr bwMode="auto">
            <a:xfrm>
              <a:off x="3358" y="1619"/>
              <a:ext cx="666" cy="1"/>
            </a:xfrm>
            <a:prstGeom prst="line">
              <a:avLst/>
            </a:prstGeom>
            <a:noFill/>
            <a:ln w="20638">
              <a:solidFill>
                <a:srgbClr val="000000"/>
              </a:solidFill>
              <a:round/>
            </a:ln>
          </p:spPr>
          <p:txBody>
            <a:bodyPr/>
            <a:lstStyle/>
            <a:p>
              <a:endParaRPr lang="zh-CN" altLang="en-US"/>
            </a:p>
          </p:txBody>
        </p:sp>
        <p:sp>
          <p:nvSpPr>
            <p:cNvPr id="73958" name="Line 231"/>
            <p:cNvSpPr>
              <a:spLocks noChangeShapeType="1"/>
            </p:cNvSpPr>
            <p:nvPr/>
          </p:nvSpPr>
          <p:spPr bwMode="auto">
            <a:xfrm>
              <a:off x="3358" y="1726"/>
              <a:ext cx="666" cy="1"/>
            </a:xfrm>
            <a:prstGeom prst="line">
              <a:avLst/>
            </a:prstGeom>
            <a:noFill/>
            <a:ln w="20638">
              <a:solidFill>
                <a:srgbClr val="000000"/>
              </a:solidFill>
              <a:round/>
            </a:ln>
          </p:spPr>
          <p:txBody>
            <a:bodyPr/>
            <a:lstStyle/>
            <a:p>
              <a:endParaRPr lang="zh-CN" altLang="en-US"/>
            </a:p>
          </p:txBody>
        </p:sp>
        <p:sp>
          <p:nvSpPr>
            <p:cNvPr id="73959" name="Line 232"/>
            <p:cNvSpPr>
              <a:spLocks noChangeShapeType="1"/>
            </p:cNvSpPr>
            <p:nvPr/>
          </p:nvSpPr>
          <p:spPr bwMode="auto">
            <a:xfrm>
              <a:off x="3358" y="1833"/>
              <a:ext cx="666" cy="1"/>
            </a:xfrm>
            <a:prstGeom prst="line">
              <a:avLst/>
            </a:prstGeom>
            <a:noFill/>
            <a:ln w="11113">
              <a:solidFill>
                <a:srgbClr val="000000"/>
              </a:solidFill>
              <a:round/>
            </a:ln>
          </p:spPr>
          <p:txBody>
            <a:bodyPr/>
            <a:lstStyle/>
            <a:p>
              <a:endParaRPr lang="zh-CN" altLang="en-US"/>
            </a:p>
          </p:txBody>
        </p:sp>
        <p:sp>
          <p:nvSpPr>
            <p:cNvPr id="73960" name="Line 233"/>
            <p:cNvSpPr>
              <a:spLocks noChangeShapeType="1"/>
            </p:cNvSpPr>
            <p:nvPr/>
          </p:nvSpPr>
          <p:spPr bwMode="auto">
            <a:xfrm>
              <a:off x="3358" y="1941"/>
              <a:ext cx="666" cy="1"/>
            </a:xfrm>
            <a:prstGeom prst="line">
              <a:avLst/>
            </a:prstGeom>
            <a:noFill/>
            <a:ln w="20638">
              <a:solidFill>
                <a:srgbClr val="000000"/>
              </a:solidFill>
              <a:round/>
            </a:ln>
          </p:spPr>
          <p:txBody>
            <a:bodyPr/>
            <a:lstStyle/>
            <a:p>
              <a:endParaRPr lang="zh-CN" altLang="en-US"/>
            </a:p>
          </p:txBody>
        </p:sp>
        <p:sp>
          <p:nvSpPr>
            <p:cNvPr id="73961" name="Line 234"/>
            <p:cNvSpPr>
              <a:spLocks noChangeShapeType="1"/>
            </p:cNvSpPr>
            <p:nvPr/>
          </p:nvSpPr>
          <p:spPr bwMode="auto">
            <a:xfrm>
              <a:off x="3358" y="2054"/>
              <a:ext cx="666" cy="1"/>
            </a:xfrm>
            <a:prstGeom prst="line">
              <a:avLst/>
            </a:prstGeom>
            <a:noFill/>
            <a:ln w="20638">
              <a:solidFill>
                <a:srgbClr val="000000"/>
              </a:solidFill>
              <a:round/>
            </a:ln>
          </p:spPr>
          <p:txBody>
            <a:bodyPr/>
            <a:lstStyle/>
            <a:p>
              <a:endParaRPr lang="zh-CN" altLang="en-US"/>
            </a:p>
          </p:txBody>
        </p:sp>
        <p:sp>
          <p:nvSpPr>
            <p:cNvPr id="73962" name="Freeform 235"/>
            <p:cNvSpPr/>
            <p:nvPr/>
          </p:nvSpPr>
          <p:spPr bwMode="auto">
            <a:xfrm>
              <a:off x="1444" y="1845"/>
              <a:ext cx="144" cy="407"/>
            </a:xfrm>
            <a:custGeom>
              <a:avLst/>
              <a:gdLst>
                <a:gd name="T0" fmla="*/ 33 w 144"/>
                <a:gd name="T1" fmla="*/ 373 h 407"/>
                <a:gd name="T2" fmla="*/ 0 w 144"/>
                <a:gd name="T3" fmla="*/ 373 h 407"/>
                <a:gd name="T4" fmla="*/ 72 w 144"/>
                <a:gd name="T5" fmla="*/ 407 h 407"/>
                <a:gd name="T6" fmla="*/ 144 w 144"/>
                <a:gd name="T7" fmla="*/ 373 h 407"/>
                <a:gd name="T8" fmla="*/ 112 w 144"/>
                <a:gd name="T9" fmla="*/ 373 h 407"/>
                <a:gd name="T10" fmla="*/ 112 w 144"/>
                <a:gd name="T11" fmla="*/ 28 h 407"/>
                <a:gd name="T12" fmla="*/ 144 w 144"/>
                <a:gd name="T13" fmla="*/ 28 h 407"/>
                <a:gd name="T14" fmla="*/ 72 w 144"/>
                <a:gd name="T15" fmla="*/ 0 h 407"/>
                <a:gd name="T16" fmla="*/ 0 w 144"/>
                <a:gd name="T17" fmla="*/ 28 h 407"/>
                <a:gd name="T18" fmla="*/ 33 w 144"/>
                <a:gd name="T19" fmla="*/ 28 h 407"/>
                <a:gd name="T20" fmla="*/ 33 w 144"/>
                <a:gd name="T21" fmla="*/ 373 h 4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407"/>
                <a:gd name="T35" fmla="*/ 144 w 144"/>
                <a:gd name="T36" fmla="*/ 407 h 4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407">
                  <a:moveTo>
                    <a:pt x="33" y="373"/>
                  </a:moveTo>
                  <a:lnTo>
                    <a:pt x="0" y="373"/>
                  </a:lnTo>
                  <a:lnTo>
                    <a:pt x="72" y="407"/>
                  </a:lnTo>
                  <a:lnTo>
                    <a:pt x="144" y="373"/>
                  </a:lnTo>
                  <a:lnTo>
                    <a:pt x="112" y="373"/>
                  </a:lnTo>
                  <a:lnTo>
                    <a:pt x="112" y="28"/>
                  </a:lnTo>
                  <a:lnTo>
                    <a:pt x="144" y="28"/>
                  </a:lnTo>
                  <a:lnTo>
                    <a:pt x="72" y="0"/>
                  </a:lnTo>
                  <a:lnTo>
                    <a:pt x="0" y="28"/>
                  </a:lnTo>
                  <a:lnTo>
                    <a:pt x="33" y="28"/>
                  </a:lnTo>
                  <a:lnTo>
                    <a:pt x="33" y="373"/>
                  </a:lnTo>
                  <a:close/>
                </a:path>
              </a:pathLst>
            </a:custGeom>
            <a:solidFill>
              <a:srgbClr val="FFFFFF"/>
            </a:solidFill>
            <a:ln w="20638">
              <a:solidFill>
                <a:srgbClr val="000000"/>
              </a:solidFill>
              <a:round/>
            </a:ln>
          </p:spPr>
          <p:txBody>
            <a:bodyPr/>
            <a:lstStyle/>
            <a:p>
              <a:endParaRPr lang="zh-CN" altLang="en-US"/>
            </a:p>
          </p:txBody>
        </p:sp>
        <p:sp>
          <p:nvSpPr>
            <p:cNvPr id="73963" name="Freeform 236"/>
            <p:cNvSpPr/>
            <p:nvPr/>
          </p:nvSpPr>
          <p:spPr bwMode="auto">
            <a:xfrm>
              <a:off x="1490" y="2370"/>
              <a:ext cx="150" cy="277"/>
            </a:xfrm>
            <a:custGeom>
              <a:avLst/>
              <a:gdLst>
                <a:gd name="T0" fmla="*/ 39 w 150"/>
                <a:gd name="T1" fmla="*/ 243 h 277"/>
                <a:gd name="T2" fmla="*/ 0 w 150"/>
                <a:gd name="T3" fmla="*/ 243 h 277"/>
                <a:gd name="T4" fmla="*/ 79 w 150"/>
                <a:gd name="T5" fmla="*/ 277 h 277"/>
                <a:gd name="T6" fmla="*/ 150 w 150"/>
                <a:gd name="T7" fmla="*/ 243 h 277"/>
                <a:gd name="T8" fmla="*/ 111 w 150"/>
                <a:gd name="T9" fmla="*/ 243 h 277"/>
                <a:gd name="T10" fmla="*/ 111 w 150"/>
                <a:gd name="T11" fmla="*/ 34 h 277"/>
                <a:gd name="T12" fmla="*/ 150 w 150"/>
                <a:gd name="T13" fmla="*/ 34 h 277"/>
                <a:gd name="T14" fmla="*/ 79 w 150"/>
                <a:gd name="T15" fmla="*/ 0 h 277"/>
                <a:gd name="T16" fmla="*/ 0 w 150"/>
                <a:gd name="T17" fmla="*/ 34 h 277"/>
                <a:gd name="T18" fmla="*/ 39 w 150"/>
                <a:gd name="T19" fmla="*/ 34 h 277"/>
                <a:gd name="T20" fmla="*/ 39 w 150"/>
                <a:gd name="T21" fmla="*/ 243 h 2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77"/>
                <a:gd name="T35" fmla="*/ 150 w 150"/>
                <a:gd name="T36" fmla="*/ 277 h 2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77">
                  <a:moveTo>
                    <a:pt x="39" y="243"/>
                  </a:moveTo>
                  <a:lnTo>
                    <a:pt x="0" y="243"/>
                  </a:lnTo>
                  <a:lnTo>
                    <a:pt x="79" y="277"/>
                  </a:lnTo>
                  <a:lnTo>
                    <a:pt x="150" y="243"/>
                  </a:lnTo>
                  <a:lnTo>
                    <a:pt x="111" y="243"/>
                  </a:lnTo>
                  <a:lnTo>
                    <a:pt x="111" y="34"/>
                  </a:lnTo>
                  <a:lnTo>
                    <a:pt x="150" y="34"/>
                  </a:lnTo>
                  <a:lnTo>
                    <a:pt x="79" y="0"/>
                  </a:lnTo>
                  <a:lnTo>
                    <a:pt x="0" y="34"/>
                  </a:lnTo>
                  <a:lnTo>
                    <a:pt x="39" y="34"/>
                  </a:lnTo>
                  <a:lnTo>
                    <a:pt x="39" y="243"/>
                  </a:lnTo>
                  <a:close/>
                </a:path>
              </a:pathLst>
            </a:custGeom>
            <a:solidFill>
              <a:srgbClr val="FFFFFF"/>
            </a:solidFill>
            <a:ln w="20638">
              <a:solidFill>
                <a:srgbClr val="000000"/>
              </a:solidFill>
              <a:round/>
            </a:ln>
          </p:spPr>
          <p:txBody>
            <a:bodyPr/>
            <a:lstStyle/>
            <a:p>
              <a:endParaRPr lang="zh-CN" altLang="en-US"/>
            </a:p>
          </p:txBody>
        </p:sp>
        <p:sp>
          <p:nvSpPr>
            <p:cNvPr id="73964" name="Freeform 237"/>
            <p:cNvSpPr/>
            <p:nvPr/>
          </p:nvSpPr>
          <p:spPr bwMode="auto">
            <a:xfrm>
              <a:off x="1294" y="2800"/>
              <a:ext cx="150" cy="147"/>
            </a:xfrm>
            <a:custGeom>
              <a:avLst/>
              <a:gdLst>
                <a:gd name="T0" fmla="*/ 39 w 150"/>
                <a:gd name="T1" fmla="*/ 118 h 147"/>
                <a:gd name="T2" fmla="*/ 0 w 150"/>
                <a:gd name="T3" fmla="*/ 118 h 147"/>
                <a:gd name="T4" fmla="*/ 72 w 150"/>
                <a:gd name="T5" fmla="*/ 147 h 147"/>
                <a:gd name="T6" fmla="*/ 150 w 150"/>
                <a:gd name="T7" fmla="*/ 118 h 147"/>
                <a:gd name="T8" fmla="*/ 111 w 150"/>
                <a:gd name="T9" fmla="*/ 118 h 147"/>
                <a:gd name="T10" fmla="*/ 111 w 150"/>
                <a:gd name="T11" fmla="*/ 34 h 147"/>
                <a:gd name="T12" fmla="*/ 150 w 150"/>
                <a:gd name="T13" fmla="*/ 34 h 147"/>
                <a:gd name="T14" fmla="*/ 72 w 150"/>
                <a:gd name="T15" fmla="*/ 0 h 147"/>
                <a:gd name="T16" fmla="*/ 0 w 150"/>
                <a:gd name="T17" fmla="*/ 34 h 147"/>
                <a:gd name="T18" fmla="*/ 39 w 150"/>
                <a:gd name="T19" fmla="*/ 34 h 147"/>
                <a:gd name="T20" fmla="*/ 39 w 150"/>
                <a:gd name="T21" fmla="*/ 11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147"/>
                <a:gd name="T35" fmla="*/ 150 w 150"/>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147">
                  <a:moveTo>
                    <a:pt x="39" y="118"/>
                  </a:moveTo>
                  <a:lnTo>
                    <a:pt x="0" y="118"/>
                  </a:lnTo>
                  <a:lnTo>
                    <a:pt x="72" y="147"/>
                  </a:lnTo>
                  <a:lnTo>
                    <a:pt x="150" y="118"/>
                  </a:lnTo>
                  <a:lnTo>
                    <a:pt x="111" y="118"/>
                  </a:lnTo>
                  <a:lnTo>
                    <a:pt x="111" y="34"/>
                  </a:lnTo>
                  <a:lnTo>
                    <a:pt x="150" y="34"/>
                  </a:lnTo>
                  <a:lnTo>
                    <a:pt x="72" y="0"/>
                  </a:lnTo>
                  <a:lnTo>
                    <a:pt x="0" y="34"/>
                  </a:lnTo>
                  <a:lnTo>
                    <a:pt x="39" y="34"/>
                  </a:lnTo>
                  <a:lnTo>
                    <a:pt x="39" y="118"/>
                  </a:lnTo>
                  <a:close/>
                </a:path>
              </a:pathLst>
            </a:custGeom>
            <a:solidFill>
              <a:srgbClr val="FFFFFF"/>
            </a:solidFill>
            <a:ln w="20638">
              <a:solidFill>
                <a:srgbClr val="000000"/>
              </a:solidFill>
              <a:round/>
            </a:ln>
          </p:spPr>
          <p:txBody>
            <a:bodyPr/>
            <a:lstStyle/>
            <a:p>
              <a:endParaRPr lang="zh-CN" altLang="en-US"/>
            </a:p>
          </p:txBody>
        </p:sp>
        <p:sp>
          <p:nvSpPr>
            <p:cNvPr id="73965" name="Freeform 238"/>
            <p:cNvSpPr/>
            <p:nvPr/>
          </p:nvSpPr>
          <p:spPr bwMode="auto">
            <a:xfrm>
              <a:off x="1686" y="2800"/>
              <a:ext cx="144" cy="147"/>
            </a:xfrm>
            <a:custGeom>
              <a:avLst/>
              <a:gdLst>
                <a:gd name="T0" fmla="*/ 33 w 144"/>
                <a:gd name="T1" fmla="*/ 118 h 147"/>
                <a:gd name="T2" fmla="*/ 0 w 144"/>
                <a:gd name="T3" fmla="*/ 118 h 147"/>
                <a:gd name="T4" fmla="*/ 72 w 144"/>
                <a:gd name="T5" fmla="*/ 147 h 147"/>
                <a:gd name="T6" fmla="*/ 144 w 144"/>
                <a:gd name="T7" fmla="*/ 118 h 147"/>
                <a:gd name="T8" fmla="*/ 111 w 144"/>
                <a:gd name="T9" fmla="*/ 118 h 147"/>
                <a:gd name="T10" fmla="*/ 111 w 144"/>
                <a:gd name="T11" fmla="*/ 34 h 147"/>
                <a:gd name="T12" fmla="*/ 144 w 144"/>
                <a:gd name="T13" fmla="*/ 34 h 147"/>
                <a:gd name="T14" fmla="*/ 72 w 144"/>
                <a:gd name="T15" fmla="*/ 0 h 147"/>
                <a:gd name="T16" fmla="*/ 0 w 144"/>
                <a:gd name="T17" fmla="*/ 34 h 147"/>
                <a:gd name="T18" fmla="*/ 33 w 144"/>
                <a:gd name="T19" fmla="*/ 34 h 147"/>
                <a:gd name="T20" fmla="*/ 33 w 144"/>
                <a:gd name="T21" fmla="*/ 11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47"/>
                <a:gd name="T35" fmla="*/ 144 w 144"/>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47">
                  <a:moveTo>
                    <a:pt x="33" y="118"/>
                  </a:moveTo>
                  <a:lnTo>
                    <a:pt x="0" y="118"/>
                  </a:lnTo>
                  <a:lnTo>
                    <a:pt x="72" y="147"/>
                  </a:lnTo>
                  <a:lnTo>
                    <a:pt x="144" y="118"/>
                  </a:lnTo>
                  <a:lnTo>
                    <a:pt x="111" y="118"/>
                  </a:lnTo>
                  <a:lnTo>
                    <a:pt x="111" y="34"/>
                  </a:lnTo>
                  <a:lnTo>
                    <a:pt x="144" y="34"/>
                  </a:lnTo>
                  <a:lnTo>
                    <a:pt x="72" y="0"/>
                  </a:lnTo>
                  <a:lnTo>
                    <a:pt x="0" y="34"/>
                  </a:lnTo>
                  <a:lnTo>
                    <a:pt x="33" y="34"/>
                  </a:lnTo>
                  <a:lnTo>
                    <a:pt x="33" y="118"/>
                  </a:lnTo>
                  <a:close/>
                </a:path>
              </a:pathLst>
            </a:custGeom>
            <a:solidFill>
              <a:srgbClr val="FFFFFF"/>
            </a:solidFill>
            <a:ln w="20638">
              <a:solidFill>
                <a:srgbClr val="000000"/>
              </a:solidFill>
              <a:round/>
            </a:ln>
          </p:spPr>
          <p:txBody>
            <a:bodyPr/>
            <a:lstStyle/>
            <a:p>
              <a:endParaRPr lang="zh-CN" altLang="en-US"/>
            </a:p>
          </p:txBody>
        </p:sp>
      </p:grpSp>
      <p:sp>
        <p:nvSpPr>
          <p:cNvPr id="73734" name="Rectangle 239"/>
          <p:cNvSpPr>
            <a:spLocks noChangeArrowheads="1"/>
          </p:cNvSpPr>
          <p:nvPr/>
        </p:nvSpPr>
        <p:spPr bwMode="auto">
          <a:xfrm>
            <a:off x="3811588" y="6408738"/>
            <a:ext cx="1606550" cy="168275"/>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图</a:t>
            </a:r>
            <a:r>
              <a:rPr lang="en-US" altLang="zh-CN" sz="1100" b="1">
                <a:solidFill>
                  <a:srgbClr val="000000"/>
                </a:solidFill>
                <a:latin typeface="宋体" charset="-122"/>
              </a:rPr>
              <a:t>8086CPU</a:t>
            </a:r>
            <a:r>
              <a:rPr lang="zh-CN" altLang="en-US" sz="1100" b="1">
                <a:solidFill>
                  <a:srgbClr val="000000"/>
                </a:solidFill>
                <a:latin typeface="宋体" charset="-122"/>
              </a:rPr>
              <a:t>的内部结构框图</a:t>
            </a:r>
            <a:endParaRPr lang="zh-CN" altLang="en-US" sz="2400"/>
          </a:p>
        </p:txBody>
      </p:sp>
    </p:spTree>
    <p:extLst>
      <p:ext uri="{BB962C8B-B14F-4D97-AF65-F5344CB8AC3E}">
        <p14:creationId xmlns:p14="http://schemas.microsoft.com/office/powerpoint/2010/main" val="18638992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5"/>
          <p:cNvSpPr>
            <a:spLocks noGrp="1"/>
          </p:cNvSpPr>
          <p:nvPr>
            <p:ph type="sldNum" sz="quarter" idx="12"/>
          </p:nvPr>
        </p:nvSpPr>
        <p:spPr>
          <a:noFill/>
        </p:spPr>
        <p:txBody>
          <a:bodyPr/>
          <a:lstStyle/>
          <a:p>
            <a:fld id="{89C32F85-97CF-4159-8629-E946341F135E}" type="slidenum">
              <a:rPr lang="en-US" altLang="zh-CN" smtClean="0">
                <a:ea typeface="宋体" charset="-122"/>
              </a:rPr>
              <a:t>63</a:t>
            </a:fld>
            <a:endParaRPr lang="en-US" altLang="zh-CN" smtClean="0">
              <a:ea typeface="宋体" charset="-122"/>
            </a:endParaRPr>
          </a:p>
        </p:txBody>
      </p:sp>
      <p:sp>
        <p:nvSpPr>
          <p:cNvPr id="74754" name="Rectangle 2"/>
          <p:cNvSpPr>
            <a:spLocks noGrp="1" noChangeArrowheads="1"/>
          </p:cNvSpPr>
          <p:nvPr>
            <p:ph type="title"/>
          </p:nvPr>
        </p:nvSpPr>
        <p:spPr>
          <a:xfrm>
            <a:off x="974725" y="258763"/>
            <a:ext cx="7772400" cy="685800"/>
          </a:xfrm>
        </p:spPr>
        <p:txBody>
          <a:bodyPr/>
          <a:lstStyle/>
          <a:p>
            <a:pPr algn="ctr" eaLnBrk="1" hangingPunct="1"/>
            <a:r>
              <a:rPr lang="zh-CN" altLang="en-US" sz="3600" b="1" i="0" smtClean="0">
                <a:solidFill>
                  <a:schemeClr val="tx1"/>
                </a:solidFill>
              </a:rPr>
              <a:t>存储器（内存，主存）</a:t>
            </a:r>
          </a:p>
        </p:txBody>
      </p:sp>
      <p:sp>
        <p:nvSpPr>
          <p:cNvPr id="74755" name="Rectangle 3"/>
          <p:cNvSpPr>
            <a:spLocks noGrp="1" noChangeArrowheads="1"/>
          </p:cNvSpPr>
          <p:nvPr>
            <p:ph type="body" idx="1"/>
          </p:nvPr>
        </p:nvSpPr>
        <p:spPr>
          <a:xfrm>
            <a:off x="519113" y="1169988"/>
            <a:ext cx="8137525" cy="5440362"/>
          </a:xfrm>
        </p:spPr>
        <p:txBody>
          <a:bodyPr/>
          <a:lstStyle/>
          <a:p>
            <a:pPr eaLnBrk="1" hangingPunct="1">
              <a:buFontTx/>
              <a:buNone/>
            </a:pPr>
            <a:r>
              <a:rPr lang="en-US" altLang="zh-CN" smtClean="0">
                <a:latin typeface="Wingdings" pitchFamily="2" charset="2"/>
              </a:rPr>
              <a:t>l</a:t>
            </a:r>
            <a:r>
              <a:rPr lang="zh-CN" altLang="en-US" sz="2800" b="1" smtClean="0"/>
              <a:t>作用：存储信息</a:t>
            </a:r>
          </a:p>
          <a:p>
            <a:pPr eaLnBrk="1" hangingPunct="1">
              <a:buFontTx/>
              <a:buNone/>
            </a:pPr>
            <a:r>
              <a:rPr lang="en-US" altLang="zh-CN" sz="2800" smtClean="0">
                <a:latin typeface="Wingdings" pitchFamily="2" charset="2"/>
              </a:rPr>
              <a:t>l</a:t>
            </a:r>
            <a:r>
              <a:rPr lang="zh-CN" altLang="en-US" sz="2800" b="1" smtClean="0"/>
              <a:t>描述存储单元的要素：</a:t>
            </a:r>
          </a:p>
          <a:p>
            <a:pPr eaLnBrk="1" hangingPunct="1">
              <a:buFontTx/>
              <a:buNone/>
            </a:pPr>
            <a:r>
              <a:rPr lang="zh-CN" altLang="en-US" sz="2800" b="1" smtClean="0"/>
              <a:t>  地址和数据</a:t>
            </a:r>
          </a:p>
          <a:p>
            <a:pPr eaLnBrk="1" hangingPunct="1">
              <a:buFontTx/>
              <a:buNone/>
            </a:pPr>
            <a:r>
              <a:rPr lang="en-US" altLang="zh-CN" sz="2800" smtClean="0">
                <a:latin typeface="Wingdings" pitchFamily="2" charset="2"/>
              </a:rPr>
              <a:t>l</a:t>
            </a:r>
            <a:r>
              <a:rPr lang="zh-CN" altLang="en-US" sz="2800" smtClean="0">
                <a:latin typeface="黑体" pitchFamily="2" charset="-122"/>
                <a:ea typeface="黑体" pitchFamily="2" charset="-122"/>
              </a:rPr>
              <a:t>信息的组织形式：以字节为单位</a:t>
            </a:r>
          </a:p>
          <a:p>
            <a:pPr eaLnBrk="1" hangingPunct="1">
              <a:buFontTx/>
              <a:buNone/>
            </a:pPr>
            <a:r>
              <a:rPr lang="zh-CN" altLang="en-US" sz="2800" smtClean="0">
                <a:latin typeface="黑体" pitchFamily="2" charset="-122"/>
                <a:ea typeface="黑体" pitchFamily="2" charset="-122"/>
              </a:rPr>
              <a:t>  存储器的基本单位：字节</a:t>
            </a:r>
            <a:r>
              <a:rPr lang="en-US" altLang="zh-CN" sz="2800" smtClean="0">
                <a:latin typeface="黑体" pitchFamily="2" charset="-122"/>
                <a:ea typeface="黑体" pitchFamily="2" charset="-122"/>
              </a:rPr>
              <a:t>(Byte)</a:t>
            </a:r>
          </a:p>
          <a:p>
            <a:pPr eaLnBrk="1" hangingPunct="1">
              <a:buFontTx/>
              <a:buNone/>
            </a:pPr>
            <a:r>
              <a:rPr lang="en-US" altLang="zh-CN" sz="2800" smtClean="0">
                <a:latin typeface="黑体" pitchFamily="2" charset="-122"/>
                <a:ea typeface="黑体" pitchFamily="2" charset="-122"/>
              </a:rPr>
              <a:t>                    </a:t>
            </a:r>
            <a:r>
              <a:rPr lang="zh-CN" altLang="en-US" sz="2800" smtClean="0">
                <a:latin typeface="黑体" pitchFamily="2" charset="-122"/>
                <a:ea typeface="黑体" pitchFamily="2" charset="-122"/>
              </a:rPr>
              <a:t>存储单元 </a:t>
            </a:r>
            <a:endParaRPr lang="zh-CN" altLang="en-US" sz="2800" b="1" smtClean="0">
              <a:latin typeface="黑体" pitchFamily="2" charset="-122"/>
              <a:ea typeface="黑体" pitchFamily="2" charset="-122"/>
            </a:endParaRPr>
          </a:p>
          <a:p>
            <a:pPr eaLnBrk="1" hangingPunct="1">
              <a:buFontTx/>
              <a:buNone/>
            </a:pPr>
            <a:endParaRPr lang="zh-CN" altLang="en-US" sz="2800" smtClean="0">
              <a:latin typeface="Wingdings" pitchFamily="2" charset="2"/>
            </a:endParaRPr>
          </a:p>
          <a:p>
            <a:pPr eaLnBrk="1" hangingPunct="1">
              <a:buFontTx/>
              <a:buNone/>
            </a:pPr>
            <a:r>
              <a:rPr lang="en-US" altLang="zh-CN" sz="2800" smtClean="0">
                <a:latin typeface="Wingdings" pitchFamily="2" charset="2"/>
              </a:rPr>
              <a:t>l</a:t>
            </a:r>
            <a:r>
              <a:rPr lang="zh-CN" altLang="en-US" sz="2800" b="1" smtClean="0"/>
              <a:t>内存的种类：</a:t>
            </a:r>
            <a:r>
              <a:rPr lang="en-US" altLang="zh-CN" sz="2800" b="1" smtClean="0"/>
              <a:t>RAM </a:t>
            </a:r>
            <a:r>
              <a:rPr lang="zh-CN" altLang="en-US" sz="2800" b="1" smtClean="0"/>
              <a:t>和 </a:t>
            </a:r>
            <a:r>
              <a:rPr lang="en-US" altLang="zh-CN" sz="2800" b="1" smtClean="0"/>
              <a:t>ROM</a:t>
            </a:r>
            <a:endParaRPr lang="en-US" altLang="zh-CN" sz="2800" smtClean="0"/>
          </a:p>
          <a:p>
            <a:pPr eaLnBrk="1" hangingPunct="1">
              <a:buFontTx/>
              <a:buNone/>
            </a:pPr>
            <a:r>
              <a:rPr lang="en-US" altLang="zh-CN" sz="2800" smtClean="0">
                <a:latin typeface="Wingdings" pitchFamily="2" charset="2"/>
              </a:rPr>
              <a:t>l</a:t>
            </a:r>
            <a:r>
              <a:rPr lang="zh-CN" altLang="en-US" sz="2800" b="1" smtClean="0"/>
              <a:t>内存与外存的区别</a:t>
            </a:r>
          </a:p>
          <a:p>
            <a:pPr eaLnBrk="1" hangingPunct="1">
              <a:buFont typeface="Wingdings" pitchFamily="2" charset="2"/>
              <a:buChar char="l"/>
            </a:pPr>
            <a:r>
              <a:rPr lang="zh-CN" altLang="en-US" sz="2800" b="1" smtClean="0"/>
              <a:t>性能指标：容量和速度</a:t>
            </a:r>
            <a:endParaRPr lang="zh-CN" altLang="en-US" sz="2800" smtClean="0"/>
          </a:p>
          <a:p>
            <a:pPr eaLnBrk="1" hangingPunct="1"/>
            <a:endParaRPr lang="en-US" altLang="zh-CN" sz="2800" smtClean="0"/>
          </a:p>
        </p:txBody>
      </p:sp>
    </p:spTree>
    <p:extLst>
      <p:ext uri="{BB962C8B-B14F-4D97-AF65-F5344CB8AC3E}">
        <p14:creationId xmlns:p14="http://schemas.microsoft.com/office/powerpoint/2010/main" val="8858598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3"/>
          <p:cNvSpPr>
            <a:spLocks noGrp="1"/>
          </p:cNvSpPr>
          <p:nvPr>
            <p:ph type="sldNum" sz="quarter" idx="4294967295"/>
          </p:nvPr>
        </p:nvSpPr>
        <p:spPr>
          <a:noFill/>
        </p:spPr>
        <p:txBody>
          <a:bodyPr/>
          <a:lstStyle/>
          <a:p>
            <a:fld id="{BDC56A2D-A24A-42C8-AAE9-43BCF6A5076F}" type="slidenum">
              <a:rPr lang="en-US" altLang="zh-CN" smtClean="0">
                <a:ea typeface="宋体" charset="-122"/>
              </a:rPr>
              <a:t>64</a:t>
            </a:fld>
            <a:endParaRPr lang="en-US" altLang="zh-CN" smtClean="0">
              <a:ea typeface="宋体" charset="-122"/>
            </a:endParaRPr>
          </a:p>
        </p:txBody>
      </p:sp>
      <p:graphicFrame>
        <p:nvGraphicFramePr>
          <p:cNvPr id="249858" name="Group 2"/>
          <p:cNvGraphicFramePr>
            <a:graphicFrameLocks noGrp="1"/>
          </p:cNvGraphicFramePr>
          <p:nvPr/>
        </p:nvGraphicFramePr>
        <p:xfrm>
          <a:off x="865188" y="1412875"/>
          <a:ext cx="1439862" cy="3108960"/>
        </p:xfrm>
        <a:graphic>
          <a:graphicData uri="http://schemas.openxmlformats.org/drawingml/2006/table">
            <a:tbl>
              <a:tblPr/>
              <a:tblGrid>
                <a:gridCol w="1439862">
                  <a:extLst>
                    <a:ext uri="{9D8B030D-6E8A-4147-A177-3AD203B41FA5}">
                      <a16:colId xmlns:a16="http://schemas.microsoft.com/office/drawing/2014/main" val="20000"/>
                    </a:ext>
                  </a:extLst>
                </a:gridCol>
              </a:tblGrid>
              <a:tr h="5032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1" lang="zh-CN" altLang="en-US" sz="2000" b="1" i="0" u="none" strike="noStrike" cap="none" normalizeH="0" baseline="0" smtClean="0">
                          <a:ln>
                            <a:noFill/>
                          </a:ln>
                          <a:solidFill>
                            <a:schemeClr val="tx1"/>
                          </a:solidFill>
                          <a:effectLst/>
                          <a:latin typeface="Tahoma" pitchFamily="34" charset="0"/>
                          <a:ea typeface="宋体" pitchFamily="2" charset="-122"/>
                        </a:rPr>
                        <a:t>数据</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5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563">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794" name="Text Box 18"/>
          <p:cNvSpPr txBox="1">
            <a:spLocks noChangeArrowheads="1"/>
          </p:cNvSpPr>
          <p:nvPr/>
        </p:nvSpPr>
        <p:spPr bwMode="auto">
          <a:xfrm>
            <a:off x="0" y="1485900"/>
            <a:ext cx="752475" cy="396875"/>
          </a:xfrm>
          <a:prstGeom prst="rect">
            <a:avLst/>
          </a:prstGeom>
          <a:noFill/>
          <a:ln w="9525">
            <a:noFill/>
            <a:miter lim="800000"/>
          </a:ln>
        </p:spPr>
        <p:txBody>
          <a:bodyPr>
            <a:spAutoFit/>
          </a:bodyPr>
          <a:lstStyle/>
          <a:p>
            <a:pPr>
              <a:spcBef>
                <a:spcPct val="50000"/>
              </a:spcBef>
            </a:pPr>
            <a:r>
              <a:rPr lang="zh-CN" altLang="en-US" b="1"/>
              <a:t>地址</a:t>
            </a:r>
          </a:p>
        </p:txBody>
      </p:sp>
      <p:sp>
        <p:nvSpPr>
          <p:cNvPr id="75795" name="Text Box 19"/>
          <p:cNvSpPr txBox="1">
            <a:spLocks noChangeArrowheads="1"/>
          </p:cNvSpPr>
          <p:nvPr/>
        </p:nvSpPr>
        <p:spPr bwMode="auto">
          <a:xfrm>
            <a:off x="5619750" y="4941888"/>
            <a:ext cx="3524250" cy="1004887"/>
          </a:xfrm>
          <a:prstGeom prst="rect">
            <a:avLst/>
          </a:prstGeom>
          <a:noFill/>
          <a:ln w="9525">
            <a:noFill/>
            <a:miter lim="800000"/>
          </a:ln>
        </p:spPr>
        <p:txBody>
          <a:bodyPr>
            <a:spAutoFit/>
          </a:bodyPr>
          <a:lstStyle/>
          <a:p>
            <a:pPr>
              <a:spcBef>
                <a:spcPct val="50000"/>
              </a:spcBef>
            </a:pPr>
            <a:r>
              <a:rPr lang="zh-CN" altLang="en-US" sz="2400" b="1"/>
              <a:t>地址和数据</a:t>
            </a:r>
          </a:p>
          <a:p>
            <a:pPr>
              <a:spcBef>
                <a:spcPct val="50000"/>
              </a:spcBef>
            </a:pPr>
            <a:r>
              <a:rPr lang="zh-CN" altLang="en-US" sz="2400" b="1"/>
              <a:t>都用十六进制来表示</a:t>
            </a:r>
          </a:p>
        </p:txBody>
      </p:sp>
      <p:sp>
        <p:nvSpPr>
          <p:cNvPr id="75796" name="Rectangle 20"/>
          <p:cNvSpPr>
            <a:spLocks noGrp="1" noChangeArrowheads="1"/>
          </p:cNvSpPr>
          <p:nvPr>
            <p:ph type="title" idx="4294967295"/>
          </p:nvPr>
        </p:nvSpPr>
        <p:spPr>
          <a:xfrm>
            <a:off x="1112838" y="300038"/>
            <a:ext cx="7772400" cy="565150"/>
          </a:xfrm>
        </p:spPr>
        <p:txBody>
          <a:bodyPr/>
          <a:lstStyle/>
          <a:p>
            <a:pPr algn="ctr" eaLnBrk="1" hangingPunct="1"/>
            <a:r>
              <a:rPr lang="zh-CN" altLang="en-US" sz="3200" b="1" i="0" smtClean="0">
                <a:solidFill>
                  <a:schemeClr val="tx1"/>
                </a:solidFill>
              </a:rPr>
              <a:t>描述存储单元的要素：地址和数据</a:t>
            </a:r>
            <a:endParaRPr lang="zh-CN" altLang="en-US" sz="3200" b="1" smtClean="0">
              <a:solidFill>
                <a:schemeClr val="tx1"/>
              </a:solidFill>
            </a:endParaRPr>
          </a:p>
        </p:txBody>
      </p:sp>
      <p:graphicFrame>
        <p:nvGraphicFramePr>
          <p:cNvPr id="249927" name="Group 71"/>
          <p:cNvGraphicFramePr>
            <a:graphicFrameLocks noGrp="1"/>
          </p:cNvGraphicFramePr>
          <p:nvPr/>
        </p:nvGraphicFramePr>
        <p:xfrm>
          <a:off x="3886200" y="1412875"/>
          <a:ext cx="1905000" cy="2895283"/>
        </p:xfrm>
        <a:graphic>
          <a:graphicData uri="http://schemas.openxmlformats.org/drawingml/2006/table">
            <a:tbl>
              <a:tblPr/>
              <a:tblGrid>
                <a:gridCol w="1905000">
                  <a:extLst>
                    <a:ext uri="{9D8B030D-6E8A-4147-A177-3AD203B41FA5}">
                      <a16:colId xmlns:a16="http://schemas.microsoft.com/office/drawing/2014/main" val="20000"/>
                    </a:ext>
                  </a:extLst>
                </a:gridCol>
              </a:tblGrid>
              <a:tr h="561975">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1111 0000</a:t>
                      </a:r>
                      <a:r>
                        <a:rPr kumimoji="1" lang="en-US" altLang="zh-CN" sz="2800" b="0" i="0" u="none" strike="noStrike" cap="none" normalizeH="0" baseline="0" smtClean="0">
                          <a:ln>
                            <a:noFill/>
                          </a:ln>
                          <a:solidFill>
                            <a:schemeClr val="tx1"/>
                          </a:solidFill>
                          <a:effectLst/>
                          <a:latin typeface="Tahoma" pitchFamily="34" charset="0"/>
                          <a:ea typeface="宋体" pitchFamily="2" charset="-122"/>
                        </a:rPr>
                        <a:t>  </a:t>
                      </a:r>
                      <a:endParaRPr kumimoji="1" lang="en-US" altLang="zh-CN" sz="2000" b="1"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10101010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10010100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11100001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813" name="Text Box 37"/>
          <p:cNvSpPr txBox="1">
            <a:spLocks noChangeArrowheads="1"/>
          </p:cNvSpPr>
          <p:nvPr/>
        </p:nvSpPr>
        <p:spPr bwMode="auto">
          <a:xfrm>
            <a:off x="2555875" y="1414463"/>
            <a:ext cx="1255713" cy="396875"/>
          </a:xfrm>
          <a:prstGeom prst="rect">
            <a:avLst/>
          </a:prstGeom>
          <a:noFill/>
          <a:ln w="9525">
            <a:noFill/>
            <a:miter lim="800000"/>
          </a:ln>
        </p:spPr>
        <p:txBody>
          <a:bodyPr>
            <a:spAutoFit/>
          </a:bodyPr>
          <a:lstStyle/>
          <a:p>
            <a:pPr>
              <a:spcBef>
                <a:spcPct val="50000"/>
              </a:spcBef>
            </a:pPr>
            <a:endParaRPr lang="zh-CN" altLang="zh-CN" b="1"/>
          </a:p>
        </p:txBody>
      </p:sp>
      <p:graphicFrame>
        <p:nvGraphicFramePr>
          <p:cNvPr id="249894" name="Group 38"/>
          <p:cNvGraphicFramePr>
            <a:graphicFrameLocks noGrp="1"/>
          </p:cNvGraphicFramePr>
          <p:nvPr/>
        </p:nvGraphicFramePr>
        <p:xfrm>
          <a:off x="7019925" y="1412875"/>
          <a:ext cx="1439863" cy="3025458"/>
        </p:xfrm>
        <a:graphic>
          <a:graphicData uri="http://schemas.openxmlformats.org/drawingml/2006/table">
            <a:tbl>
              <a:tblPr/>
              <a:tblGrid>
                <a:gridCol w="1439863">
                  <a:extLst>
                    <a:ext uri="{9D8B030D-6E8A-4147-A177-3AD203B41FA5}">
                      <a16:colId xmlns:a16="http://schemas.microsoft.com/office/drawing/2014/main" val="20000"/>
                    </a:ext>
                  </a:extLst>
                </a:gridCol>
              </a:tblGrid>
              <a:tr h="479425">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F0H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75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CCH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88">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1975">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830" name="Text Box 54"/>
          <p:cNvSpPr txBox="1">
            <a:spLocks noChangeArrowheads="1"/>
          </p:cNvSpPr>
          <p:nvPr/>
        </p:nvSpPr>
        <p:spPr bwMode="auto">
          <a:xfrm>
            <a:off x="6154738" y="1485900"/>
            <a:ext cx="752475" cy="396875"/>
          </a:xfrm>
          <a:prstGeom prst="rect">
            <a:avLst/>
          </a:prstGeom>
          <a:noFill/>
          <a:ln w="9525">
            <a:noFill/>
            <a:miter lim="800000"/>
          </a:ln>
        </p:spPr>
        <p:txBody>
          <a:bodyPr>
            <a:spAutoFit/>
          </a:bodyPr>
          <a:lstStyle/>
          <a:p>
            <a:pPr>
              <a:spcBef>
                <a:spcPct val="50000"/>
              </a:spcBef>
            </a:pPr>
            <a:r>
              <a:rPr lang="en-US" altLang="zh-CN" b="1"/>
              <a:t>0H</a:t>
            </a:r>
          </a:p>
        </p:txBody>
      </p:sp>
      <p:sp>
        <p:nvSpPr>
          <p:cNvPr id="75831" name="Text Box 55"/>
          <p:cNvSpPr txBox="1">
            <a:spLocks noChangeArrowheads="1"/>
          </p:cNvSpPr>
          <p:nvPr/>
        </p:nvSpPr>
        <p:spPr bwMode="auto">
          <a:xfrm>
            <a:off x="3059113" y="1412875"/>
            <a:ext cx="865187" cy="336550"/>
          </a:xfrm>
          <a:prstGeom prst="rect">
            <a:avLst/>
          </a:prstGeom>
          <a:noFill/>
          <a:ln w="9525">
            <a:noFill/>
            <a:miter lim="800000"/>
          </a:ln>
        </p:spPr>
        <p:txBody>
          <a:bodyPr>
            <a:spAutoFit/>
          </a:bodyPr>
          <a:lstStyle/>
          <a:p>
            <a:pPr>
              <a:spcBef>
                <a:spcPct val="50000"/>
              </a:spcBef>
            </a:pPr>
            <a:r>
              <a:rPr lang="en-US" altLang="zh-CN" sz="1600" b="1"/>
              <a:t>0000B</a:t>
            </a:r>
          </a:p>
        </p:txBody>
      </p:sp>
      <p:sp>
        <p:nvSpPr>
          <p:cNvPr id="75832" name="Text Box 56"/>
          <p:cNvSpPr txBox="1">
            <a:spLocks noChangeArrowheads="1"/>
          </p:cNvSpPr>
          <p:nvPr/>
        </p:nvSpPr>
        <p:spPr bwMode="auto">
          <a:xfrm>
            <a:off x="3059113" y="1989138"/>
            <a:ext cx="865187" cy="336550"/>
          </a:xfrm>
          <a:prstGeom prst="rect">
            <a:avLst/>
          </a:prstGeom>
          <a:noFill/>
          <a:ln w="9525">
            <a:noFill/>
            <a:miter lim="800000"/>
          </a:ln>
        </p:spPr>
        <p:txBody>
          <a:bodyPr>
            <a:spAutoFit/>
          </a:bodyPr>
          <a:lstStyle/>
          <a:p>
            <a:pPr>
              <a:spcBef>
                <a:spcPct val="50000"/>
              </a:spcBef>
            </a:pPr>
            <a:r>
              <a:rPr lang="en-US" altLang="zh-CN" sz="1600" b="1"/>
              <a:t>0001B</a:t>
            </a:r>
          </a:p>
        </p:txBody>
      </p:sp>
      <p:sp>
        <p:nvSpPr>
          <p:cNvPr id="75833" name="Text Box 57"/>
          <p:cNvSpPr txBox="1">
            <a:spLocks noChangeArrowheads="1"/>
          </p:cNvSpPr>
          <p:nvPr/>
        </p:nvSpPr>
        <p:spPr bwMode="auto">
          <a:xfrm>
            <a:off x="3059113" y="2565400"/>
            <a:ext cx="865187" cy="336550"/>
          </a:xfrm>
          <a:prstGeom prst="rect">
            <a:avLst/>
          </a:prstGeom>
          <a:noFill/>
          <a:ln w="9525">
            <a:noFill/>
            <a:miter lim="800000"/>
          </a:ln>
        </p:spPr>
        <p:txBody>
          <a:bodyPr>
            <a:spAutoFit/>
          </a:bodyPr>
          <a:lstStyle/>
          <a:p>
            <a:pPr>
              <a:spcBef>
                <a:spcPct val="50000"/>
              </a:spcBef>
            </a:pPr>
            <a:r>
              <a:rPr lang="en-US" altLang="zh-CN" sz="1600" b="1"/>
              <a:t>0010B</a:t>
            </a:r>
          </a:p>
        </p:txBody>
      </p:sp>
      <p:sp>
        <p:nvSpPr>
          <p:cNvPr id="75834" name="Text Box 58"/>
          <p:cNvSpPr txBox="1">
            <a:spLocks noChangeArrowheads="1"/>
          </p:cNvSpPr>
          <p:nvPr/>
        </p:nvSpPr>
        <p:spPr bwMode="auto">
          <a:xfrm>
            <a:off x="3059113" y="3068638"/>
            <a:ext cx="865187" cy="336550"/>
          </a:xfrm>
          <a:prstGeom prst="rect">
            <a:avLst/>
          </a:prstGeom>
          <a:noFill/>
          <a:ln w="9525">
            <a:noFill/>
            <a:miter lim="800000"/>
          </a:ln>
        </p:spPr>
        <p:txBody>
          <a:bodyPr>
            <a:spAutoFit/>
          </a:bodyPr>
          <a:lstStyle/>
          <a:p>
            <a:pPr>
              <a:spcBef>
                <a:spcPct val="50000"/>
              </a:spcBef>
            </a:pPr>
            <a:r>
              <a:rPr lang="en-US" altLang="zh-CN" sz="1600" b="1"/>
              <a:t>0011B</a:t>
            </a:r>
          </a:p>
        </p:txBody>
      </p:sp>
      <p:sp>
        <p:nvSpPr>
          <p:cNvPr id="75835" name="Text Box 59"/>
          <p:cNvSpPr txBox="1">
            <a:spLocks noChangeArrowheads="1"/>
          </p:cNvSpPr>
          <p:nvPr/>
        </p:nvSpPr>
        <p:spPr bwMode="auto">
          <a:xfrm>
            <a:off x="3059113" y="3573463"/>
            <a:ext cx="865187" cy="336550"/>
          </a:xfrm>
          <a:prstGeom prst="rect">
            <a:avLst/>
          </a:prstGeom>
          <a:noFill/>
          <a:ln w="9525">
            <a:noFill/>
            <a:miter lim="800000"/>
          </a:ln>
        </p:spPr>
        <p:txBody>
          <a:bodyPr>
            <a:spAutoFit/>
          </a:bodyPr>
          <a:lstStyle/>
          <a:p>
            <a:pPr>
              <a:spcBef>
                <a:spcPct val="50000"/>
              </a:spcBef>
            </a:pPr>
            <a:r>
              <a:rPr lang="en-US" altLang="zh-CN" sz="1600" b="1"/>
              <a:t>0100B</a:t>
            </a:r>
          </a:p>
        </p:txBody>
      </p:sp>
      <p:sp>
        <p:nvSpPr>
          <p:cNvPr id="75836" name="Text Box 60"/>
          <p:cNvSpPr txBox="1">
            <a:spLocks noChangeArrowheads="1"/>
          </p:cNvSpPr>
          <p:nvPr/>
        </p:nvSpPr>
        <p:spPr bwMode="auto">
          <a:xfrm>
            <a:off x="3059113" y="4076700"/>
            <a:ext cx="865187" cy="336550"/>
          </a:xfrm>
          <a:prstGeom prst="rect">
            <a:avLst/>
          </a:prstGeom>
          <a:noFill/>
          <a:ln w="9525">
            <a:noFill/>
            <a:miter lim="800000"/>
          </a:ln>
        </p:spPr>
        <p:txBody>
          <a:bodyPr>
            <a:spAutoFit/>
          </a:bodyPr>
          <a:lstStyle/>
          <a:p>
            <a:pPr>
              <a:spcBef>
                <a:spcPct val="50000"/>
              </a:spcBef>
            </a:pPr>
            <a:r>
              <a:rPr lang="en-US" altLang="zh-CN" sz="1600" b="1"/>
              <a:t>0101B</a:t>
            </a:r>
          </a:p>
        </p:txBody>
      </p:sp>
      <p:sp>
        <p:nvSpPr>
          <p:cNvPr id="75837" name="Text Box 61"/>
          <p:cNvSpPr txBox="1">
            <a:spLocks noChangeArrowheads="1"/>
          </p:cNvSpPr>
          <p:nvPr/>
        </p:nvSpPr>
        <p:spPr bwMode="auto">
          <a:xfrm>
            <a:off x="6156325" y="1916113"/>
            <a:ext cx="752475" cy="396875"/>
          </a:xfrm>
          <a:prstGeom prst="rect">
            <a:avLst/>
          </a:prstGeom>
          <a:noFill/>
          <a:ln w="9525">
            <a:noFill/>
            <a:miter lim="800000"/>
          </a:ln>
        </p:spPr>
        <p:txBody>
          <a:bodyPr>
            <a:spAutoFit/>
          </a:bodyPr>
          <a:lstStyle/>
          <a:p>
            <a:pPr>
              <a:spcBef>
                <a:spcPct val="50000"/>
              </a:spcBef>
            </a:pPr>
            <a:r>
              <a:rPr lang="en-US" altLang="zh-CN" b="1"/>
              <a:t>1H</a:t>
            </a:r>
          </a:p>
        </p:txBody>
      </p:sp>
      <p:sp>
        <p:nvSpPr>
          <p:cNvPr id="75838" name="Text Box 62"/>
          <p:cNvSpPr txBox="1">
            <a:spLocks noChangeArrowheads="1"/>
          </p:cNvSpPr>
          <p:nvPr/>
        </p:nvSpPr>
        <p:spPr bwMode="auto">
          <a:xfrm>
            <a:off x="6156325" y="2420938"/>
            <a:ext cx="752475" cy="396875"/>
          </a:xfrm>
          <a:prstGeom prst="rect">
            <a:avLst/>
          </a:prstGeom>
          <a:noFill/>
          <a:ln w="9525">
            <a:noFill/>
            <a:miter lim="800000"/>
          </a:ln>
        </p:spPr>
        <p:txBody>
          <a:bodyPr>
            <a:spAutoFit/>
          </a:bodyPr>
          <a:lstStyle/>
          <a:p>
            <a:pPr>
              <a:spcBef>
                <a:spcPct val="50000"/>
              </a:spcBef>
            </a:pPr>
            <a:r>
              <a:rPr lang="en-US" altLang="zh-CN" b="1"/>
              <a:t>2H</a:t>
            </a:r>
          </a:p>
        </p:txBody>
      </p:sp>
      <p:sp>
        <p:nvSpPr>
          <p:cNvPr id="75839" name="Text Box 63"/>
          <p:cNvSpPr txBox="1">
            <a:spLocks noChangeArrowheads="1"/>
          </p:cNvSpPr>
          <p:nvPr/>
        </p:nvSpPr>
        <p:spPr bwMode="auto">
          <a:xfrm>
            <a:off x="6156325" y="2924175"/>
            <a:ext cx="752475" cy="396875"/>
          </a:xfrm>
          <a:prstGeom prst="rect">
            <a:avLst/>
          </a:prstGeom>
          <a:noFill/>
          <a:ln w="9525">
            <a:noFill/>
            <a:miter lim="800000"/>
          </a:ln>
        </p:spPr>
        <p:txBody>
          <a:bodyPr>
            <a:spAutoFit/>
          </a:bodyPr>
          <a:lstStyle/>
          <a:p>
            <a:pPr>
              <a:spcBef>
                <a:spcPct val="50000"/>
              </a:spcBef>
            </a:pPr>
            <a:r>
              <a:rPr lang="en-US" altLang="zh-CN" b="1"/>
              <a:t>3H</a:t>
            </a:r>
          </a:p>
        </p:txBody>
      </p:sp>
      <p:sp>
        <p:nvSpPr>
          <p:cNvPr id="75840" name="Text Box 64"/>
          <p:cNvSpPr txBox="1">
            <a:spLocks noChangeArrowheads="1"/>
          </p:cNvSpPr>
          <p:nvPr/>
        </p:nvSpPr>
        <p:spPr bwMode="auto">
          <a:xfrm>
            <a:off x="6156325" y="3429000"/>
            <a:ext cx="752475" cy="396875"/>
          </a:xfrm>
          <a:prstGeom prst="rect">
            <a:avLst/>
          </a:prstGeom>
          <a:noFill/>
          <a:ln w="9525">
            <a:noFill/>
            <a:miter lim="800000"/>
          </a:ln>
        </p:spPr>
        <p:txBody>
          <a:bodyPr>
            <a:spAutoFit/>
          </a:bodyPr>
          <a:lstStyle/>
          <a:p>
            <a:pPr>
              <a:spcBef>
                <a:spcPct val="50000"/>
              </a:spcBef>
            </a:pPr>
            <a:r>
              <a:rPr lang="en-US" altLang="zh-CN" b="1"/>
              <a:t>4H</a:t>
            </a:r>
          </a:p>
        </p:txBody>
      </p:sp>
      <p:sp>
        <p:nvSpPr>
          <p:cNvPr id="75841" name="Text Box 65"/>
          <p:cNvSpPr txBox="1">
            <a:spLocks noChangeArrowheads="1"/>
          </p:cNvSpPr>
          <p:nvPr/>
        </p:nvSpPr>
        <p:spPr bwMode="auto">
          <a:xfrm>
            <a:off x="6156325" y="3933825"/>
            <a:ext cx="752475" cy="396875"/>
          </a:xfrm>
          <a:prstGeom prst="rect">
            <a:avLst/>
          </a:prstGeom>
          <a:noFill/>
          <a:ln w="9525">
            <a:noFill/>
            <a:miter lim="800000"/>
          </a:ln>
        </p:spPr>
        <p:txBody>
          <a:bodyPr>
            <a:spAutoFit/>
          </a:bodyPr>
          <a:lstStyle/>
          <a:p>
            <a:pPr>
              <a:spcBef>
                <a:spcPct val="50000"/>
              </a:spcBef>
            </a:pPr>
            <a:r>
              <a:rPr lang="en-US" altLang="zh-CN" b="1"/>
              <a:t>5H</a:t>
            </a:r>
          </a:p>
        </p:txBody>
      </p:sp>
      <p:sp>
        <p:nvSpPr>
          <p:cNvPr id="75842" name="Text Box 66"/>
          <p:cNvSpPr txBox="1">
            <a:spLocks noChangeArrowheads="1"/>
          </p:cNvSpPr>
          <p:nvPr/>
        </p:nvSpPr>
        <p:spPr bwMode="auto">
          <a:xfrm>
            <a:off x="395288" y="4868863"/>
            <a:ext cx="2952750" cy="1004887"/>
          </a:xfrm>
          <a:prstGeom prst="rect">
            <a:avLst/>
          </a:prstGeom>
          <a:noFill/>
          <a:ln w="9525">
            <a:noFill/>
            <a:miter lim="800000"/>
          </a:ln>
        </p:spPr>
        <p:txBody>
          <a:bodyPr>
            <a:spAutoFit/>
          </a:bodyPr>
          <a:lstStyle/>
          <a:p>
            <a:pPr>
              <a:spcBef>
                <a:spcPct val="50000"/>
              </a:spcBef>
            </a:pPr>
            <a:r>
              <a:rPr lang="zh-CN" altLang="en-US" sz="2400" b="1"/>
              <a:t>地址的位数（长度）</a:t>
            </a:r>
          </a:p>
          <a:p>
            <a:pPr>
              <a:spcBef>
                <a:spcPct val="50000"/>
              </a:spcBef>
            </a:pPr>
            <a:r>
              <a:rPr lang="zh-CN" altLang="en-US" sz="2400" b="1"/>
              <a:t>决定了内存的容量</a:t>
            </a:r>
          </a:p>
        </p:txBody>
      </p:sp>
    </p:spTree>
    <p:extLst>
      <p:ext uri="{BB962C8B-B14F-4D97-AF65-F5344CB8AC3E}">
        <p14:creationId xmlns:p14="http://schemas.microsoft.com/office/powerpoint/2010/main" val="1317138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5"/>
          <p:cNvSpPr>
            <a:spLocks noGrp="1"/>
          </p:cNvSpPr>
          <p:nvPr>
            <p:ph type="sldNum" sz="quarter" idx="12"/>
          </p:nvPr>
        </p:nvSpPr>
        <p:spPr>
          <a:noFill/>
        </p:spPr>
        <p:txBody>
          <a:bodyPr/>
          <a:lstStyle/>
          <a:p>
            <a:fld id="{76E73BDF-D0C8-4AAD-B0AA-81BD431105FD}" type="slidenum">
              <a:rPr lang="en-US" altLang="zh-CN" smtClean="0">
                <a:ea typeface="宋体" charset="-122"/>
              </a:rPr>
              <a:t>65</a:t>
            </a:fld>
            <a:endParaRPr lang="en-US" altLang="zh-CN" smtClean="0">
              <a:ea typeface="宋体" charset="-122"/>
            </a:endParaRPr>
          </a:p>
        </p:txBody>
      </p:sp>
      <p:sp>
        <p:nvSpPr>
          <p:cNvPr id="76802" name="Rectangle 2"/>
          <p:cNvSpPr>
            <a:spLocks noGrp="1" noChangeArrowheads="1"/>
          </p:cNvSpPr>
          <p:nvPr>
            <p:ph type="body" idx="1"/>
          </p:nvPr>
        </p:nvSpPr>
        <p:spPr>
          <a:xfrm>
            <a:off x="685800" y="1371600"/>
            <a:ext cx="7947025" cy="4752975"/>
          </a:xfrm>
        </p:spPr>
        <p:txBody>
          <a:bodyPr/>
          <a:lstStyle/>
          <a:p>
            <a:pPr lvl="1" eaLnBrk="1" hangingPunct="1">
              <a:buFont typeface="Arial" charset="0"/>
              <a:buChar char="•"/>
            </a:pPr>
            <a:r>
              <a:rPr lang="en-US" altLang="zh-CN" u="sng" smtClean="0">
                <a:latin typeface="Arial" charset="0"/>
              </a:rPr>
              <a:t>Bit	</a:t>
            </a:r>
            <a:r>
              <a:rPr lang="zh-CN" altLang="en-US" u="sng" smtClean="0">
                <a:latin typeface="Arial" charset="0"/>
              </a:rPr>
              <a:t>：</a:t>
            </a:r>
            <a:r>
              <a:rPr lang="zh-CN" altLang="en-US" smtClean="0">
                <a:latin typeface="Arial" charset="0"/>
              </a:rPr>
              <a:t>  二进制位</a:t>
            </a:r>
          </a:p>
          <a:p>
            <a:pPr lvl="1" eaLnBrk="1" hangingPunct="1">
              <a:buFont typeface="Arial" charset="0"/>
              <a:buChar char="•"/>
            </a:pPr>
            <a:r>
              <a:rPr lang="en-US" altLang="zh-CN" u="sng" smtClean="0">
                <a:latin typeface="Arial" charset="0"/>
              </a:rPr>
              <a:t>Byte :  </a:t>
            </a:r>
            <a:r>
              <a:rPr lang="zh-CN" altLang="en-US" smtClean="0">
                <a:latin typeface="Arial" charset="0"/>
              </a:rPr>
              <a:t>字节，</a:t>
            </a:r>
            <a:r>
              <a:rPr lang="en-US" altLang="zh-CN" smtClean="0">
                <a:latin typeface="Arial" charset="0"/>
              </a:rPr>
              <a:t>1 Byte=8bits</a:t>
            </a:r>
          </a:p>
          <a:p>
            <a:pPr lvl="1" eaLnBrk="1" hangingPunct="1">
              <a:buFont typeface="Arial" charset="0"/>
              <a:buChar char="•"/>
            </a:pPr>
            <a:r>
              <a:rPr lang="en-US" altLang="zh-CN" b="1" u="sng" smtClean="0">
                <a:latin typeface="Arial" charset="0"/>
              </a:rPr>
              <a:t>word</a:t>
            </a:r>
            <a:r>
              <a:rPr lang="zh-CN" altLang="en-US" u="sng" smtClean="0">
                <a:latin typeface="Arial" charset="0"/>
              </a:rPr>
              <a:t>：</a:t>
            </a:r>
            <a:r>
              <a:rPr lang="zh-CN" altLang="en-US" smtClean="0">
                <a:latin typeface="Arial" charset="0"/>
              </a:rPr>
              <a:t>字长，</a:t>
            </a:r>
            <a:r>
              <a:rPr lang="en-US" altLang="zh-CN" smtClean="0">
                <a:latin typeface="Arial" charset="0"/>
              </a:rPr>
              <a:t>1word=16bits=2Bytes</a:t>
            </a:r>
          </a:p>
          <a:p>
            <a:pPr lvl="1" eaLnBrk="1" hangingPunct="1">
              <a:buFont typeface="Arial" charset="0"/>
              <a:buChar char="•"/>
            </a:pPr>
            <a:r>
              <a:rPr lang="zh-CN" altLang="en-US" smtClean="0">
                <a:latin typeface="Arial" charset="0"/>
              </a:rPr>
              <a:t>数量级</a:t>
            </a:r>
          </a:p>
          <a:p>
            <a:pPr lvl="1" eaLnBrk="1" hangingPunct="1">
              <a:buFontTx/>
              <a:buNone/>
            </a:pPr>
            <a:r>
              <a:rPr lang="zh-CN" altLang="en-US" smtClean="0">
                <a:latin typeface="Arial" charset="0"/>
              </a:rPr>
              <a:t>	</a:t>
            </a:r>
            <a:r>
              <a:rPr lang="en-US" altLang="zh-CN" smtClean="0">
                <a:latin typeface="Arial" charset="0"/>
              </a:rPr>
              <a:t>1K= 2</a:t>
            </a:r>
            <a:r>
              <a:rPr lang="en-US" altLang="zh-CN" baseline="30000" smtClean="0">
                <a:latin typeface="Arial" charset="0"/>
              </a:rPr>
              <a:t>10</a:t>
            </a:r>
            <a:r>
              <a:rPr lang="en-US" altLang="zh-CN" smtClean="0">
                <a:latin typeface="Arial" charset="0"/>
              </a:rPr>
              <a:t> =1024</a:t>
            </a:r>
          </a:p>
          <a:p>
            <a:pPr lvl="1" eaLnBrk="1" hangingPunct="1">
              <a:buFontTx/>
              <a:buNone/>
            </a:pPr>
            <a:r>
              <a:rPr lang="en-US" altLang="zh-CN" smtClean="0">
                <a:latin typeface="Arial" charset="0"/>
              </a:rPr>
              <a:t>	1M= 2</a:t>
            </a:r>
            <a:r>
              <a:rPr lang="en-US" altLang="zh-CN" baseline="30000" smtClean="0">
                <a:latin typeface="Arial" charset="0"/>
              </a:rPr>
              <a:t>20</a:t>
            </a:r>
            <a:r>
              <a:rPr lang="en-US" altLang="zh-CN" smtClean="0">
                <a:latin typeface="Arial" charset="0"/>
              </a:rPr>
              <a:t> =1K*1K</a:t>
            </a:r>
          </a:p>
          <a:p>
            <a:pPr lvl="1" eaLnBrk="1" hangingPunct="1">
              <a:buFontTx/>
              <a:buNone/>
            </a:pPr>
            <a:r>
              <a:rPr lang="en-US" altLang="zh-CN" smtClean="0">
                <a:latin typeface="Arial" charset="0"/>
              </a:rPr>
              <a:t>	1G=2</a:t>
            </a:r>
            <a:r>
              <a:rPr lang="en-US" altLang="zh-CN" baseline="30000" smtClean="0">
                <a:latin typeface="Arial" charset="0"/>
              </a:rPr>
              <a:t>30</a:t>
            </a:r>
            <a:r>
              <a:rPr lang="en-US" altLang="zh-CN" smtClean="0">
                <a:latin typeface="Arial" charset="0"/>
              </a:rPr>
              <a:t>=1K*1M</a:t>
            </a:r>
          </a:p>
          <a:p>
            <a:pPr lvl="1" eaLnBrk="1" hangingPunct="1">
              <a:buFontTx/>
              <a:buNone/>
            </a:pPr>
            <a:r>
              <a:rPr lang="en-US" altLang="zh-CN" smtClean="0">
                <a:latin typeface="Arial" charset="0"/>
              </a:rPr>
              <a:t>	1T=2</a:t>
            </a:r>
            <a:r>
              <a:rPr lang="en-US" altLang="zh-CN" baseline="30000" smtClean="0">
                <a:latin typeface="Arial" charset="0"/>
              </a:rPr>
              <a:t>40</a:t>
            </a:r>
            <a:r>
              <a:rPr lang="en-US" altLang="zh-CN" smtClean="0">
                <a:latin typeface="Arial" charset="0"/>
              </a:rPr>
              <a:t>=1K*1G</a:t>
            </a:r>
          </a:p>
          <a:p>
            <a:pPr eaLnBrk="1" hangingPunct="1"/>
            <a:endParaRPr lang="en-US" altLang="zh-CN" smtClean="0"/>
          </a:p>
          <a:p>
            <a:pPr eaLnBrk="1" hangingPunct="1"/>
            <a:endParaRPr lang="en-US" altLang="zh-CN" smtClean="0"/>
          </a:p>
        </p:txBody>
      </p:sp>
      <p:sp>
        <p:nvSpPr>
          <p:cNvPr id="250883" name="Rectangle 3"/>
          <p:cNvSpPr>
            <a:spLocks noChangeArrowheads="1"/>
          </p:cNvSpPr>
          <p:nvPr/>
        </p:nvSpPr>
        <p:spPr bwMode="auto">
          <a:xfrm>
            <a:off x="2157413" y="217488"/>
            <a:ext cx="4772025" cy="641350"/>
          </a:xfrm>
          <a:prstGeom prst="rect">
            <a:avLst/>
          </a:prstGeom>
          <a:noFill/>
          <a:ln w="9525">
            <a:noFill/>
            <a:miter lim="800000"/>
          </a:ln>
          <a:effectLst/>
        </p:spPr>
        <p:txBody>
          <a:bodyPr wrap="none">
            <a:spAutoFit/>
          </a:bodyPr>
          <a:lstStyle/>
          <a:p>
            <a:pPr>
              <a:defRPr/>
            </a:pPr>
            <a:r>
              <a:rPr lang="zh-CN" altLang="en-US" sz="3600" b="1">
                <a:effectLst>
                  <a:outerShdw blurRad="38100" dist="38100" dir="2700000" algn="tl">
                    <a:srgbClr val="C0C0C0"/>
                  </a:outerShdw>
                </a:effectLst>
                <a:latin typeface="Arial" pitchFamily="34" charset="0"/>
                <a:ea typeface="宋体" pitchFamily="2" charset="-122"/>
              </a:rPr>
              <a:t>与内存有关的常用术语</a:t>
            </a:r>
          </a:p>
        </p:txBody>
      </p:sp>
    </p:spTree>
    <p:extLst>
      <p:ext uri="{BB962C8B-B14F-4D97-AF65-F5344CB8AC3E}">
        <p14:creationId xmlns:p14="http://schemas.microsoft.com/office/powerpoint/2010/main" val="34754094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5"/>
          <p:cNvSpPr>
            <a:spLocks noGrp="1"/>
          </p:cNvSpPr>
          <p:nvPr>
            <p:ph type="sldNum" sz="quarter" idx="12"/>
          </p:nvPr>
        </p:nvSpPr>
        <p:spPr>
          <a:noFill/>
        </p:spPr>
        <p:txBody>
          <a:bodyPr/>
          <a:lstStyle/>
          <a:p>
            <a:fld id="{2AEABE65-6E38-401C-892D-BCBBE1A6E079}" type="slidenum">
              <a:rPr lang="en-US" altLang="zh-CN" smtClean="0">
                <a:ea typeface="宋体" charset="-122"/>
              </a:rPr>
              <a:t>66</a:t>
            </a:fld>
            <a:endParaRPr lang="en-US" altLang="zh-CN" smtClean="0">
              <a:ea typeface="宋体" charset="-122"/>
            </a:endParaRPr>
          </a:p>
        </p:txBody>
      </p:sp>
      <p:sp>
        <p:nvSpPr>
          <p:cNvPr id="77826" name="Rectangle 2"/>
          <p:cNvSpPr>
            <a:spLocks noGrp="1" noChangeArrowheads="1"/>
          </p:cNvSpPr>
          <p:nvPr>
            <p:ph type="title"/>
          </p:nvPr>
        </p:nvSpPr>
        <p:spPr>
          <a:xfrm>
            <a:off x="1371600" y="301625"/>
            <a:ext cx="7116763" cy="614363"/>
          </a:xfrm>
        </p:spPr>
        <p:txBody>
          <a:bodyPr/>
          <a:lstStyle/>
          <a:p>
            <a:pPr algn="ctr" eaLnBrk="1" hangingPunct="1"/>
            <a:r>
              <a:rPr lang="zh-CN" altLang="en-US" sz="4000" b="1" i="0" smtClean="0">
                <a:solidFill>
                  <a:schemeClr val="tx1"/>
                </a:solidFill>
              </a:rPr>
              <a:t>内存的种类</a:t>
            </a:r>
          </a:p>
        </p:txBody>
      </p:sp>
      <p:sp>
        <p:nvSpPr>
          <p:cNvPr id="77827" name="Rectangle 3"/>
          <p:cNvSpPr>
            <a:spLocks noGrp="1" noChangeArrowheads="1"/>
          </p:cNvSpPr>
          <p:nvPr>
            <p:ph type="body" idx="1"/>
          </p:nvPr>
        </p:nvSpPr>
        <p:spPr/>
        <p:txBody>
          <a:bodyPr/>
          <a:lstStyle/>
          <a:p>
            <a:pPr eaLnBrk="1" hangingPunct="1">
              <a:buFontTx/>
              <a:buNone/>
            </a:pPr>
            <a:r>
              <a:rPr lang="en-US" altLang="zh-CN" smtClean="0">
                <a:latin typeface="Wingdings" pitchFamily="2" charset="2"/>
              </a:rPr>
              <a:t>l </a:t>
            </a:r>
            <a:r>
              <a:rPr lang="en-US" altLang="zh-CN" b="1" smtClean="0"/>
              <a:t>ROM    Read Only Memory</a:t>
            </a:r>
          </a:p>
          <a:p>
            <a:pPr eaLnBrk="1" hangingPunct="1">
              <a:buFontTx/>
              <a:buNone/>
            </a:pPr>
            <a:r>
              <a:rPr lang="en-US" altLang="zh-CN" smtClean="0"/>
              <a:t>			  </a:t>
            </a:r>
            <a:r>
              <a:rPr lang="zh-CN" altLang="en-US" b="1" smtClean="0"/>
              <a:t>非易失性存储器件</a:t>
            </a:r>
            <a:r>
              <a:rPr lang="zh-CN" altLang="en-US" smtClean="0"/>
              <a:t>	</a:t>
            </a:r>
          </a:p>
          <a:p>
            <a:pPr eaLnBrk="1" hangingPunct="1">
              <a:buFontTx/>
              <a:buNone/>
            </a:pPr>
            <a:r>
              <a:rPr lang="en-US" altLang="zh-CN" smtClean="0">
                <a:latin typeface="Wingdings" pitchFamily="2" charset="2"/>
              </a:rPr>
              <a:t>l </a:t>
            </a:r>
            <a:r>
              <a:rPr lang="en-US" altLang="zh-CN" b="1" smtClean="0"/>
              <a:t>RAM   Random Access Memory</a:t>
            </a:r>
            <a:endParaRPr lang="en-US" altLang="zh-CN" smtClean="0"/>
          </a:p>
          <a:p>
            <a:pPr eaLnBrk="1" hangingPunct="1">
              <a:buFontTx/>
              <a:buNone/>
            </a:pPr>
            <a:r>
              <a:rPr lang="en-US" altLang="zh-CN" b="1" smtClean="0"/>
              <a:t>			 </a:t>
            </a:r>
            <a:r>
              <a:rPr lang="zh-CN" altLang="en-US" b="1" smtClean="0"/>
              <a:t>易失性存储器件</a:t>
            </a:r>
          </a:p>
        </p:txBody>
      </p:sp>
    </p:spTree>
    <p:extLst>
      <p:ext uri="{BB962C8B-B14F-4D97-AF65-F5344CB8AC3E}">
        <p14:creationId xmlns:p14="http://schemas.microsoft.com/office/powerpoint/2010/main" val="2241816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5"/>
          <p:cNvSpPr>
            <a:spLocks noGrp="1"/>
          </p:cNvSpPr>
          <p:nvPr>
            <p:ph type="sldNum" sz="quarter" idx="12"/>
          </p:nvPr>
        </p:nvSpPr>
        <p:spPr>
          <a:noFill/>
        </p:spPr>
        <p:txBody>
          <a:bodyPr/>
          <a:lstStyle/>
          <a:p>
            <a:fld id="{A79DC717-3469-488A-9213-7476D524F69B}" type="slidenum">
              <a:rPr lang="en-US" altLang="zh-CN" smtClean="0">
                <a:ea typeface="宋体" charset="-122"/>
              </a:rPr>
              <a:t>67</a:t>
            </a:fld>
            <a:endParaRPr lang="en-US" altLang="zh-CN" smtClean="0">
              <a:ea typeface="宋体" charset="-122"/>
            </a:endParaRPr>
          </a:p>
        </p:txBody>
      </p:sp>
      <p:sp>
        <p:nvSpPr>
          <p:cNvPr id="78850" name="Rectangle 2"/>
          <p:cNvSpPr>
            <a:spLocks noGrp="1" noChangeArrowheads="1"/>
          </p:cNvSpPr>
          <p:nvPr>
            <p:ph type="title"/>
          </p:nvPr>
        </p:nvSpPr>
        <p:spPr>
          <a:xfrm>
            <a:off x="1371600" y="0"/>
            <a:ext cx="7772400" cy="930275"/>
          </a:xfrm>
        </p:spPr>
        <p:txBody>
          <a:bodyPr/>
          <a:lstStyle/>
          <a:p>
            <a:pPr algn="ctr" eaLnBrk="1" hangingPunct="1"/>
            <a:r>
              <a:rPr lang="zh-CN" altLang="en-US" sz="3600" b="1" i="0" smtClean="0">
                <a:solidFill>
                  <a:schemeClr val="tx1"/>
                </a:solidFill>
              </a:rPr>
              <a:t>存储器与</a:t>
            </a:r>
            <a:r>
              <a:rPr lang="en-US" altLang="zh-CN" sz="3600" b="1" i="0" smtClean="0">
                <a:solidFill>
                  <a:schemeClr val="tx1"/>
                </a:solidFill>
              </a:rPr>
              <a:t>CPU</a:t>
            </a:r>
            <a:r>
              <a:rPr lang="zh-CN" altLang="en-US" sz="3600" b="1" i="0" smtClean="0">
                <a:solidFill>
                  <a:schemeClr val="tx1"/>
                </a:solidFill>
              </a:rPr>
              <a:t>的连接</a:t>
            </a:r>
          </a:p>
        </p:txBody>
      </p:sp>
      <p:pic>
        <p:nvPicPr>
          <p:cNvPr id="78851" name="Picture 4"/>
          <p:cNvPicPr>
            <a:picLocks noChangeAspect="1" noChangeArrowheads="1"/>
          </p:cNvPicPr>
          <p:nvPr/>
        </p:nvPicPr>
        <p:blipFill>
          <a:blip r:embed="rId2"/>
          <a:srcRect/>
          <a:stretch>
            <a:fillRect/>
          </a:stretch>
        </p:blipFill>
        <p:spPr bwMode="auto">
          <a:xfrm>
            <a:off x="1038225" y="1609725"/>
            <a:ext cx="7478713" cy="4676775"/>
          </a:xfrm>
          <a:prstGeom prst="rect">
            <a:avLst/>
          </a:prstGeom>
          <a:noFill/>
          <a:ln w="9525">
            <a:noFill/>
            <a:miter lim="800000"/>
            <a:headEnd/>
            <a:tailEnd/>
          </a:ln>
        </p:spPr>
      </p:pic>
    </p:spTree>
    <p:extLst>
      <p:ext uri="{BB962C8B-B14F-4D97-AF65-F5344CB8AC3E}">
        <p14:creationId xmlns:p14="http://schemas.microsoft.com/office/powerpoint/2010/main" val="6283520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5"/>
          <p:cNvSpPr>
            <a:spLocks noGrp="1"/>
          </p:cNvSpPr>
          <p:nvPr>
            <p:ph type="sldNum" sz="quarter" idx="12"/>
          </p:nvPr>
        </p:nvSpPr>
        <p:spPr>
          <a:noFill/>
        </p:spPr>
        <p:txBody>
          <a:bodyPr/>
          <a:lstStyle/>
          <a:p>
            <a:fld id="{04806EDD-252D-4944-A4DA-71E739B0447E}" type="slidenum">
              <a:rPr lang="en-US" altLang="zh-CN" smtClean="0">
                <a:ea typeface="宋体" charset="-122"/>
              </a:rPr>
              <a:t>68</a:t>
            </a:fld>
            <a:endParaRPr lang="en-US" altLang="zh-CN" smtClean="0">
              <a:ea typeface="宋体" charset="-122"/>
            </a:endParaRPr>
          </a:p>
        </p:txBody>
      </p:sp>
      <p:sp>
        <p:nvSpPr>
          <p:cNvPr id="79874" name="Rectangle 2"/>
          <p:cNvSpPr>
            <a:spLocks noGrp="1" noChangeArrowheads="1"/>
          </p:cNvSpPr>
          <p:nvPr>
            <p:ph type="title"/>
          </p:nvPr>
        </p:nvSpPr>
        <p:spPr>
          <a:xfrm>
            <a:off x="490538" y="0"/>
            <a:ext cx="7772400" cy="990600"/>
          </a:xfrm>
        </p:spPr>
        <p:txBody>
          <a:bodyPr/>
          <a:lstStyle/>
          <a:p>
            <a:pPr algn="ctr" eaLnBrk="1" hangingPunct="1"/>
            <a:r>
              <a:rPr lang="zh-CN" altLang="en-US" sz="4000" i="0" smtClean="0">
                <a:solidFill>
                  <a:schemeClr val="tx1"/>
                </a:solidFill>
              </a:rPr>
              <a:t>内存操作</a:t>
            </a:r>
          </a:p>
        </p:txBody>
      </p:sp>
      <p:sp>
        <p:nvSpPr>
          <p:cNvPr id="79875" name="Rectangle 3"/>
          <p:cNvSpPr>
            <a:spLocks noGrp="1" noChangeArrowheads="1"/>
          </p:cNvSpPr>
          <p:nvPr>
            <p:ph type="body" idx="1"/>
          </p:nvPr>
        </p:nvSpPr>
        <p:spPr>
          <a:xfrm>
            <a:off x="214313" y="1219200"/>
            <a:ext cx="8929687" cy="5197475"/>
          </a:xfrm>
        </p:spPr>
        <p:txBody>
          <a:bodyPr/>
          <a:lstStyle/>
          <a:p>
            <a:pPr eaLnBrk="1" hangingPunct="1"/>
            <a:r>
              <a:rPr lang="zh-CN" altLang="en-US" sz="2800" smtClean="0">
                <a:latin typeface="宋体" charset="-122"/>
              </a:rPr>
              <a:t>读：将内存单元的内容取入</a:t>
            </a:r>
            <a:r>
              <a:rPr lang="en-US" altLang="zh-CN" sz="2800" smtClean="0">
                <a:latin typeface="宋体" charset="-122"/>
              </a:rPr>
              <a:t>CPU</a:t>
            </a:r>
            <a:r>
              <a:rPr lang="zh-CN" altLang="en-US" sz="2800" smtClean="0">
                <a:latin typeface="宋体" charset="-122"/>
              </a:rPr>
              <a:t>，原单元内容不改变；</a:t>
            </a:r>
          </a:p>
          <a:p>
            <a:pPr eaLnBrk="1" hangingPunct="1"/>
            <a:r>
              <a:rPr lang="zh-CN" altLang="en-US" sz="2800" smtClean="0">
                <a:latin typeface="宋体" charset="-122"/>
              </a:rPr>
              <a:t>写：</a:t>
            </a:r>
            <a:r>
              <a:rPr lang="en-US" altLang="zh-CN" sz="2800" smtClean="0">
                <a:latin typeface="宋体" charset="-122"/>
              </a:rPr>
              <a:t>CPU</a:t>
            </a:r>
            <a:r>
              <a:rPr lang="zh-CN" altLang="en-US" sz="2800" smtClean="0">
                <a:latin typeface="宋体" charset="-122"/>
              </a:rPr>
              <a:t>将信息放入内存单元，单元中原内容被覆盖；</a:t>
            </a:r>
          </a:p>
          <a:p>
            <a:pPr eaLnBrk="1" hangingPunct="1"/>
            <a:r>
              <a:rPr lang="zh-CN" altLang="en-US" sz="2800" smtClean="0"/>
              <a:t>内存的读写的步骤为：</a:t>
            </a:r>
          </a:p>
          <a:p>
            <a:pPr lvl="1" eaLnBrk="1" hangingPunct="1"/>
            <a:r>
              <a:rPr lang="en-US" altLang="zh-CN" sz="2400" smtClean="0"/>
              <a:t>CPU</a:t>
            </a:r>
            <a:r>
              <a:rPr lang="zh-CN" altLang="en-US" sz="2400" smtClean="0"/>
              <a:t>把要读写的内存单元的地址放到</a:t>
            </a:r>
            <a:r>
              <a:rPr lang="en-US" altLang="zh-CN" sz="2400" smtClean="0"/>
              <a:t>AB</a:t>
            </a:r>
            <a:r>
              <a:rPr lang="zh-CN" altLang="en-US" sz="2400" smtClean="0"/>
              <a:t>上</a:t>
            </a:r>
          </a:p>
          <a:p>
            <a:pPr lvl="1" eaLnBrk="1" hangingPunct="1"/>
            <a:r>
              <a:rPr lang="zh-CN" altLang="en-US" sz="2400" smtClean="0"/>
              <a:t>若是写操作， </a:t>
            </a:r>
            <a:r>
              <a:rPr lang="en-US" altLang="zh-CN" sz="2400" smtClean="0"/>
              <a:t>CPU</a:t>
            </a:r>
            <a:r>
              <a:rPr lang="zh-CN" altLang="en-US" sz="2400" smtClean="0"/>
              <a:t>紧接着把要写入的数据放到</a:t>
            </a:r>
            <a:r>
              <a:rPr lang="en-US" altLang="zh-CN" sz="2400" smtClean="0"/>
              <a:t>DB</a:t>
            </a:r>
            <a:r>
              <a:rPr lang="zh-CN" altLang="en-US" sz="2400" smtClean="0"/>
              <a:t>上</a:t>
            </a:r>
          </a:p>
          <a:p>
            <a:pPr lvl="1" eaLnBrk="1" hangingPunct="1"/>
            <a:r>
              <a:rPr kumimoji="0" lang="en-US" altLang="zh-CN" sz="2400" smtClean="0"/>
              <a:t>CPU</a:t>
            </a:r>
            <a:r>
              <a:rPr kumimoji="0" lang="zh-CN" altLang="en-US" sz="2400" smtClean="0"/>
              <a:t>发出读写命令</a:t>
            </a:r>
          </a:p>
          <a:p>
            <a:pPr lvl="1" eaLnBrk="1" hangingPunct="1"/>
            <a:r>
              <a:rPr kumimoji="0" lang="zh-CN" altLang="en-US" sz="2400" smtClean="0"/>
              <a:t>数据被写入指定的单元或从指定的单元读出到</a:t>
            </a:r>
            <a:r>
              <a:rPr kumimoji="0" lang="en-US" altLang="zh-CN" sz="2400" smtClean="0"/>
              <a:t>DB</a:t>
            </a:r>
          </a:p>
          <a:p>
            <a:pPr lvl="1" eaLnBrk="1" hangingPunct="1"/>
            <a:r>
              <a:rPr kumimoji="0" lang="zh-CN" altLang="en-US" sz="2400" smtClean="0"/>
              <a:t>若是读</a:t>
            </a:r>
            <a:r>
              <a:rPr lang="zh-CN" altLang="en-US" sz="2400" smtClean="0"/>
              <a:t>操作， </a:t>
            </a:r>
            <a:r>
              <a:rPr lang="en-US" altLang="zh-CN" sz="2400" smtClean="0"/>
              <a:t>CPU</a:t>
            </a:r>
            <a:r>
              <a:rPr lang="zh-CN" altLang="en-US" sz="2400" smtClean="0"/>
              <a:t>紧接着从</a:t>
            </a:r>
            <a:r>
              <a:rPr lang="en-US" altLang="zh-CN" sz="2400" smtClean="0"/>
              <a:t>DB</a:t>
            </a:r>
            <a:r>
              <a:rPr lang="zh-CN" altLang="en-US" sz="2400" smtClean="0"/>
              <a:t>上取回数据</a:t>
            </a:r>
          </a:p>
          <a:p>
            <a:pPr eaLnBrk="1" hangingPunct="1">
              <a:buFontTx/>
              <a:buNone/>
            </a:pPr>
            <a:endParaRPr lang="zh-CN" altLang="en-US" sz="2800" smtClean="0">
              <a:ea typeface="隶书" charset="-122"/>
            </a:endParaRPr>
          </a:p>
          <a:p>
            <a:pPr eaLnBrk="1" hangingPunct="1"/>
            <a:r>
              <a:rPr lang="zh-CN" altLang="en-US" sz="2800" smtClean="0">
                <a:latin typeface="宋体" charset="-122"/>
              </a:rPr>
              <a:t>刷新：对</a:t>
            </a:r>
            <a:r>
              <a:rPr lang="en-US" altLang="zh-CN" sz="2800" smtClean="0">
                <a:latin typeface="宋体" charset="-122"/>
              </a:rPr>
              <a:t>CPU</a:t>
            </a:r>
            <a:r>
              <a:rPr lang="zh-CN" altLang="en-US" sz="2800" smtClean="0">
                <a:latin typeface="宋体" charset="-122"/>
              </a:rPr>
              <a:t>透明，仅动态存储器有此操作</a:t>
            </a:r>
          </a:p>
        </p:txBody>
      </p:sp>
    </p:spTree>
    <p:extLst>
      <p:ext uri="{BB962C8B-B14F-4D97-AF65-F5344CB8AC3E}">
        <p14:creationId xmlns:p14="http://schemas.microsoft.com/office/powerpoint/2010/main" val="1870145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5"/>
          <p:cNvSpPr>
            <a:spLocks noGrp="1"/>
          </p:cNvSpPr>
          <p:nvPr>
            <p:ph type="sldNum" sz="quarter" idx="12"/>
          </p:nvPr>
        </p:nvSpPr>
        <p:spPr>
          <a:noFill/>
        </p:spPr>
        <p:txBody>
          <a:bodyPr/>
          <a:lstStyle/>
          <a:p>
            <a:fld id="{7A58DEA7-E473-43E1-9758-16A658AB9195}" type="slidenum">
              <a:rPr lang="en-US" altLang="zh-CN" smtClean="0">
                <a:ea typeface="宋体" charset="-122"/>
              </a:rPr>
              <a:t>69</a:t>
            </a:fld>
            <a:endParaRPr lang="en-US" altLang="zh-CN" smtClean="0">
              <a:ea typeface="宋体" charset="-122"/>
            </a:endParaRPr>
          </a:p>
        </p:txBody>
      </p:sp>
      <p:sp>
        <p:nvSpPr>
          <p:cNvPr id="80898" name="Rectangle 2"/>
          <p:cNvSpPr>
            <a:spLocks noGrp="1" noChangeArrowheads="1"/>
          </p:cNvSpPr>
          <p:nvPr>
            <p:ph type="title"/>
          </p:nvPr>
        </p:nvSpPr>
        <p:spPr>
          <a:xfrm>
            <a:off x="611188" y="188913"/>
            <a:ext cx="7772400" cy="771525"/>
          </a:xfrm>
        </p:spPr>
        <p:txBody>
          <a:bodyPr/>
          <a:lstStyle/>
          <a:p>
            <a:pPr algn="ctr" eaLnBrk="1" hangingPunct="1"/>
            <a:r>
              <a:rPr lang="en-US" altLang="zh-CN" sz="3200" b="1" smtClean="0"/>
              <a:t> </a:t>
            </a:r>
            <a:r>
              <a:rPr lang="zh-CN" altLang="en-US" sz="3200" b="1" i="0" smtClean="0">
                <a:solidFill>
                  <a:schemeClr val="tx1"/>
                </a:solidFill>
              </a:rPr>
              <a:t>内存与外存的区别</a:t>
            </a:r>
          </a:p>
        </p:txBody>
      </p:sp>
      <p:graphicFrame>
        <p:nvGraphicFramePr>
          <p:cNvPr id="296998" name="Group 38"/>
          <p:cNvGraphicFramePr>
            <a:graphicFrameLocks noGrp="1"/>
          </p:cNvGraphicFramePr>
          <p:nvPr>
            <p:ph idx="1"/>
          </p:nvPr>
        </p:nvGraphicFramePr>
        <p:xfrm>
          <a:off x="76200" y="1325563"/>
          <a:ext cx="8820150" cy="5171440"/>
        </p:xfrm>
        <a:graphic>
          <a:graphicData uri="http://schemas.openxmlformats.org/drawingml/2006/table">
            <a:tbl>
              <a:tblPr/>
              <a:tblGrid>
                <a:gridCol w="2889250">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2965450">
                  <a:extLst>
                    <a:ext uri="{9D8B030D-6E8A-4147-A177-3AD203B41FA5}">
                      <a16:colId xmlns:a16="http://schemas.microsoft.com/office/drawing/2014/main" val="20002"/>
                    </a:ext>
                  </a:extLst>
                </a:gridCol>
              </a:tblGrid>
              <a:tr h="5080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folHlink"/>
                          </a:solidFill>
                          <a:effectLst/>
                          <a:latin typeface="宋体" pitchFamily="2" charset="-122"/>
                          <a:ea typeface="宋体" pitchFamily="2" charset="-122"/>
                        </a:rPr>
                        <a:t>内存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folHlink"/>
                          </a:solidFill>
                          <a:effectLst/>
                          <a:latin typeface="宋体" pitchFamily="2" charset="-122"/>
                          <a:ea typeface="宋体" pitchFamily="2" charset="-122"/>
                        </a:rPr>
                        <a:t>外存（软盘，硬盘，光盘等）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能否被 </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CPU</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直接访问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不能；</a:t>
                      </a:r>
                    </a:p>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必须配置专门的驱动设备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存取速度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快</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慢</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容量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受地址总线位数的限制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不受限制，海量存储器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易失性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易失性或非易失性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非易失性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1388">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存储内容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经常使用的程序和数据：系统软件，参数；</a:t>
                      </a:r>
                    </a:p>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当前运行的应用软件和数据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使用前必须先调到内存，才能被</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CPU</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访问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62488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7</a:t>
            </a:fld>
            <a:endParaRPr lang="en-US" altLang="zh-CN"/>
          </a:p>
        </p:txBody>
      </p:sp>
      <p:sp>
        <p:nvSpPr>
          <p:cNvPr id="35842" name="Rectangle 2"/>
          <p:cNvSpPr>
            <a:spLocks noGrp="1" noChangeArrowheads="1"/>
          </p:cNvSpPr>
          <p:nvPr/>
        </p:nvSpPr>
        <p:spPr>
          <a:xfrm>
            <a:off x="609600" y="152400"/>
            <a:ext cx="7772400" cy="8001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r>
              <a:rPr lang="zh-CN" altLang="en-US" sz="4000" b="1" i="0" smtClean="0">
                <a:solidFill>
                  <a:schemeClr val="tx1"/>
                </a:solidFill>
              </a:rPr>
              <a:t>课 程 目 标</a:t>
            </a:r>
          </a:p>
        </p:txBody>
      </p:sp>
      <p:sp>
        <p:nvSpPr>
          <p:cNvPr id="35843" name="Rectangle 3"/>
          <p:cNvSpPr>
            <a:spLocks noGrp="1" noChangeArrowheads="1"/>
          </p:cNvSpPr>
          <p:nvPr/>
        </p:nvSpPr>
        <p:spPr>
          <a:xfrm>
            <a:off x="471805" y="1148080"/>
            <a:ext cx="8335963" cy="52419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Blip>
                <a:blip r:embed="rId2"/>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3"/>
              </a:buBlip>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a:lstStyle>
          <a:p>
            <a:pPr lvl="1" eaLnBrk="1" hangingPunct="1">
              <a:spcBef>
                <a:spcPts val="650"/>
              </a:spcBef>
              <a:spcAft>
                <a:spcPts val="850"/>
              </a:spcAft>
              <a:buFontTx/>
              <a:buNone/>
            </a:pPr>
            <a:r>
              <a:rPr lang="zh-CN" altLang="en-US" sz="3200" u="sng" smtClean="0"/>
              <a:t>掌握：</a:t>
            </a:r>
          </a:p>
          <a:p>
            <a:pPr lvl="1" eaLnBrk="1" hangingPunct="1">
              <a:buFont typeface="Arial" charset="0"/>
              <a:buChar char="•"/>
            </a:pPr>
            <a:r>
              <a:rPr lang="zh-CN" altLang="en-US" sz="3200" smtClean="0"/>
              <a:t> 微型计算机的基本组成工作原理 </a:t>
            </a:r>
          </a:p>
          <a:p>
            <a:pPr lvl="1" eaLnBrk="1" hangingPunct="1">
              <a:buFont typeface="Arial" charset="0"/>
              <a:buChar char="•"/>
            </a:pPr>
            <a:r>
              <a:rPr lang="zh-CN" altLang="en-US" sz="3200" smtClean="0"/>
              <a:t> 汇编语言程序设计方法 </a:t>
            </a:r>
          </a:p>
          <a:p>
            <a:pPr lvl="1" eaLnBrk="1" hangingPunct="1">
              <a:buFont typeface="Arial" charset="0"/>
              <a:buChar char="•"/>
            </a:pPr>
            <a:r>
              <a:rPr lang="zh-CN" altLang="en-US" sz="3200" smtClean="0"/>
              <a:t> 微型计算机常用接口技术 </a:t>
            </a:r>
          </a:p>
          <a:p>
            <a:pPr lvl="1" eaLnBrk="1" hangingPunct="1">
              <a:buFont typeface="Arial" charset="0"/>
              <a:buChar char="•"/>
            </a:pPr>
            <a:r>
              <a:rPr lang="zh-CN" altLang="en-US" sz="3200" smtClean="0"/>
              <a:t> 建立微型计算机系统的整体概念，形成微机系统软硬件开发的初步能力</a:t>
            </a:r>
          </a:p>
          <a:p>
            <a:pPr lvl="1" eaLnBrk="1" hangingPunct="1">
              <a:buFontTx/>
              <a:buNone/>
            </a:pPr>
            <a:r>
              <a:rPr lang="zh-CN" altLang="en-US" sz="3200" u="sng" smtClean="0"/>
              <a:t>了解</a:t>
            </a:r>
            <a:r>
              <a:rPr lang="zh-CN" altLang="en-US" sz="3200" smtClean="0"/>
              <a:t>：微处理器和微机系统发展的的新动态和新技术，学会系统科学地分析问题和解决问题</a:t>
            </a:r>
            <a:r>
              <a:rPr lang="en-US" altLang="zh-CN" sz="3200" smtClean="0"/>
              <a:t>.</a:t>
            </a:r>
          </a:p>
          <a:p>
            <a:pPr lvl="1" eaLnBrk="1" hangingPunct="1">
              <a:buFontTx/>
              <a:buNone/>
            </a:pPr>
            <a:endParaRPr lang="en-US" altLang="zh-CN" u="sng" smtClean="0"/>
          </a:p>
        </p:txBody>
      </p:sp>
    </p:spTree>
    <p:extLst>
      <p:ext uri="{BB962C8B-B14F-4D97-AF65-F5344CB8AC3E}">
        <p14:creationId xmlns:p14="http://schemas.microsoft.com/office/powerpoint/2010/main" val="33386700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5"/>
          <p:cNvSpPr>
            <a:spLocks noGrp="1"/>
          </p:cNvSpPr>
          <p:nvPr>
            <p:ph type="sldNum" sz="quarter" idx="12"/>
          </p:nvPr>
        </p:nvSpPr>
        <p:spPr>
          <a:noFill/>
        </p:spPr>
        <p:txBody>
          <a:bodyPr/>
          <a:lstStyle/>
          <a:p>
            <a:fld id="{D2DE8605-7B8A-44A7-B3BA-AD2F8B0AB80C}" type="slidenum">
              <a:rPr lang="en-US" altLang="zh-CN" smtClean="0">
                <a:ea typeface="宋体" charset="-122"/>
              </a:rPr>
              <a:t>70</a:t>
            </a:fld>
            <a:endParaRPr lang="en-US" altLang="zh-CN" smtClean="0">
              <a:ea typeface="宋体" charset="-122"/>
            </a:endParaRPr>
          </a:p>
        </p:txBody>
      </p:sp>
      <p:sp>
        <p:nvSpPr>
          <p:cNvPr id="81922" name="Rectangle 2"/>
          <p:cNvSpPr>
            <a:spLocks noGrp="1" noChangeArrowheads="1"/>
          </p:cNvSpPr>
          <p:nvPr>
            <p:ph type="title"/>
          </p:nvPr>
        </p:nvSpPr>
        <p:spPr>
          <a:xfrm>
            <a:off x="1036638" y="188913"/>
            <a:ext cx="7162800" cy="671512"/>
          </a:xfrm>
        </p:spPr>
        <p:txBody>
          <a:bodyPr/>
          <a:lstStyle/>
          <a:p>
            <a:pPr algn="ctr" eaLnBrk="1" hangingPunct="1"/>
            <a:r>
              <a:rPr lang="zh-CN" altLang="en-US" sz="4000" b="1" i="0" smtClean="0">
                <a:solidFill>
                  <a:schemeClr val="tx1"/>
                </a:solidFill>
              </a:rPr>
              <a:t>总线</a:t>
            </a:r>
          </a:p>
        </p:txBody>
      </p:sp>
      <p:sp>
        <p:nvSpPr>
          <p:cNvPr id="81923" name="Rectangle 3"/>
          <p:cNvSpPr>
            <a:spLocks noGrp="1" noChangeArrowheads="1"/>
          </p:cNvSpPr>
          <p:nvPr>
            <p:ph type="body" idx="1"/>
          </p:nvPr>
        </p:nvSpPr>
        <p:spPr>
          <a:xfrm>
            <a:off x="228600" y="1138238"/>
            <a:ext cx="8596313" cy="5257800"/>
          </a:xfrm>
        </p:spPr>
        <p:txBody>
          <a:bodyPr/>
          <a:lstStyle/>
          <a:p>
            <a:pPr eaLnBrk="1" hangingPunct="1">
              <a:lnSpc>
                <a:spcPct val="120000"/>
              </a:lnSpc>
              <a:spcBef>
                <a:spcPct val="0"/>
              </a:spcBef>
              <a:buFont typeface="Wingdings" pitchFamily="2" charset="2"/>
              <a:buChar char="Ø"/>
            </a:pPr>
            <a:r>
              <a:rPr lang="zh-CN" altLang="en-US" sz="2800" smtClean="0">
                <a:latin typeface="楷体_GB2312" pitchFamily="49" charset="-122"/>
                <a:ea typeface="楷体_GB2312" pitchFamily="49" charset="-122"/>
              </a:rPr>
              <a:t>功能</a:t>
            </a:r>
          </a:p>
          <a:p>
            <a:pPr eaLnBrk="1" hangingPunct="1">
              <a:lnSpc>
                <a:spcPct val="120000"/>
              </a:lnSpc>
              <a:spcBef>
                <a:spcPct val="0"/>
              </a:spcBef>
              <a:buFontTx/>
              <a:buNone/>
            </a:pPr>
            <a:r>
              <a:rPr lang="zh-CN" altLang="en-US" sz="2800" smtClean="0">
                <a:latin typeface="楷体_GB2312" pitchFamily="49" charset="-122"/>
                <a:ea typeface="楷体_GB2312" pitchFamily="49" charset="-122"/>
              </a:rPr>
              <a:t>   是</a:t>
            </a:r>
            <a:r>
              <a:rPr lang="en-US" altLang="zh-CN" sz="2800" smtClean="0">
                <a:latin typeface="楷体_GB2312" pitchFamily="49" charset="-122"/>
                <a:ea typeface="楷体_GB2312" pitchFamily="49" charset="-122"/>
              </a:rPr>
              <a:t>CPU</a:t>
            </a:r>
            <a:r>
              <a:rPr lang="zh-CN" altLang="en-US" sz="2800" smtClean="0">
                <a:latin typeface="楷体_GB2312" pitchFamily="49" charset="-122"/>
                <a:ea typeface="楷体_GB2312" pitchFamily="49" charset="-122"/>
              </a:rPr>
              <a:t>和其他部件之间的信息传输通道</a:t>
            </a:r>
          </a:p>
          <a:p>
            <a:pPr eaLnBrk="1" hangingPunct="1">
              <a:lnSpc>
                <a:spcPct val="120000"/>
              </a:lnSpc>
              <a:spcBef>
                <a:spcPct val="0"/>
              </a:spcBef>
              <a:buFontTx/>
              <a:buNone/>
            </a:pPr>
            <a:r>
              <a:rPr lang="zh-CN" altLang="en-US" sz="2800" smtClean="0">
                <a:solidFill>
                  <a:srgbClr val="000000"/>
                </a:solidFill>
                <a:latin typeface="楷体_GB2312" pitchFamily="49" charset="-122"/>
                <a:ea typeface="楷体_GB2312" pitchFamily="49" charset="-122"/>
              </a:rPr>
              <a:t>  是计算机中各类公共信号线的集合</a:t>
            </a:r>
          </a:p>
          <a:p>
            <a:pPr eaLnBrk="1" hangingPunct="1">
              <a:lnSpc>
                <a:spcPct val="120000"/>
              </a:lnSpc>
              <a:spcBef>
                <a:spcPct val="0"/>
              </a:spcBef>
              <a:buFont typeface="Wingdings" pitchFamily="2" charset="2"/>
              <a:buChar char="Ø"/>
            </a:pPr>
            <a:r>
              <a:rPr lang="zh-CN" altLang="en-US" sz="2800" smtClean="0">
                <a:solidFill>
                  <a:srgbClr val="000000"/>
                </a:solidFill>
                <a:latin typeface="楷体_GB2312" pitchFamily="49" charset="-122"/>
                <a:ea typeface="楷体_GB2312" pitchFamily="49" charset="-122"/>
              </a:rPr>
              <a:t>分类</a:t>
            </a:r>
            <a:r>
              <a:rPr lang="en-US" altLang="zh-CN" sz="2800" smtClean="0">
                <a:solidFill>
                  <a:srgbClr val="000000"/>
                </a:solidFill>
                <a:latin typeface="楷体_GB2312" pitchFamily="49" charset="-122"/>
                <a:ea typeface="楷体_GB2312" pitchFamily="49" charset="-122"/>
              </a:rPr>
              <a:t>--</a:t>
            </a:r>
            <a:r>
              <a:rPr lang="zh-CN" altLang="en-US" sz="2800" smtClean="0">
                <a:solidFill>
                  <a:srgbClr val="000000"/>
                </a:solidFill>
                <a:latin typeface="楷体_GB2312" pitchFamily="49" charset="-122"/>
                <a:ea typeface="楷体_GB2312" pitchFamily="49" charset="-122"/>
              </a:rPr>
              <a:t>按传输信息类型</a:t>
            </a:r>
          </a:p>
          <a:p>
            <a:pPr eaLnBrk="1" hangingPunct="1">
              <a:lnSpc>
                <a:spcPct val="120000"/>
              </a:lnSpc>
              <a:spcBef>
                <a:spcPct val="0"/>
              </a:spcBef>
              <a:buFontTx/>
              <a:buNone/>
            </a:pPr>
            <a:r>
              <a:rPr lang="zh-CN" altLang="en-US" sz="2800" smtClean="0">
                <a:solidFill>
                  <a:srgbClr val="000000"/>
                </a:solidFill>
                <a:latin typeface="楷体_GB2312" pitchFamily="49" charset="-122"/>
                <a:ea typeface="楷体_GB2312" pitchFamily="49" charset="-122"/>
              </a:rPr>
              <a:t>地址总线</a:t>
            </a:r>
            <a:r>
              <a:rPr lang="en-US" altLang="zh-CN" sz="2800" smtClean="0">
                <a:solidFill>
                  <a:srgbClr val="000000"/>
                </a:solidFill>
                <a:latin typeface="楷体_GB2312" pitchFamily="49" charset="-122"/>
                <a:ea typeface="楷体_GB2312" pitchFamily="49" charset="-122"/>
              </a:rPr>
              <a:t>AB</a:t>
            </a:r>
            <a:r>
              <a:rPr lang="zh-CN" altLang="en-US" sz="2800" smtClean="0">
                <a:solidFill>
                  <a:srgbClr val="000000"/>
                </a:solidFill>
                <a:latin typeface="楷体_GB2312" pitchFamily="49" charset="-122"/>
                <a:ea typeface="楷体_GB2312" pitchFamily="49" charset="-122"/>
              </a:rPr>
              <a:t>、数据总线</a:t>
            </a:r>
            <a:r>
              <a:rPr lang="en-US" altLang="zh-CN" sz="2800" smtClean="0">
                <a:solidFill>
                  <a:srgbClr val="000000"/>
                </a:solidFill>
                <a:latin typeface="楷体_GB2312" pitchFamily="49" charset="-122"/>
                <a:ea typeface="楷体_GB2312" pitchFamily="49" charset="-122"/>
              </a:rPr>
              <a:t>DB</a:t>
            </a:r>
            <a:r>
              <a:rPr lang="zh-CN" altLang="en-US" sz="2800" smtClean="0">
                <a:solidFill>
                  <a:srgbClr val="000000"/>
                </a:solidFill>
                <a:latin typeface="楷体_GB2312" pitchFamily="49" charset="-122"/>
                <a:ea typeface="楷体_GB2312" pitchFamily="49" charset="-122"/>
              </a:rPr>
              <a:t>和控制总线</a:t>
            </a:r>
            <a:r>
              <a:rPr lang="en-US" altLang="zh-CN" sz="2800" smtClean="0">
                <a:solidFill>
                  <a:srgbClr val="000000"/>
                </a:solidFill>
                <a:latin typeface="楷体_GB2312" pitchFamily="49" charset="-122"/>
                <a:ea typeface="楷体_GB2312" pitchFamily="49" charset="-122"/>
              </a:rPr>
              <a:t>CB</a:t>
            </a:r>
          </a:p>
        </p:txBody>
      </p:sp>
      <p:grpSp>
        <p:nvGrpSpPr>
          <p:cNvPr id="81924" name="Group 4"/>
          <p:cNvGrpSpPr/>
          <p:nvPr/>
        </p:nvGrpSpPr>
        <p:grpSpPr bwMode="auto">
          <a:xfrm>
            <a:off x="574675" y="4154488"/>
            <a:ext cx="7650163" cy="2209800"/>
            <a:chOff x="720" y="912"/>
            <a:chExt cx="4819" cy="1392"/>
          </a:xfrm>
        </p:grpSpPr>
        <p:sp>
          <p:nvSpPr>
            <p:cNvPr id="81925" name="Rectangle 5"/>
            <p:cNvSpPr>
              <a:spLocks noChangeArrowheads="1"/>
            </p:cNvSpPr>
            <p:nvPr/>
          </p:nvSpPr>
          <p:spPr bwMode="auto">
            <a:xfrm>
              <a:off x="720" y="912"/>
              <a:ext cx="384" cy="768"/>
            </a:xfrm>
            <a:prstGeom prst="rect">
              <a:avLst/>
            </a:prstGeom>
            <a:solidFill>
              <a:srgbClr val="66FF99"/>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MPU</a:t>
              </a:r>
            </a:p>
          </p:txBody>
        </p:sp>
        <p:sp>
          <p:nvSpPr>
            <p:cNvPr id="81926" name="AutoShape 6"/>
            <p:cNvSpPr>
              <a:spLocks noChangeArrowheads="1"/>
            </p:cNvSpPr>
            <p:nvPr/>
          </p:nvSpPr>
          <p:spPr bwMode="auto">
            <a:xfrm>
              <a:off x="1104" y="1008"/>
              <a:ext cx="4032" cy="144"/>
            </a:xfrm>
            <a:prstGeom prst="rightArrow">
              <a:avLst>
                <a:gd name="adj1" fmla="val 60417"/>
                <a:gd name="adj2" fmla="val 155037"/>
              </a:avLst>
            </a:prstGeom>
            <a:solidFill>
              <a:srgbClr val="99CC00"/>
            </a:solidFill>
            <a:ln w="9525">
              <a:noFill/>
              <a:miter lim="800000"/>
            </a:ln>
          </p:spPr>
          <p:txBody>
            <a:bodyPr wrap="none" anchor="ctr"/>
            <a:lstStyle/>
            <a:p>
              <a:pPr algn="ctr"/>
              <a:endParaRPr lang="zh-CN" altLang="en-US"/>
            </a:p>
          </p:txBody>
        </p:sp>
        <p:sp>
          <p:nvSpPr>
            <p:cNvPr id="81927" name="AutoShape 7"/>
            <p:cNvSpPr>
              <a:spLocks noChangeArrowheads="1"/>
            </p:cNvSpPr>
            <p:nvPr/>
          </p:nvSpPr>
          <p:spPr bwMode="auto">
            <a:xfrm>
              <a:off x="1344" y="1248"/>
              <a:ext cx="3792" cy="144"/>
            </a:xfrm>
            <a:prstGeom prst="rightArrow">
              <a:avLst>
                <a:gd name="adj1" fmla="val 60417"/>
                <a:gd name="adj2" fmla="val 145809"/>
              </a:avLst>
            </a:prstGeom>
            <a:solidFill>
              <a:srgbClr val="FF6600"/>
            </a:solidFill>
            <a:ln w="9525">
              <a:noFill/>
              <a:miter lim="800000"/>
            </a:ln>
          </p:spPr>
          <p:txBody>
            <a:bodyPr wrap="none" anchor="ctr"/>
            <a:lstStyle/>
            <a:p>
              <a:pPr algn="ctr"/>
              <a:endParaRPr lang="zh-CN" altLang="en-US"/>
            </a:p>
          </p:txBody>
        </p:sp>
        <p:sp>
          <p:nvSpPr>
            <p:cNvPr id="81928" name="AutoShape 8"/>
            <p:cNvSpPr>
              <a:spLocks noChangeArrowheads="1"/>
            </p:cNvSpPr>
            <p:nvPr/>
          </p:nvSpPr>
          <p:spPr bwMode="auto">
            <a:xfrm>
              <a:off x="1344" y="1440"/>
              <a:ext cx="3792" cy="144"/>
            </a:xfrm>
            <a:prstGeom prst="rightArrow">
              <a:avLst>
                <a:gd name="adj1" fmla="val 60417"/>
                <a:gd name="adj2" fmla="val 145809"/>
              </a:avLst>
            </a:prstGeom>
            <a:solidFill>
              <a:srgbClr val="3366FF"/>
            </a:solidFill>
            <a:ln w="9525">
              <a:noFill/>
              <a:miter lim="800000"/>
            </a:ln>
          </p:spPr>
          <p:txBody>
            <a:bodyPr wrap="none" anchor="ctr"/>
            <a:lstStyle/>
            <a:p>
              <a:pPr algn="ctr"/>
              <a:endParaRPr lang="zh-CN" altLang="en-US"/>
            </a:p>
          </p:txBody>
        </p:sp>
        <p:sp>
          <p:nvSpPr>
            <p:cNvPr id="81929" name="AutoShape 9"/>
            <p:cNvSpPr>
              <a:spLocks noChangeArrowheads="1"/>
            </p:cNvSpPr>
            <p:nvPr/>
          </p:nvSpPr>
          <p:spPr bwMode="auto">
            <a:xfrm>
              <a:off x="1104" y="1440"/>
              <a:ext cx="288" cy="144"/>
            </a:xfrm>
            <a:prstGeom prst="leftArrow">
              <a:avLst>
                <a:gd name="adj1" fmla="val 14944"/>
                <a:gd name="adj2" fmla="val 169444"/>
              </a:avLst>
            </a:prstGeom>
            <a:solidFill>
              <a:srgbClr val="3366FF"/>
            </a:solidFill>
            <a:ln w="9525">
              <a:noFill/>
              <a:miter lim="800000"/>
            </a:ln>
          </p:spPr>
          <p:txBody>
            <a:bodyPr wrap="none" anchor="ctr"/>
            <a:lstStyle/>
            <a:p>
              <a:pPr algn="ctr"/>
              <a:endParaRPr lang="zh-CN" altLang="en-US"/>
            </a:p>
          </p:txBody>
        </p:sp>
        <p:sp>
          <p:nvSpPr>
            <p:cNvPr id="81930" name="AutoShape 10"/>
            <p:cNvSpPr>
              <a:spLocks noChangeArrowheads="1"/>
            </p:cNvSpPr>
            <p:nvPr/>
          </p:nvSpPr>
          <p:spPr bwMode="auto">
            <a:xfrm>
              <a:off x="1104" y="1248"/>
              <a:ext cx="288" cy="144"/>
            </a:xfrm>
            <a:prstGeom prst="leftArrow">
              <a:avLst>
                <a:gd name="adj1" fmla="val 14944"/>
                <a:gd name="adj2" fmla="val 169444"/>
              </a:avLst>
            </a:prstGeom>
            <a:solidFill>
              <a:srgbClr val="FF6600"/>
            </a:solidFill>
            <a:ln w="9525">
              <a:noFill/>
              <a:miter lim="800000"/>
            </a:ln>
          </p:spPr>
          <p:txBody>
            <a:bodyPr wrap="none" anchor="ctr"/>
            <a:lstStyle/>
            <a:p>
              <a:pPr algn="ctr"/>
              <a:endParaRPr lang="zh-CN" altLang="en-US"/>
            </a:p>
          </p:txBody>
        </p:sp>
        <p:sp>
          <p:nvSpPr>
            <p:cNvPr id="81931" name="Rectangle 11"/>
            <p:cNvSpPr>
              <a:spLocks noChangeArrowheads="1"/>
            </p:cNvSpPr>
            <p:nvPr/>
          </p:nvSpPr>
          <p:spPr bwMode="auto">
            <a:xfrm>
              <a:off x="1632" y="2016"/>
              <a:ext cx="576" cy="288"/>
            </a:xfrm>
            <a:prstGeom prst="rect">
              <a:avLst/>
            </a:prstGeom>
            <a:solidFill>
              <a:srgbClr val="FF9900"/>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RAM</a:t>
              </a:r>
            </a:p>
          </p:txBody>
        </p:sp>
        <p:sp>
          <p:nvSpPr>
            <p:cNvPr id="81932" name="Rectangle 12"/>
            <p:cNvSpPr>
              <a:spLocks noChangeArrowheads="1"/>
            </p:cNvSpPr>
            <p:nvPr/>
          </p:nvSpPr>
          <p:spPr bwMode="auto">
            <a:xfrm>
              <a:off x="2352" y="2016"/>
              <a:ext cx="576" cy="288"/>
            </a:xfrm>
            <a:prstGeom prst="rect">
              <a:avLst/>
            </a:prstGeom>
            <a:solidFill>
              <a:srgbClr val="FF9900"/>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ROM</a:t>
              </a:r>
            </a:p>
          </p:txBody>
        </p:sp>
        <p:sp>
          <p:nvSpPr>
            <p:cNvPr id="81933" name="Rectangle 13"/>
            <p:cNvSpPr>
              <a:spLocks noChangeArrowheads="1"/>
            </p:cNvSpPr>
            <p:nvPr/>
          </p:nvSpPr>
          <p:spPr bwMode="auto">
            <a:xfrm>
              <a:off x="3120" y="2016"/>
              <a:ext cx="576" cy="288"/>
            </a:xfrm>
            <a:prstGeom prst="rect">
              <a:avLst/>
            </a:prstGeom>
            <a:solidFill>
              <a:srgbClr val="CC99FF"/>
            </a:solidFill>
            <a:ln w="12700">
              <a:noFill/>
              <a:miter lim="800000"/>
            </a:ln>
          </p:spPr>
          <p:txBody>
            <a:bodyPr wrap="none" anchor="ctr"/>
            <a:lstStyle/>
            <a:p>
              <a:pPr algn="ctr"/>
              <a:r>
                <a:rPr lang="en-US" altLang="zh-CN" sz="1800" b="1">
                  <a:solidFill>
                    <a:srgbClr val="000000"/>
                  </a:solidFill>
                  <a:latin typeface="黑体" pitchFamily="2" charset="-122"/>
                  <a:ea typeface="黑体" pitchFamily="2" charset="-122"/>
                </a:rPr>
                <a:t>I/O</a:t>
              </a:r>
              <a:r>
                <a:rPr lang="zh-CN" altLang="en-US" sz="1800" b="1">
                  <a:solidFill>
                    <a:srgbClr val="000000"/>
                  </a:solidFill>
                  <a:latin typeface="黑体" pitchFamily="2" charset="-122"/>
                  <a:ea typeface="黑体" pitchFamily="2" charset="-122"/>
                </a:rPr>
                <a:t>接口</a:t>
              </a:r>
            </a:p>
          </p:txBody>
        </p:sp>
        <p:sp>
          <p:nvSpPr>
            <p:cNvPr id="81934" name="Rectangle 14"/>
            <p:cNvSpPr>
              <a:spLocks noChangeArrowheads="1"/>
            </p:cNvSpPr>
            <p:nvPr/>
          </p:nvSpPr>
          <p:spPr bwMode="auto">
            <a:xfrm>
              <a:off x="4224" y="2016"/>
              <a:ext cx="576" cy="288"/>
            </a:xfrm>
            <a:prstGeom prst="rect">
              <a:avLst/>
            </a:prstGeom>
            <a:solidFill>
              <a:srgbClr val="CC99FF"/>
            </a:solidFill>
            <a:ln w="12700">
              <a:noFill/>
              <a:miter lim="800000"/>
            </a:ln>
          </p:spPr>
          <p:txBody>
            <a:bodyPr wrap="none" anchor="ctr"/>
            <a:lstStyle/>
            <a:p>
              <a:pPr algn="ctr"/>
              <a:r>
                <a:rPr lang="zh-CN" altLang="en-US" sz="1800" b="1">
                  <a:solidFill>
                    <a:srgbClr val="000000"/>
                  </a:solidFill>
                  <a:latin typeface="Arial Narrow" pitchFamily="34" charset="0"/>
                  <a:ea typeface="黑体" pitchFamily="2" charset="-122"/>
                </a:rPr>
                <a:t>外设</a:t>
              </a:r>
            </a:p>
          </p:txBody>
        </p:sp>
        <p:sp>
          <p:nvSpPr>
            <p:cNvPr id="81935" name="AutoShape 15"/>
            <p:cNvSpPr>
              <a:spLocks noChangeArrowheads="1"/>
            </p:cNvSpPr>
            <p:nvPr/>
          </p:nvSpPr>
          <p:spPr bwMode="auto">
            <a:xfrm>
              <a:off x="1808"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6" name="AutoShape 16"/>
            <p:cNvSpPr>
              <a:spLocks noChangeArrowheads="1"/>
            </p:cNvSpPr>
            <p:nvPr/>
          </p:nvSpPr>
          <p:spPr bwMode="auto">
            <a:xfrm>
              <a:off x="2544"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7" name="AutoShape 17"/>
            <p:cNvSpPr>
              <a:spLocks noChangeArrowheads="1"/>
            </p:cNvSpPr>
            <p:nvPr/>
          </p:nvSpPr>
          <p:spPr bwMode="auto">
            <a:xfrm>
              <a:off x="3312"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8" name="AutoShape 18"/>
            <p:cNvSpPr>
              <a:spLocks noChangeArrowheads="1"/>
            </p:cNvSpPr>
            <p:nvPr/>
          </p:nvSpPr>
          <p:spPr bwMode="auto">
            <a:xfrm>
              <a:off x="1632"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39" name="AutoShape 19"/>
            <p:cNvSpPr>
              <a:spLocks noChangeArrowheads="1"/>
            </p:cNvSpPr>
            <p:nvPr/>
          </p:nvSpPr>
          <p:spPr bwMode="auto">
            <a:xfrm>
              <a:off x="2352"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40" name="AutoShape 20"/>
            <p:cNvSpPr>
              <a:spLocks noChangeArrowheads="1"/>
            </p:cNvSpPr>
            <p:nvPr/>
          </p:nvSpPr>
          <p:spPr bwMode="auto">
            <a:xfrm>
              <a:off x="3120"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41" name="AutoShape 21"/>
            <p:cNvSpPr>
              <a:spLocks noChangeArrowheads="1"/>
            </p:cNvSpPr>
            <p:nvPr/>
          </p:nvSpPr>
          <p:spPr bwMode="auto">
            <a:xfrm>
              <a:off x="2008"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2" name="AutoShape 22"/>
            <p:cNvSpPr>
              <a:spLocks noChangeArrowheads="1"/>
            </p:cNvSpPr>
            <p:nvPr/>
          </p:nvSpPr>
          <p:spPr bwMode="auto">
            <a:xfrm>
              <a:off x="2736"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3" name="AutoShape 23"/>
            <p:cNvSpPr>
              <a:spLocks noChangeArrowheads="1"/>
            </p:cNvSpPr>
            <p:nvPr/>
          </p:nvSpPr>
          <p:spPr bwMode="auto">
            <a:xfrm>
              <a:off x="3504"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4" name="AutoShape 24"/>
            <p:cNvSpPr>
              <a:spLocks noChangeArrowheads="1"/>
            </p:cNvSpPr>
            <p:nvPr/>
          </p:nvSpPr>
          <p:spPr bwMode="auto">
            <a:xfrm>
              <a:off x="3696" y="2090"/>
              <a:ext cx="528" cy="144"/>
            </a:xfrm>
            <a:prstGeom prst="leftRightArrow">
              <a:avLst>
                <a:gd name="adj1" fmla="val 50000"/>
                <a:gd name="adj2" fmla="val 73333"/>
              </a:avLst>
            </a:prstGeom>
            <a:solidFill>
              <a:srgbClr val="CC99FF"/>
            </a:solidFill>
            <a:ln w="9525">
              <a:noFill/>
              <a:miter lim="800000"/>
            </a:ln>
          </p:spPr>
          <p:txBody>
            <a:bodyPr wrap="none" anchor="ctr"/>
            <a:lstStyle/>
            <a:p>
              <a:pPr algn="ctr"/>
              <a:endParaRPr lang="zh-CN" altLang="en-US"/>
            </a:p>
          </p:txBody>
        </p:sp>
        <p:sp>
          <p:nvSpPr>
            <p:cNvPr id="81945" name="Text Box 25"/>
            <p:cNvSpPr txBox="1">
              <a:spLocks noChangeArrowheads="1"/>
            </p:cNvSpPr>
            <p:nvPr/>
          </p:nvSpPr>
          <p:spPr bwMode="auto">
            <a:xfrm>
              <a:off x="5088" y="974"/>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AB</a:t>
              </a:r>
            </a:p>
          </p:txBody>
        </p:sp>
        <p:sp>
          <p:nvSpPr>
            <p:cNvPr id="81946" name="Text Box 26"/>
            <p:cNvSpPr txBox="1">
              <a:spLocks noChangeArrowheads="1"/>
            </p:cNvSpPr>
            <p:nvPr/>
          </p:nvSpPr>
          <p:spPr bwMode="auto">
            <a:xfrm>
              <a:off x="5059" y="1422"/>
              <a:ext cx="480"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DB</a:t>
              </a:r>
            </a:p>
          </p:txBody>
        </p:sp>
        <p:sp>
          <p:nvSpPr>
            <p:cNvPr id="81947" name="Text Box 27"/>
            <p:cNvSpPr txBox="1">
              <a:spLocks noChangeArrowheads="1"/>
            </p:cNvSpPr>
            <p:nvPr/>
          </p:nvSpPr>
          <p:spPr bwMode="auto">
            <a:xfrm>
              <a:off x="5088" y="1224"/>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CB</a:t>
              </a:r>
            </a:p>
          </p:txBody>
        </p:sp>
      </p:grpSp>
    </p:spTree>
    <p:extLst>
      <p:ext uri="{BB962C8B-B14F-4D97-AF65-F5344CB8AC3E}">
        <p14:creationId xmlns:p14="http://schemas.microsoft.com/office/powerpoint/2010/main" val="28726971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5"/>
          <p:cNvSpPr>
            <a:spLocks noGrp="1"/>
          </p:cNvSpPr>
          <p:nvPr>
            <p:ph type="sldNum" sz="quarter" idx="12"/>
          </p:nvPr>
        </p:nvSpPr>
        <p:spPr>
          <a:noFill/>
        </p:spPr>
        <p:txBody>
          <a:bodyPr/>
          <a:lstStyle/>
          <a:p>
            <a:fld id="{D258FA30-CB9F-46E0-97BC-DC63D5547C11}" type="slidenum">
              <a:rPr lang="en-US" altLang="zh-CN" smtClean="0">
                <a:ea typeface="宋体" charset="-122"/>
              </a:rPr>
              <a:t>71</a:t>
            </a:fld>
            <a:endParaRPr lang="en-US" altLang="zh-CN" smtClean="0">
              <a:ea typeface="宋体" charset="-122"/>
            </a:endParaRPr>
          </a:p>
        </p:txBody>
      </p:sp>
      <p:sp>
        <p:nvSpPr>
          <p:cNvPr id="82946" name="Rectangle 2"/>
          <p:cNvSpPr>
            <a:spLocks noGrp="1" noChangeArrowheads="1"/>
          </p:cNvSpPr>
          <p:nvPr>
            <p:ph type="title"/>
          </p:nvPr>
        </p:nvSpPr>
        <p:spPr>
          <a:xfrm>
            <a:off x="719138" y="0"/>
            <a:ext cx="7772400" cy="822325"/>
          </a:xfrm>
        </p:spPr>
        <p:txBody>
          <a:bodyPr/>
          <a:lstStyle/>
          <a:p>
            <a:pPr algn="ctr" eaLnBrk="1" hangingPunct="1"/>
            <a:r>
              <a:rPr lang="zh-CN" altLang="en-US" sz="4000" b="1" i="0" smtClean="0">
                <a:solidFill>
                  <a:schemeClr val="tx1"/>
                </a:solidFill>
              </a:rPr>
              <a:t>总线性能指标</a:t>
            </a:r>
          </a:p>
        </p:txBody>
      </p:sp>
      <p:sp>
        <p:nvSpPr>
          <p:cNvPr id="82947" name="Rectangle 3"/>
          <p:cNvSpPr>
            <a:spLocks noGrp="1" noChangeArrowheads="1"/>
          </p:cNvSpPr>
          <p:nvPr>
            <p:ph type="body" idx="1"/>
          </p:nvPr>
        </p:nvSpPr>
        <p:spPr>
          <a:xfrm>
            <a:off x="287338" y="1447800"/>
            <a:ext cx="8610600" cy="4114800"/>
          </a:xfrm>
        </p:spPr>
        <p:txBody>
          <a:bodyPr/>
          <a:lstStyle/>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宽度：一次可同时传输的数据位数（</a:t>
            </a:r>
            <a:r>
              <a:rPr lang="en-US" altLang="zh-CN" smtClean="0">
                <a:latin typeface="楷体_GB2312" pitchFamily="49" charset="-122"/>
                <a:ea typeface="楷体_GB2312" pitchFamily="49" charset="-122"/>
              </a:rPr>
              <a:t>Bits)</a:t>
            </a:r>
          </a:p>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总线频率：每秒中传输数据的次数</a:t>
            </a:r>
          </a:p>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传输率：每秒钟传输的字节数</a:t>
            </a:r>
          </a:p>
          <a:p>
            <a:pPr algn="just" eaLnBrk="1" hangingPunct="1">
              <a:lnSpc>
                <a:spcPct val="120000"/>
              </a:lnSpc>
              <a:buFont typeface="Wingdings" pitchFamily="2" charset="2"/>
              <a:buChar char="Ø"/>
            </a:pPr>
            <a:r>
              <a:rPr lang="zh-CN" altLang="en-US" smtClean="0">
                <a:latin typeface="楷体_GB2312" pitchFamily="49" charset="-122"/>
                <a:ea typeface="楷体_GB2312" pitchFamily="49" charset="-122"/>
              </a:rPr>
              <a:t>传输率＝（总线频率</a:t>
            </a:r>
            <a:r>
              <a:rPr lang="en-US" altLang="zh-CN" smtClean="0">
                <a:latin typeface="楷体_GB2312" pitchFamily="49" charset="-122"/>
                <a:ea typeface="楷体_GB2312" pitchFamily="49" charset="-122"/>
              </a:rPr>
              <a:t>×</a:t>
            </a:r>
            <a:r>
              <a:rPr lang="zh-CN" altLang="en-US" smtClean="0">
                <a:latin typeface="楷体_GB2312" pitchFamily="49" charset="-122"/>
                <a:ea typeface="楷体_GB2312" pitchFamily="49" charset="-122"/>
              </a:rPr>
              <a:t>数据位宽）</a:t>
            </a:r>
            <a:r>
              <a:rPr lang="en-US" altLang="zh-CN" smtClean="0">
                <a:latin typeface="楷体_GB2312" pitchFamily="49" charset="-122"/>
                <a:ea typeface="楷体_GB2312" pitchFamily="49" charset="-122"/>
              </a:rPr>
              <a:t>÷8</a:t>
            </a: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B/S)</a:t>
            </a:r>
          </a:p>
          <a:p>
            <a:pPr eaLnBrk="1" hangingPunct="1">
              <a:buFont typeface="Wingdings" pitchFamily="2" charset="2"/>
              <a:buNone/>
            </a:pPr>
            <a:endParaRPr lang="en-US" altLang="zh-CN" smtClean="0"/>
          </a:p>
        </p:txBody>
      </p:sp>
    </p:spTree>
    <p:extLst>
      <p:ext uri="{BB962C8B-B14F-4D97-AF65-F5344CB8AC3E}">
        <p14:creationId xmlns:p14="http://schemas.microsoft.com/office/powerpoint/2010/main" val="29952868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5"/>
          <p:cNvSpPr>
            <a:spLocks noGrp="1"/>
          </p:cNvSpPr>
          <p:nvPr>
            <p:ph type="sldNum" sz="quarter" idx="12"/>
          </p:nvPr>
        </p:nvSpPr>
        <p:spPr>
          <a:noFill/>
        </p:spPr>
        <p:txBody>
          <a:bodyPr/>
          <a:lstStyle/>
          <a:p>
            <a:fld id="{83820E4A-4A59-4E58-9A31-9FFC75931DA9}" type="slidenum">
              <a:rPr lang="en-US" altLang="zh-CN" smtClean="0">
                <a:ea typeface="宋体" charset="-122"/>
              </a:rPr>
              <a:t>72</a:t>
            </a:fld>
            <a:endParaRPr lang="en-US" altLang="zh-CN" smtClean="0">
              <a:ea typeface="宋体" charset="-122"/>
            </a:endParaRPr>
          </a:p>
        </p:txBody>
      </p:sp>
      <p:sp>
        <p:nvSpPr>
          <p:cNvPr id="83970" name="Rectangle 2"/>
          <p:cNvSpPr>
            <a:spLocks noGrp="1" noChangeArrowheads="1"/>
          </p:cNvSpPr>
          <p:nvPr>
            <p:ph type="body" idx="1"/>
          </p:nvPr>
        </p:nvSpPr>
        <p:spPr>
          <a:xfrm>
            <a:off x="409575" y="1304925"/>
            <a:ext cx="8521700" cy="5040313"/>
          </a:xfrm>
        </p:spPr>
        <p:txBody>
          <a:bodyPr/>
          <a:lstStyle/>
          <a:p>
            <a:pPr algn="just" eaLnBrk="1" hangingPunct="1">
              <a:lnSpc>
                <a:spcPct val="110000"/>
              </a:lnSpc>
              <a:spcBef>
                <a:spcPct val="25000"/>
              </a:spcBef>
              <a:buFont typeface="Wingdings" pitchFamily="2" charset="2"/>
              <a:buChar char="Ø"/>
            </a:pPr>
            <a:r>
              <a:rPr lang="zh-CN" altLang="en-US" sz="2800" b="1" smtClean="0">
                <a:solidFill>
                  <a:schemeClr val="tx2"/>
                </a:solidFill>
                <a:latin typeface="楷体_GB2312" pitchFamily="49" charset="-122"/>
                <a:ea typeface="楷体_GB2312" pitchFamily="49" charset="-122"/>
              </a:rPr>
              <a:t>数据总</a:t>
            </a:r>
            <a:r>
              <a:rPr lang="zh-CN" altLang="en-US" sz="2800" smtClean="0">
                <a:solidFill>
                  <a:schemeClr val="tx2"/>
                </a:solidFill>
                <a:latin typeface="楷体_GB2312" pitchFamily="49" charset="-122"/>
                <a:ea typeface="楷体_GB2312" pitchFamily="49" charset="-122"/>
              </a:rPr>
              <a:t>线</a:t>
            </a:r>
            <a:r>
              <a:rPr lang="en-US" altLang="zh-CN" sz="2800" b="1" smtClean="0">
                <a:solidFill>
                  <a:schemeClr val="tx2"/>
                </a:solidFill>
                <a:latin typeface="楷体_GB2312" pitchFamily="49" charset="-122"/>
                <a:ea typeface="楷体_GB2312" pitchFamily="49" charset="-122"/>
              </a:rPr>
              <a:t>DB</a:t>
            </a:r>
            <a:r>
              <a:rPr lang="zh-CN" altLang="en-US" sz="2800" b="1" smtClean="0">
                <a:solidFill>
                  <a:schemeClr val="tx2"/>
                </a:solidFill>
                <a:latin typeface="楷体_GB2312" pitchFamily="49" charset="-122"/>
                <a:ea typeface="楷体_GB2312" pitchFamily="49" charset="-122"/>
              </a:rPr>
              <a:t>（</a:t>
            </a:r>
            <a:r>
              <a:rPr lang="en-US" altLang="zh-CN" sz="2800" b="1" smtClean="0">
                <a:solidFill>
                  <a:schemeClr val="tx2"/>
                </a:solidFill>
                <a:latin typeface="楷体_GB2312" pitchFamily="49" charset="-122"/>
                <a:ea typeface="楷体_GB2312" pitchFamily="49" charset="-122"/>
              </a:rPr>
              <a:t>Data Bus</a:t>
            </a:r>
            <a:r>
              <a:rPr lang="zh-CN" altLang="en-US" sz="2800" b="1" smtClean="0">
                <a:solidFill>
                  <a:schemeClr val="tx2"/>
                </a:solidFill>
                <a:latin typeface="楷体_GB2312" pitchFamily="49" charset="-122"/>
                <a:ea typeface="楷体_GB2312" pitchFamily="49" charset="-122"/>
              </a:rPr>
              <a:t>）</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作用：传输广义数据信息，</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方向：双向总线</a:t>
            </a:r>
          </a:p>
          <a:p>
            <a:pPr algn="just" eaLnBrk="1" hangingPunct="1">
              <a:lnSpc>
                <a:spcPct val="110000"/>
              </a:lnSpc>
              <a:spcBef>
                <a:spcPct val="25000"/>
              </a:spcBef>
              <a:buFontTx/>
              <a:buNone/>
            </a:pPr>
            <a:r>
              <a:rPr lang="zh-CN" altLang="en-US" sz="2400" smtClean="0">
                <a:solidFill>
                  <a:srgbClr val="000000"/>
                </a:solidFill>
                <a:latin typeface="楷体_GB2312" pitchFamily="49" charset="-122"/>
                <a:ea typeface="楷体_GB2312" pitchFamily="49" charset="-122"/>
              </a:rPr>
              <a:t>   入</a:t>
            </a:r>
            <a:r>
              <a:rPr lang="en-US" altLang="zh-CN" sz="2400" smtClean="0">
                <a:solidFill>
                  <a:srgbClr val="000000"/>
                </a:solidFill>
                <a:latin typeface="楷体_GB2312" pitchFamily="49" charset="-122"/>
                <a:ea typeface="楷体_GB2312" pitchFamily="49" charset="-122"/>
              </a:rPr>
              <a:t>CPU-CPU</a:t>
            </a:r>
            <a:r>
              <a:rPr lang="zh-CN" altLang="en-US" sz="2400" smtClean="0">
                <a:solidFill>
                  <a:srgbClr val="000000"/>
                </a:solidFill>
                <a:latin typeface="楷体_GB2312" pitchFamily="49" charset="-122"/>
                <a:ea typeface="楷体_GB2312" pitchFamily="49" charset="-122"/>
              </a:rPr>
              <a:t>可通过</a:t>
            </a:r>
            <a:r>
              <a:rPr lang="en-US" altLang="zh-CN" sz="2400" smtClean="0">
                <a:solidFill>
                  <a:srgbClr val="000000"/>
                </a:solidFill>
                <a:latin typeface="楷体_GB2312" pitchFamily="49" charset="-122"/>
                <a:ea typeface="楷体_GB2312" pitchFamily="49" charset="-122"/>
              </a:rPr>
              <a:t>DB</a:t>
            </a:r>
            <a:r>
              <a:rPr lang="zh-CN" altLang="en-US" sz="2400" smtClean="0">
                <a:solidFill>
                  <a:srgbClr val="000000"/>
                </a:solidFill>
                <a:latin typeface="楷体_GB2312" pitchFamily="49" charset="-122"/>
                <a:ea typeface="楷体_GB2312" pitchFamily="49" charset="-122"/>
              </a:rPr>
              <a:t>从内存或输入设备读入数据，</a:t>
            </a:r>
          </a:p>
          <a:p>
            <a:pPr algn="just" eaLnBrk="1" hangingPunct="1">
              <a:lnSpc>
                <a:spcPct val="110000"/>
              </a:lnSpc>
              <a:spcBef>
                <a:spcPct val="25000"/>
              </a:spcBef>
              <a:buFontTx/>
              <a:buNone/>
            </a:pPr>
            <a:r>
              <a:rPr kumimoji="0" lang="zh-CN" altLang="en-US" sz="2400" smtClean="0">
                <a:solidFill>
                  <a:srgbClr val="000000"/>
                </a:solidFill>
                <a:latin typeface="楷体_GB2312" pitchFamily="49" charset="-122"/>
                <a:ea typeface="楷体_GB2312" pitchFamily="49" charset="-122"/>
              </a:rPr>
              <a:t>   出</a:t>
            </a:r>
            <a:r>
              <a:rPr kumimoji="0" lang="en-US" altLang="zh-CN" sz="2400" smtClean="0">
                <a:solidFill>
                  <a:srgbClr val="000000"/>
                </a:solidFill>
                <a:latin typeface="楷体_GB2312" pitchFamily="49" charset="-122"/>
                <a:ea typeface="楷体_GB2312" pitchFamily="49" charset="-122"/>
              </a:rPr>
              <a:t>CPU-</a:t>
            </a:r>
            <a:r>
              <a:rPr lang="en-US" altLang="zh-CN" sz="2400" smtClean="0">
                <a:solidFill>
                  <a:srgbClr val="000000"/>
                </a:solidFill>
                <a:latin typeface="楷体_GB2312" pitchFamily="49" charset="-122"/>
                <a:ea typeface="楷体_GB2312" pitchFamily="49" charset="-122"/>
              </a:rPr>
              <a:t>CPU</a:t>
            </a:r>
            <a:r>
              <a:rPr lang="zh-CN" altLang="en-US" sz="2400" smtClean="0">
                <a:solidFill>
                  <a:srgbClr val="000000"/>
                </a:solidFill>
                <a:latin typeface="楷体_GB2312" pitchFamily="49" charset="-122"/>
                <a:ea typeface="楷体_GB2312" pitchFamily="49" charset="-122"/>
              </a:rPr>
              <a:t>可通过</a:t>
            </a:r>
            <a:r>
              <a:rPr lang="en-US" altLang="zh-CN" sz="2400" smtClean="0">
                <a:solidFill>
                  <a:srgbClr val="000000"/>
                </a:solidFill>
                <a:latin typeface="楷体_GB2312" pitchFamily="49" charset="-122"/>
                <a:ea typeface="楷体_GB2312" pitchFamily="49" charset="-122"/>
              </a:rPr>
              <a:t>DB</a:t>
            </a:r>
            <a:r>
              <a:rPr lang="zh-CN" altLang="en-US" sz="2400" smtClean="0">
                <a:solidFill>
                  <a:srgbClr val="000000"/>
                </a:solidFill>
                <a:latin typeface="楷体_GB2312" pitchFamily="49" charset="-122"/>
                <a:ea typeface="楷体_GB2312" pitchFamily="49" charset="-122"/>
              </a:rPr>
              <a:t>将内部数据送至内存或输出设备。</a:t>
            </a:r>
          </a:p>
          <a:p>
            <a:pPr algn="just" eaLnBrk="1" hangingPunct="1">
              <a:lnSpc>
                <a:spcPct val="110000"/>
              </a:lnSpc>
              <a:spcBef>
                <a:spcPct val="25000"/>
              </a:spcBef>
              <a:buFontTx/>
              <a:buNone/>
            </a:pPr>
            <a:r>
              <a:rPr lang="zh-CN" altLang="en-US" sz="2800" smtClean="0">
                <a:latin typeface="楷体_GB2312" pitchFamily="49" charset="-122"/>
                <a:ea typeface="楷体_GB2312" pitchFamily="49" charset="-122"/>
              </a:rPr>
              <a:t>宽度：</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数据总线的</a:t>
            </a:r>
            <a:r>
              <a:rPr lang="zh-CN" altLang="en-US" sz="2800" smtClean="0">
                <a:latin typeface="楷体_GB2312" pitchFamily="49" charset="-122"/>
                <a:ea typeface="楷体_GB2312" pitchFamily="49" charset="-122"/>
              </a:rPr>
              <a:t>宽度</a:t>
            </a:r>
            <a:r>
              <a:rPr lang="zh-CN" altLang="en-US" sz="2800" smtClean="0">
                <a:solidFill>
                  <a:srgbClr val="000000"/>
                </a:solidFill>
                <a:latin typeface="楷体_GB2312" pitchFamily="49" charset="-122"/>
                <a:ea typeface="楷体_GB2312" pitchFamily="49" charset="-122"/>
              </a:rPr>
              <a:t>决定</a:t>
            </a:r>
            <a:r>
              <a:rPr lang="en-US" altLang="zh-CN" sz="2800" smtClean="0">
                <a:solidFill>
                  <a:srgbClr val="000000"/>
                </a:solidFill>
                <a:latin typeface="楷体_GB2312" pitchFamily="49" charset="-122"/>
                <a:ea typeface="楷体_GB2312" pitchFamily="49" charset="-122"/>
              </a:rPr>
              <a:t>CPU</a:t>
            </a:r>
            <a:r>
              <a:rPr lang="zh-CN" altLang="en-US" sz="2800" smtClean="0">
                <a:solidFill>
                  <a:srgbClr val="000000"/>
                </a:solidFill>
                <a:latin typeface="楷体_GB2312" pitchFamily="49" charset="-122"/>
                <a:ea typeface="楷体_GB2312" pitchFamily="49" charset="-122"/>
              </a:rPr>
              <a:t>一次最多可以传送的数据宽度。</a:t>
            </a:r>
          </a:p>
          <a:p>
            <a:pPr eaLnBrk="1" hangingPunct="1">
              <a:lnSpc>
                <a:spcPct val="90000"/>
              </a:lnSpc>
              <a:buFontTx/>
              <a:buNone/>
            </a:pPr>
            <a:endParaRPr lang="en-US" altLang="zh-CN" sz="2000" smtClean="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48005408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5"/>
          <p:cNvSpPr>
            <a:spLocks noGrp="1"/>
          </p:cNvSpPr>
          <p:nvPr>
            <p:ph type="sldNum" sz="quarter" idx="12"/>
          </p:nvPr>
        </p:nvSpPr>
        <p:spPr>
          <a:noFill/>
        </p:spPr>
        <p:txBody>
          <a:bodyPr/>
          <a:lstStyle/>
          <a:p>
            <a:fld id="{5CC9C18D-BAE5-4FFA-AB72-087152EDDAF4}" type="slidenum">
              <a:rPr lang="en-US" altLang="zh-CN" smtClean="0">
                <a:ea typeface="宋体" charset="-122"/>
              </a:rPr>
              <a:t>73</a:t>
            </a:fld>
            <a:endParaRPr lang="en-US" altLang="zh-CN" smtClean="0">
              <a:ea typeface="宋体" charset="-122"/>
            </a:endParaRPr>
          </a:p>
        </p:txBody>
      </p:sp>
      <p:sp>
        <p:nvSpPr>
          <p:cNvPr id="267268" name="Rectangle 4"/>
          <p:cNvSpPr>
            <a:spLocks noGrp="1" noChangeArrowheads="1"/>
          </p:cNvSpPr>
          <p:nvPr>
            <p:ph type="body" idx="1"/>
          </p:nvPr>
        </p:nvSpPr>
        <p:spPr>
          <a:xfrm>
            <a:off x="485775" y="1147763"/>
            <a:ext cx="8658225" cy="5013325"/>
          </a:xfrm>
        </p:spPr>
        <p:txBody>
          <a:bodyPr/>
          <a:lstStyle/>
          <a:p>
            <a:pPr eaLnBrk="1" hangingPunct="1">
              <a:lnSpc>
                <a:spcPct val="125000"/>
              </a:lnSpc>
              <a:spcBef>
                <a:spcPct val="0"/>
              </a:spcBef>
              <a:buFont typeface="Wingdings" pitchFamily="2" charset="2"/>
              <a:buChar char="Ø"/>
              <a:defRPr/>
            </a:pPr>
            <a:r>
              <a:rPr kumimoji="0" lang="zh-CN" altLang="en-US" b="1" smtClean="0">
                <a:solidFill>
                  <a:schemeClr val="tx2"/>
                </a:solidFill>
                <a:effectLst>
                  <a:outerShdw blurRad="38100" dist="38100" dir="2700000" algn="tl">
                    <a:srgbClr val="C0C0C0"/>
                  </a:outerShdw>
                </a:effectLst>
                <a:latin typeface="宋体" pitchFamily="2" charset="-122"/>
              </a:rPr>
              <a:t>地址总线</a:t>
            </a:r>
            <a:r>
              <a:rPr kumimoji="0" lang="en-US" altLang="zh-CN" b="1" smtClean="0">
                <a:solidFill>
                  <a:schemeClr val="tx2"/>
                </a:solidFill>
                <a:effectLst>
                  <a:outerShdw blurRad="38100" dist="38100" dir="2700000" algn="tl">
                    <a:srgbClr val="C0C0C0"/>
                  </a:outerShdw>
                </a:effectLst>
                <a:latin typeface="宋体" pitchFamily="2" charset="-122"/>
              </a:rPr>
              <a:t>AB</a:t>
            </a:r>
            <a:r>
              <a:rPr kumimoji="0" lang="zh-CN" altLang="en-US" b="1" smtClean="0">
                <a:solidFill>
                  <a:schemeClr val="tx2"/>
                </a:solidFill>
                <a:effectLst>
                  <a:outerShdw blurRad="38100" dist="38100" dir="2700000" algn="tl">
                    <a:srgbClr val="C0C0C0"/>
                  </a:outerShdw>
                </a:effectLst>
                <a:latin typeface="宋体" pitchFamily="2" charset="-122"/>
              </a:rPr>
              <a:t>（</a:t>
            </a:r>
            <a:r>
              <a:rPr kumimoji="0" lang="en-US" altLang="zh-CN" b="1" smtClean="0">
                <a:solidFill>
                  <a:schemeClr val="tx2"/>
                </a:solidFill>
                <a:effectLst>
                  <a:outerShdw blurRad="38100" dist="38100" dir="2700000" algn="tl">
                    <a:srgbClr val="C0C0C0"/>
                  </a:outerShdw>
                </a:effectLst>
                <a:latin typeface="宋体" pitchFamily="2" charset="-122"/>
              </a:rPr>
              <a:t>Address Bus</a:t>
            </a:r>
            <a:r>
              <a:rPr kumimoji="0" lang="zh-CN" altLang="en-US" b="1" smtClean="0">
                <a:solidFill>
                  <a:schemeClr val="tx2"/>
                </a:solidFill>
                <a:effectLst>
                  <a:outerShdw blurRad="38100" dist="38100" dir="2700000" algn="tl">
                    <a:srgbClr val="C0C0C0"/>
                  </a:outerShdw>
                </a:effectLst>
                <a:latin typeface="宋体" pitchFamily="2" charset="-122"/>
              </a:rPr>
              <a:t>）</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作用：传送</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发出的地址信息</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方向：单向总线</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出</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，实现</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对内存单元或</a:t>
            </a:r>
            <a:r>
              <a:rPr kumimoji="0" lang="en-US" altLang="zh-CN" smtClean="0">
                <a:solidFill>
                  <a:srgbClr val="000000"/>
                </a:solidFill>
                <a:effectLst>
                  <a:outerShdw blurRad="38100" dist="38100" dir="2700000" algn="tl">
                    <a:srgbClr val="C0C0C0"/>
                  </a:outerShdw>
                </a:effectLst>
                <a:latin typeface="宋体" pitchFamily="2" charset="-122"/>
              </a:rPr>
              <a:t>I/O</a:t>
            </a:r>
            <a:r>
              <a:rPr kumimoji="0" lang="zh-CN" altLang="en-US" smtClean="0">
                <a:solidFill>
                  <a:srgbClr val="000000"/>
                </a:solidFill>
                <a:effectLst>
                  <a:outerShdw blurRad="38100" dist="38100" dir="2700000" algn="tl">
                    <a:srgbClr val="C0C0C0"/>
                  </a:outerShdw>
                </a:effectLst>
                <a:latin typeface="宋体" pitchFamily="2" charset="-122"/>
              </a:rPr>
              <a:t>设备的寻址。</a:t>
            </a:r>
          </a:p>
          <a:p>
            <a:pPr eaLnBrk="1" hangingPunct="1">
              <a:lnSpc>
                <a:spcPct val="125000"/>
              </a:lnSpc>
              <a:spcBef>
                <a:spcPct val="0"/>
              </a:spcBef>
              <a:buFontTx/>
              <a:buNone/>
              <a:defRPr/>
            </a:pPr>
            <a:r>
              <a:rPr lang="zh-CN" altLang="en-US" smtClean="0">
                <a:latin typeface="宋体" pitchFamily="2" charset="-122"/>
              </a:rPr>
              <a:t>宽度：决定了</a:t>
            </a:r>
            <a:r>
              <a:rPr lang="en-US" altLang="zh-CN" smtClean="0">
                <a:latin typeface="宋体" pitchFamily="2" charset="-122"/>
              </a:rPr>
              <a:t>CPU</a:t>
            </a:r>
            <a:r>
              <a:rPr lang="zh-CN" altLang="en-US" smtClean="0">
                <a:latin typeface="宋体" pitchFamily="2" charset="-122"/>
              </a:rPr>
              <a:t>直接寻址的内存范围</a:t>
            </a:r>
            <a:endParaRPr kumimoji="0" lang="zh-CN" altLang="en-US" smtClean="0">
              <a:solidFill>
                <a:srgbClr val="000000"/>
              </a:solidFill>
              <a:effectLst>
                <a:outerShdw blurRad="38100" dist="38100" dir="2700000" algn="tl">
                  <a:srgbClr val="C0C0C0"/>
                </a:outerShdw>
              </a:effectLst>
              <a:latin typeface="宋体" pitchFamily="2" charset="-122"/>
            </a:endParaRPr>
          </a:p>
          <a:p>
            <a:pPr lvl="1" eaLnBrk="1" hangingPunct="1">
              <a:spcBef>
                <a:spcPct val="10000"/>
              </a:spcBef>
              <a:buFontTx/>
              <a:buNone/>
              <a:defRPr/>
            </a:pPr>
            <a:r>
              <a:rPr lang="en-US" altLang="zh-CN" smtClean="0">
                <a:latin typeface="宋体" pitchFamily="2" charset="-122"/>
              </a:rPr>
              <a:t>CPU</a:t>
            </a:r>
            <a:r>
              <a:rPr lang="zh-CN" altLang="en-US" smtClean="0">
                <a:latin typeface="宋体" pitchFamily="2" charset="-122"/>
              </a:rPr>
              <a:t>的寻址范围 </a:t>
            </a:r>
            <a:r>
              <a:rPr lang="en-US" altLang="zh-CN" smtClean="0">
                <a:latin typeface="宋体" pitchFamily="2" charset="-122"/>
              </a:rPr>
              <a:t>= 2</a:t>
            </a:r>
            <a:r>
              <a:rPr lang="en-US" altLang="zh-CN" baseline="40000" smtClean="0">
                <a:latin typeface="宋体" pitchFamily="2" charset="-122"/>
              </a:rPr>
              <a:t>n</a:t>
            </a:r>
            <a:r>
              <a:rPr lang="zh-CN" altLang="en-US" smtClean="0">
                <a:latin typeface="宋体" pitchFamily="2" charset="-122"/>
              </a:rPr>
              <a:t>，  </a:t>
            </a:r>
            <a:r>
              <a:rPr lang="en-US" altLang="zh-CN" smtClean="0">
                <a:latin typeface="宋体" pitchFamily="2" charset="-122"/>
              </a:rPr>
              <a:t>n-</a:t>
            </a:r>
            <a:r>
              <a:rPr lang="zh-CN" altLang="en-US" smtClean="0">
                <a:latin typeface="宋体" pitchFamily="2" charset="-122"/>
              </a:rPr>
              <a:t>地址线根数</a:t>
            </a:r>
          </a:p>
          <a:p>
            <a:pPr eaLnBrk="1" hangingPunct="1">
              <a:buFontTx/>
              <a:buNone/>
              <a:defRPr/>
            </a:pPr>
            <a:endParaRPr lang="en-US" altLang="zh-CN" sz="2800" smtClean="0">
              <a:latin typeface="宋体" pitchFamily="2" charset="-122"/>
            </a:endParaRPr>
          </a:p>
        </p:txBody>
      </p:sp>
    </p:spTree>
    <p:extLst>
      <p:ext uri="{BB962C8B-B14F-4D97-AF65-F5344CB8AC3E}">
        <p14:creationId xmlns:p14="http://schemas.microsoft.com/office/powerpoint/2010/main" val="338037518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5"/>
          <p:cNvSpPr>
            <a:spLocks noGrp="1"/>
          </p:cNvSpPr>
          <p:nvPr>
            <p:ph type="sldNum" sz="quarter" idx="12"/>
          </p:nvPr>
        </p:nvSpPr>
        <p:spPr>
          <a:noFill/>
        </p:spPr>
        <p:txBody>
          <a:bodyPr/>
          <a:lstStyle/>
          <a:p>
            <a:fld id="{F03B9F52-25CB-4006-8B6D-2974FB4C8D06}" type="slidenum">
              <a:rPr lang="en-US" altLang="zh-CN" smtClean="0">
                <a:ea typeface="宋体" charset="-122"/>
              </a:rPr>
              <a:t>74</a:t>
            </a:fld>
            <a:endParaRPr lang="en-US" altLang="zh-CN" smtClean="0">
              <a:ea typeface="宋体" charset="-122"/>
            </a:endParaRPr>
          </a:p>
        </p:txBody>
      </p:sp>
      <p:sp>
        <p:nvSpPr>
          <p:cNvPr id="266244" name="Text Box 4"/>
          <p:cNvSpPr txBox="1">
            <a:spLocks noChangeArrowheads="1"/>
          </p:cNvSpPr>
          <p:nvPr/>
        </p:nvSpPr>
        <p:spPr bwMode="auto">
          <a:xfrm>
            <a:off x="304800" y="1260475"/>
            <a:ext cx="8316913" cy="3246438"/>
          </a:xfrm>
          <a:prstGeom prst="rect">
            <a:avLst/>
          </a:prstGeom>
          <a:noFill/>
          <a:ln w="9525">
            <a:noFill/>
            <a:miter lim="800000"/>
          </a:ln>
          <a:effectLst/>
        </p:spPr>
        <p:txBody>
          <a:bodyPr lIns="90000" tIns="46800" rIns="90000" bIns="46800">
            <a:spAutoFit/>
          </a:bodyPr>
          <a:lstStyle/>
          <a:p>
            <a:pPr>
              <a:spcBef>
                <a:spcPct val="50000"/>
              </a:spcBef>
              <a:buFont typeface="Wingdings" pitchFamily="2" charset="2"/>
              <a:buChar char="Ø"/>
              <a:defRPr/>
            </a:pP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控制总线</a:t>
            </a:r>
            <a:r>
              <a:rPr kumimoji="0" lang="en-US" altLang="zh-CN" sz="3200" b="1">
                <a:solidFill>
                  <a:schemeClr val="tx2"/>
                </a:solidFill>
                <a:effectLst>
                  <a:outerShdw blurRad="38100" dist="38100" dir="2700000" algn="tl">
                    <a:srgbClr val="C0C0C0"/>
                  </a:outerShdw>
                </a:effectLst>
                <a:latin typeface="楷体_GB2312" pitchFamily="49" charset="-122"/>
                <a:ea typeface="楷体_GB2312" pitchFamily="49" charset="-122"/>
              </a:rPr>
              <a:t>CB</a:t>
            </a: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a:t>
            </a:r>
            <a:r>
              <a:rPr kumimoji="0" lang="en-US" altLang="zh-CN" sz="3200" b="1">
                <a:solidFill>
                  <a:schemeClr val="tx2"/>
                </a:solidFill>
                <a:effectLst>
                  <a:outerShdw blurRad="38100" dist="38100" dir="2700000" algn="tl">
                    <a:srgbClr val="C0C0C0"/>
                  </a:outerShdw>
                </a:effectLst>
                <a:latin typeface="楷体_GB2312" pitchFamily="49" charset="-122"/>
                <a:ea typeface="楷体_GB2312" pitchFamily="49" charset="-122"/>
              </a:rPr>
              <a:t>Control Bus</a:t>
            </a: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作用：</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传送控制信号、时序信号和状态信号等。</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方向：双向</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控制信号：</a:t>
            </a:r>
            <a:r>
              <a:rPr kumimoji="0" lang="en-US" altLang="zh-CN" sz="2800">
                <a:solidFill>
                  <a:srgbClr val="000000"/>
                </a:solidFill>
                <a:effectLst>
                  <a:outerShdw blurRad="38100" dist="38100" dir="2700000" algn="tl">
                    <a:srgbClr val="C0C0C0"/>
                  </a:outerShdw>
                </a:effectLst>
                <a:latin typeface="楷体_GB2312" pitchFamily="49" charset="-122"/>
                <a:ea typeface="楷体_GB2312" pitchFamily="49" charset="-122"/>
              </a:rPr>
              <a:t>CPU</a:t>
            </a: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向内存和外设发出的信号</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状态信号：内存或外设向</a:t>
            </a:r>
            <a:r>
              <a:rPr kumimoji="0" lang="en-US" altLang="zh-CN" sz="2800">
                <a:solidFill>
                  <a:srgbClr val="000000"/>
                </a:solidFill>
                <a:effectLst>
                  <a:outerShdw blurRad="38100" dist="38100" dir="2700000" algn="tl">
                    <a:srgbClr val="C0C0C0"/>
                  </a:outerShdw>
                </a:effectLst>
                <a:latin typeface="楷体_GB2312" pitchFamily="49" charset="-122"/>
                <a:ea typeface="楷体_GB2312" pitchFamily="49" charset="-122"/>
              </a:rPr>
              <a:t>CPU</a:t>
            </a: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发出的信号</a:t>
            </a:r>
          </a:p>
        </p:txBody>
      </p:sp>
    </p:spTree>
    <p:extLst>
      <p:ext uri="{BB962C8B-B14F-4D97-AF65-F5344CB8AC3E}">
        <p14:creationId xmlns:p14="http://schemas.microsoft.com/office/powerpoint/2010/main" val="1665451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4"/>
                                        </p:tgtEl>
                                        <p:attrNameLst>
                                          <p:attrName>style.visibility</p:attrName>
                                        </p:attrNameLst>
                                      </p:cBhvr>
                                      <p:to>
                                        <p:strVal val="visible"/>
                                      </p:to>
                                    </p:set>
                                    <p:animEffect transition="in" filter="blinds(horizontal)">
                                      <p:cBhvr>
                                        <p:cTn id="7" dur="500"/>
                                        <p:tgtEl>
                                          <p:spTgt spid="266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5"/>
          <p:cNvSpPr>
            <a:spLocks noGrp="1"/>
          </p:cNvSpPr>
          <p:nvPr>
            <p:ph type="sldNum" sz="quarter" idx="12"/>
          </p:nvPr>
        </p:nvSpPr>
        <p:spPr>
          <a:noFill/>
        </p:spPr>
        <p:txBody>
          <a:bodyPr/>
          <a:lstStyle/>
          <a:p>
            <a:fld id="{2C1267BA-BF4A-4C3E-BFBB-11FA96653DF6}" type="slidenum">
              <a:rPr lang="en-US" altLang="zh-CN" smtClean="0">
                <a:ea typeface="宋体" charset="-122"/>
              </a:rPr>
              <a:t>75</a:t>
            </a:fld>
            <a:endParaRPr lang="en-US" altLang="zh-CN" smtClean="0">
              <a:ea typeface="宋体" charset="-122"/>
            </a:endParaRPr>
          </a:p>
        </p:txBody>
      </p:sp>
      <p:sp>
        <p:nvSpPr>
          <p:cNvPr id="87042" name="Rectangle 2"/>
          <p:cNvSpPr>
            <a:spLocks noGrp="1" noChangeArrowheads="1"/>
          </p:cNvSpPr>
          <p:nvPr>
            <p:ph type="title"/>
          </p:nvPr>
        </p:nvSpPr>
        <p:spPr>
          <a:xfrm>
            <a:off x="809625" y="0"/>
            <a:ext cx="7772400" cy="854075"/>
          </a:xfrm>
        </p:spPr>
        <p:txBody>
          <a:bodyPr/>
          <a:lstStyle/>
          <a:p>
            <a:pPr algn="ctr" eaLnBrk="1" hangingPunct="1"/>
            <a:r>
              <a:rPr lang="zh-CN" altLang="en-US" sz="4000" b="1" i="0" smtClean="0">
                <a:solidFill>
                  <a:schemeClr val="tx1"/>
                </a:solidFill>
              </a:rPr>
              <a:t>总线</a:t>
            </a:r>
            <a:r>
              <a:rPr lang="en-US" altLang="zh-CN" sz="4000" b="1" i="0" smtClean="0">
                <a:solidFill>
                  <a:schemeClr val="tx1"/>
                </a:solidFill>
              </a:rPr>
              <a:t>--</a:t>
            </a:r>
            <a:r>
              <a:rPr lang="zh-CN" altLang="en-US" sz="4000" b="1" i="0" smtClean="0">
                <a:solidFill>
                  <a:schemeClr val="tx1"/>
                </a:solidFill>
              </a:rPr>
              <a:t>按结构层次分类</a:t>
            </a:r>
          </a:p>
        </p:txBody>
      </p:sp>
      <p:sp>
        <p:nvSpPr>
          <p:cNvPr id="87043" name="Rectangle 3"/>
          <p:cNvSpPr>
            <a:spLocks noGrp="1" noChangeArrowheads="1"/>
          </p:cNvSpPr>
          <p:nvPr>
            <p:ph type="body" idx="1"/>
          </p:nvPr>
        </p:nvSpPr>
        <p:spPr>
          <a:xfrm>
            <a:off x="366713" y="989013"/>
            <a:ext cx="8777287" cy="5608637"/>
          </a:xfrm>
        </p:spPr>
        <p:txBody>
          <a:bodyPr/>
          <a:lstStyle/>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1</a:t>
            </a:r>
            <a:r>
              <a:rPr lang="zh-CN" altLang="en-US" sz="2400" dirty="0" smtClean="0">
                <a:latin typeface="楷体_GB2312" pitchFamily="49" charset="-122"/>
                <a:ea typeface="楷体_GB2312" pitchFamily="49" charset="-122"/>
              </a:rPr>
              <a:t>）</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片内总线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2</a:t>
            </a:r>
            <a:r>
              <a:rPr lang="zh-CN" altLang="en-US" sz="2400" dirty="0" smtClean="0">
                <a:latin typeface="楷体_GB2312" pitchFamily="49" charset="-122"/>
                <a:ea typeface="楷体_GB2312" pitchFamily="49" charset="-122"/>
              </a:rPr>
              <a:t>）</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3</a:t>
            </a:r>
            <a:r>
              <a:rPr lang="zh-CN" altLang="en-US" sz="2400" dirty="0" smtClean="0">
                <a:latin typeface="楷体_GB2312" pitchFamily="49" charset="-122"/>
                <a:ea typeface="楷体_GB2312" pitchFamily="49" charset="-122"/>
              </a:rPr>
              <a:t>）局部总线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连接主机板上各主要部件，通过总线扩展槽连接各种适配器。</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典型局部总线：</a:t>
            </a:r>
          </a:p>
          <a:p>
            <a:pPr eaLnBrk="1" hangingPunct="1">
              <a:lnSpc>
                <a:spcPct val="120000"/>
              </a:lnSpc>
              <a:spcBef>
                <a:spcPct val="0"/>
              </a:spcBef>
              <a:buFont typeface="Wingdings" pitchFamily="2" charset="2"/>
              <a:buNone/>
            </a:pPr>
            <a:r>
              <a:rPr lang="zh-CN" altLang="en-US" sz="2400" dirty="0" smtClean="0">
                <a:latin typeface="楷体_GB2312" pitchFamily="49" charset="-122"/>
                <a:ea typeface="楷体_GB2312" pitchFamily="49" charset="-122"/>
              </a:rPr>
              <a:t> </a:t>
            </a:r>
            <a:r>
              <a:rPr lang="en-US" altLang="zh-CN" sz="2400" dirty="0" smtClean="0">
                <a:latin typeface="楷体_GB2312" pitchFamily="49" charset="-122"/>
                <a:ea typeface="楷体_GB2312" pitchFamily="49" charset="-122"/>
              </a:rPr>
              <a:t>PCI</a:t>
            </a:r>
            <a:r>
              <a:rPr lang="zh-CN" altLang="en-US" sz="2400" dirty="0" smtClean="0">
                <a:latin typeface="楷体_GB2312" pitchFamily="49" charset="-122"/>
                <a:ea typeface="楷体_GB2312" pitchFamily="49" charset="-122"/>
              </a:rPr>
              <a:t>总线，</a:t>
            </a:r>
            <a:r>
              <a:rPr lang="en-US" altLang="zh-CN" sz="2400" dirty="0" smtClean="0">
                <a:latin typeface="楷体_GB2312" pitchFamily="49" charset="-122"/>
                <a:ea typeface="楷体_GB2312" pitchFamily="49" charset="-122"/>
              </a:rPr>
              <a:t>ISA</a:t>
            </a:r>
            <a:r>
              <a:rPr lang="zh-CN" altLang="en-US" sz="2400" dirty="0" smtClean="0">
                <a:latin typeface="楷体_GB2312" pitchFamily="49" charset="-122"/>
                <a:ea typeface="楷体_GB2312" pitchFamily="49" charset="-122"/>
              </a:rPr>
              <a:t>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4</a:t>
            </a:r>
            <a:r>
              <a:rPr lang="zh-CN" altLang="en-US" sz="2400" dirty="0" smtClean="0">
                <a:latin typeface="楷体_GB2312" pitchFamily="49" charset="-122"/>
                <a:ea typeface="楷体_GB2312" pitchFamily="49" charset="-122"/>
              </a:rPr>
              <a:t>）系统总线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多处理器系统中连接各</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插件板的信息通道</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5</a:t>
            </a:r>
            <a:r>
              <a:rPr lang="zh-CN" altLang="en-US" sz="2400" dirty="0" smtClean="0">
                <a:latin typeface="楷体_GB2312" pitchFamily="49" charset="-122"/>
                <a:ea typeface="楷体_GB2312" pitchFamily="49" charset="-122"/>
              </a:rPr>
              <a:t>）外部总线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通信总线，连接主机和外设</a:t>
            </a:r>
            <a:r>
              <a:rPr lang="en-US" altLang="zh-CN" sz="2400" dirty="0" smtClean="0">
                <a:latin typeface="楷体_GB2312" pitchFamily="49" charset="-122"/>
                <a:ea typeface="楷体_GB2312" pitchFamily="49" charset="-122"/>
              </a:rPr>
              <a:t>(RS-2321-C, SCSI, USB</a:t>
            </a:r>
            <a:r>
              <a:rPr lang="zh-CN" altLang="en-US" sz="2400" dirty="0" smtClean="0">
                <a:latin typeface="楷体_GB2312" pitchFamily="49" charset="-122"/>
                <a:ea typeface="楷体_GB2312" pitchFamily="49" charset="-122"/>
              </a:rPr>
              <a:t>总线</a:t>
            </a:r>
          </a:p>
        </p:txBody>
      </p:sp>
    </p:spTree>
    <p:extLst>
      <p:ext uri="{BB962C8B-B14F-4D97-AF65-F5344CB8AC3E}">
        <p14:creationId xmlns:p14="http://schemas.microsoft.com/office/powerpoint/2010/main" val="27470404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灯片编号占位符 5"/>
          <p:cNvSpPr>
            <a:spLocks noGrp="1"/>
          </p:cNvSpPr>
          <p:nvPr>
            <p:ph type="sldNum" sz="quarter" idx="12"/>
          </p:nvPr>
        </p:nvSpPr>
        <p:spPr>
          <a:noFill/>
        </p:spPr>
        <p:txBody>
          <a:bodyPr/>
          <a:lstStyle/>
          <a:p>
            <a:fld id="{FA7DC249-527C-493C-9B19-B469D67F979D}" type="slidenum">
              <a:rPr lang="en-US" altLang="zh-CN" smtClean="0">
                <a:ea typeface="宋体" charset="-122"/>
              </a:rPr>
              <a:t>76</a:t>
            </a:fld>
            <a:endParaRPr lang="en-US" altLang="zh-CN" smtClean="0">
              <a:ea typeface="宋体" charset="-122"/>
            </a:endParaRPr>
          </a:p>
        </p:txBody>
      </p:sp>
      <p:sp>
        <p:nvSpPr>
          <p:cNvPr id="88066" name="Rectangle 2"/>
          <p:cNvSpPr>
            <a:spLocks noGrp="1" noChangeArrowheads="1"/>
          </p:cNvSpPr>
          <p:nvPr>
            <p:ph type="title"/>
          </p:nvPr>
        </p:nvSpPr>
        <p:spPr>
          <a:xfrm>
            <a:off x="657225" y="0"/>
            <a:ext cx="7772400" cy="900113"/>
          </a:xfrm>
        </p:spPr>
        <p:txBody>
          <a:bodyPr/>
          <a:lstStyle/>
          <a:p>
            <a:pPr algn="ctr" eaLnBrk="1" hangingPunct="1"/>
            <a:r>
              <a:rPr lang="zh-CN" altLang="en-US" sz="4000" b="1" i="0" smtClean="0">
                <a:solidFill>
                  <a:schemeClr val="tx1"/>
                </a:solidFill>
              </a:rPr>
              <a:t>输入</a:t>
            </a:r>
            <a:r>
              <a:rPr lang="en-US" altLang="zh-CN" sz="4000" b="1" i="0" smtClean="0">
                <a:solidFill>
                  <a:schemeClr val="tx1"/>
                </a:solidFill>
              </a:rPr>
              <a:t>/</a:t>
            </a:r>
            <a:r>
              <a:rPr lang="zh-CN" altLang="en-US" sz="4000" b="1" i="0" smtClean="0">
                <a:solidFill>
                  <a:schemeClr val="tx1"/>
                </a:solidFill>
              </a:rPr>
              <a:t>输出接口</a:t>
            </a:r>
          </a:p>
        </p:txBody>
      </p:sp>
      <p:sp>
        <p:nvSpPr>
          <p:cNvPr id="313347" name="Rectangle 3"/>
          <p:cNvSpPr>
            <a:spLocks noGrp="1" noChangeArrowheads="1"/>
          </p:cNvSpPr>
          <p:nvPr>
            <p:ph type="body" idx="1"/>
          </p:nvPr>
        </p:nvSpPr>
        <p:spPr>
          <a:xfrm>
            <a:off x="396875" y="1417638"/>
            <a:ext cx="8747125" cy="1303337"/>
          </a:xfrm>
        </p:spPr>
        <p:txBody>
          <a:bodyPr/>
          <a:lstStyle/>
          <a:p>
            <a:pPr eaLnBrk="1" hangingPunct="1">
              <a:buFont typeface="Wingdings" pitchFamily="2" charset="2"/>
              <a:buChar char="Ø"/>
            </a:pPr>
            <a:r>
              <a:rPr lang="zh-CN" altLang="en-US" sz="2800" smtClean="0">
                <a:latin typeface="楷体_GB2312" pitchFamily="49" charset="-122"/>
                <a:ea typeface="楷体_GB2312" pitchFamily="49" charset="-122"/>
              </a:rPr>
              <a:t>功能：连接主机和外设，实现信息的输入</a:t>
            </a:r>
            <a:r>
              <a:rPr lang="en-US" altLang="zh-CN" sz="2800" smtClean="0">
                <a:latin typeface="楷体_GB2312" pitchFamily="49" charset="-122"/>
                <a:ea typeface="楷体_GB2312" pitchFamily="49" charset="-122"/>
              </a:rPr>
              <a:t>/</a:t>
            </a:r>
            <a:r>
              <a:rPr lang="zh-CN" altLang="en-US" sz="2800" smtClean="0">
                <a:latin typeface="楷体_GB2312" pitchFamily="49" charset="-122"/>
                <a:ea typeface="楷体_GB2312" pitchFamily="49" charset="-122"/>
              </a:rPr>
              <a:t>输出</a:t>
            </a:r>
          </a:p>
          <a:p>
            <a:pPr eaLnBrk="1" hangingPunct="1">
              <a:buFont typeface="Wingdings" pitchFamily="2" charset="2"/>
              <a:buChar char="Ø"/>
            </a:pPr>
            <a:r>
              <a:rPr lang="zh-CN" altLang="en-US" sz="2800" smtClean="0">
                <a:latin typeface="楷体_GB2312" pitchFamily="49" charset="-122"/>
                <a:ea typeface="楷体_GB2312" pitchFamily="49" charset="-122"/>
              </a:rPr>
              <a:t>为什么外设不能直接挂在总线上？</a:t>
            </a:r>
          </a:p>
          <a:p>
            <a:pPr eaLnBrk="1" hangingPunct="1">
              <a:buFont typeface="Wingdings" pitchFamily="2" charset="2"/>
              <a:buChar char="Ø"/>
            </a:pPr>
            <a:endParaRPr lang="en-US" altLang="zh-CN" sz="2800" smtClean="0">
              <a:latin typeface="楷体_GB2312" pitchFamily="49" charset="-122"/>
              <a:ea typeface="楷体_GB2312" pitchFamily="49" charset="-122"/>
            </a:endParaRPr>
          </a:p>
        </p:txBody>
      </p:sp>
      <p:sp>
        <p:nvSpPr>
          <p:cNvPr id="313348" name="Text Box 4"/>
          <p:cNvSpPr txBox="1">
            <a:spLocks noChangeArrowheads="1"/>
          </p:cNvSpPr>
          <p:nvPr/>
        </p:nvSpPr>
        <p:spPr bwMode="auto">
          <a:xfrm>
            <a:off x="498475" y="2873375"/>
            <a:ext cx="7991475" cy="2759075"/>
          </a:xfrm>
          <a:prstGeom prst="rect">
            <a:avLst/>
          </a:prstGeom>
          <a:noFill/>
          <a:ln w="9525" algn="ctr">
            <a:noFill/>
            <a:miter lim="800000"/>
          </a:ln>
        </p:spPr>
        <p:txBody>
          <a:bodyPr>
            <a:spAutoFit/>
          </a:bodyPr>
          <a:lstStyle/>
          <a:p>
            <a:pPr algn="just">
              <a:lnSpc>
                <a:spcPct val="125000"/>
              </a:lnSpc>
            </a:pPr>
            <a:r>
              <a:rPr kumimoji="0" lang="zh-CN" altLang="en-US" sz="2800">
                <a:latin typeface="楷体_GB2312" pitchFamily="49" charset="-122"/>
                <a:ea typeface="楷体_GB2312" pitchFamily="49" charset="-122"/>
              </a:rPr>
              <a:t>外部设备特点</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1</a:t>
            </a:r>
            <a:r>
              <a:rPr kumimoji="0" lang="zh-CN" altLang="en-US" sz="2800">
                <a:latin typeface="楷体_GB2312" pitchFamily="49" charset="-122"/>
                <a:ea typeface="楷体_GB2312" pitchFamily="49" charset="-122"/>
              </a:rPr>
              <a:t>）种类繁多、工作原理各异。</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2</a:t>
            </a:r>
            <a:r>
              <a:rPr kumimoji="0" lang="zh-CN" altLang="en-US" sz="2800">
                <a:latin typeface="楷体_GB2312" pitchFamily="49" charset="-122"/>
                <a:ea typeface="楷体_GB2312" pitchFamily="49" charset="-122"/>
              </a:rPr>
              <a:t>）工作速度一般比</a:t>
            </a:r>
            <a:r>
              <a:rPr kumimoji="0" lang="en-US" altLang="zh-CN" sz="2800">
                <a:latin typeface="楷体_GB2312" pitchFamily="49" charset="-122"/>
                <a:ea typeface="楷体_GB2312" pitchFamily="49" charset="-122"/>
              </a:rPr>
              <a:t>CPU</a:t>
            </a:r>
            <a:r>
              <a:rPr kumimoji="0" lang="zh-CN" altLang="en-US" sz="2800">
                <a:latin typeface="楷体_GB2312" pitchFamily="49" charset="-122"/>
                <a:ea typeface="楷体_GB2312" pitchFamily="49" charset="-122"/>
              </a:rPr>
              <a:t>慢，且速度的分布也相当宽。</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3</a:t>
            </a:r>
            <a:r>
              <a:rPr kumimoji="0" lang="zh-CN" altLang="en-US" sz="2800">
                <a:latin typeface="楷体_GB2312" pitchFamily="49" charset="-122"/>
                <a:ea typeface="楷体_GB2312" pitchFamily="49" charset="-122"/>
              </a:rPr>
              <a:t>）信号类型与信息格式多样化。</a:t>
            </a:r>
          </a:p>
        </p:txBody>
      </p:sp>
    </p:spTree>
    <p:extLst>
      <p:ext uri="{BB962C8B-B14F-4D97-AF65-F5344CB8AC3E}">
        <p14:creationId xmlns:p14="http://schemas.microsoft.com/office/powerpoint/2010/main" val="384789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 calcmode="lin" valueType="num">
                                      <p:cBhvr additive="base">
                                        <p:cTn id="7" dur="500" fill="hold"/>
                                        <p:tgtEl>
                                          <p:spTgt spid="313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3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3347">
                                            <p:txEl>
                                              <p:pRg st="1" end="1"/>
                                            </p:txEl>
                                          </p:spTgt>
                                        </p:tgtEl>
                                        <p:attrNameLst>
                                          <p:attrName>style.visibility</p:attrName>
                                        </p:attrNameLst>
                                      </p:cBhvr>
                                      <p:to>
                                        <p:strVal val="visible"/>
                                      </p:to>
                                    </p:set>
                                    <p:anim calcmode="lin" valueType="num">
                                      <p:cBhvr additive="base">
                                        <p:cTn id="13" dur="500" fill="hold"/>
                                        <p:tgtEl>
                                          <p:spTgt spid="313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3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3348"/>
                                        </p:tgtEl>
                                        <p:attrNameLst>
                                          <p:attrName>style.visibility</p:attrName>
                                        </p:attrNameLst>
                                      </p:cBhvr>
                                      <p:to>
                                        <p:strVal val="visible"/>
                                      </p:to>
                                    </p:set>
                                    <p:anim calcmode="lin" valueType="num">
                                      <p:cBhvr additive="base">
                                        <p:cTn id="19" dur="500" fill="hold"/>
                                        <p:tgtEl>
                                          <p:spTgt spid="313348"/>
                                        </p:tgtEl>
                                        <p:attrNameLst>
                                          <p:attrName>ppt_x</p:attrName>
                                        </p:attrNameLst>
                                      </p:cBhvr>
                                      <p:tavLst>
                                        <p:tav tm="0">
                                          <p:val>
                                            <p:strVal val="0-#ppt_w/2"/>
                                          </p:val>
                                        </p:tav>
                                        <p:tav tm="100000">
                                          <p:val>
                                            <p:strVal val="#ppt_x"/>
                                          </p:val>
                                        </p:tav>
                                      </p:tavLst>
                                    </p:anim>
                                    <p:anim calcmode="lin" valueType="num">
                                      <p:cBhvr additive="base">
                                        <p:cTn id="20"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p:bldP spid="31334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5"/>
          <p:cNvSpPr>
            <a:spLocks noGrp="1"/>
          </p:cNvSpPr>
          <p:nvPr>
            <p:ph type="sldNum" sz="quarter" idx="12"/>
          </p:nvPr>
        </p:nvSpPr>
        <p:spPr>
          <a:noFill/>
        </p:spPr>
        <p:txBody>
          <a:bodyPr/>
          <a:lstStyle/>
          <a:p>
            <a:fld id="{93A8D006-E87F-42F7-B91B-019C75329A92}" type="slidenum">
              <a:rPr lang="en-US" altLang="zh-CN" smtClean="0">
                <a:ea typeface="宋体" charset="-122"/>
              </a:rPr>
              <a:t>77</a:t>
            </a:fld>
            <a:endParaRPr lang="en-US" altLang="zh-CN" smtClean="0">
              <a:ea typeface="宋体" charset="-122"/>
            </a:endParaRPr>
          </a:p>
        </p:txBody>
      </p:sp>
      <p:sp>
        <p:nvSpPr>
          <p:cNvPr id="89090" name="Rectangle 28"/>
          <p:cNvSpPr>
            <a:spLocks noChangeArrowheads="1"/>
          </p:cNvSpPr>
          <p:nvPr/>
        </p:nvSpPr>
        <p:spPr bwMode="auto">
          <a:xfrm>
            <a:off x="0" y="4700588"/>
            <a:ext cx="8839200" cy="1778000"/>
          </a:xfrm>
          <a:prstGeom prst="rect">
            <a:avLst/>
          </a:prstGeom>
          <a:noFill/>
          <a:ln w="9525">
            <a:noFill/>
            <a:miter lim="800000"/>
          </a:ln>
        </p:spPr>
        <p:txBody>
          <a:bodyPr>
            <a:spAutoFit/>
          </a:bodyPr>
          <a:lstStyle/>
          <a:p>
            <a:pPr>
              <a:lnSpc>
                <a:spcPct val="125000"/>
              </a:lnSpc>
              <a:spcAft>
                <a:spcPct val="20000"/>
              </a:spcAft>
            </a:pPr>
            <a:r>
              <a:rPr kumimoji="0" lang="en-US" altLang="zh-CN" sz="2800" b="1">
                <a:latin typeface="宋体" charset="-122"/>
              </a:rPr>
              <a:t>I/O</a:t>
            </a:r>
            <a:r>
              <a:rPr kumimoji="0" lang="zh-CN" altLang="en-US" sz="2800" b="1">
                <a:latin typeface="宋体" charset="-122"/>
              </a:rPr>
              <a:t>接口是一电子电路</a:t>
            </a:r>
            <a:r>
              <a:rPr kumimoji="0" lang="en-US" altLang="zh-CN" sz="2800" b="1">
                <a:latin typeface="宋体" charset="-122"/>
              </a:rPr>
              <a:t>(</a:t>
            </a:r>
            <a:r>
              <a:rPr kumimoji="0" lang="zh-CN" altLang="en-US" sz="2800" b="1">
                <a:latin typeface="宋体" charset="-122"/>
              </a:rPr>
              <a:t>以</a:t>
            </a:r>
            <a:r>
              <a:rPr kumimoji="0" lang="en-US" altLang="zh-CN" sz="2800" b="1">
                <a:latin typeface="宋体" charset="-122"/>
              </a:rPr>
              <a:t>IC</a:t>
            </a:r>
            <a:r>
              <a:rPr kumimoji="0" lang="zh-CN" altLang="en-US" sz="2800" b="1">
                <a:latin typeface="宋体" charset="-122"/>
              </a:rPr>
              <a:t>芯片或接口板形式出现 </a:t>
            </a:r>
            <a:r>
              <a:rPr kumimoji="0" lang="en-US" altLang="zh-CN" sz="2800" b="1">
                <a:latin typeface="宋体" charset="-122"/>
              </a:rPr>
              <a:t>)</a:t>
            </a:r>
            <a:r>
              <a:rPr kumimoji="0" lang="zh-CN" altLang="en-US" sz="2800" b="1">
                <a:latin typeface="宋体" charset="-122"/>
              </a:rPr>
              <a:t>，其内有若干专用寄存器和相应的控制逻辑电路构成。</a:t>
            </a:r>
          </a:p>
          <a:p>
            <a:pPr>
              <a:lnSpc>
                <a:spcPct val="125000"/>
              </a:lnSpc>
              <a:spcAft>
                <a:spcPct val="20000"/>
              </a:spcAft>
            </a:pPr>
            <a:r>
              <a:rPr kumimoji="0" lang="zh-CN" altLang="en-US" sz="2800" b="1">
                <a:latin typeface="宋体" charset="-122"/>
              </a:rPr>
              <a:t>它是</a:t>
            </a:r>
            <a:r>
              <a:rPr kumimoji="0" lang="en-US" altLang="zh-CN" sz="2800" b="1">
                <a:latin typeface="宋体" charset="-122"/>
              </a:rPr>
              <a:t>CPU</a:t>
            </a:r>
            <a:r>
              <a:rPr kumimoji="0" lang="zh-CN" altLang="en-US" sz="2800" b="1">
                <a:latin typeface="宋体" charset="-122"/>
              </a:rPr>
              <a:t>和</a:t>
            </a:r>
            <a:r>
              <a:rPr kumimoji="0" lang="en-US" altLang="zh-CN" sz="2800" b="1">
                <a:latin typeface="宋体" charset="-122"/>
              </a:rPr>
              <a:t>I/O</a:t>
            </a:r>
            <a:r>
              <a:rPr kumimoji="0" lang="zh-CN" altLang="en-US" sz="2800" b="1">
                <a:latin typeface="宋体" charset="-122"/>
              </a:rPr>
              <a:t>设备之间交换信息的媒介和桥梁。</a:t>
            </a:r>
          </a:p>
        </p:txBody>
      </p:sp>
      <p:pic>
        <p:nvPicPr>
          <p:cNvPr id="89091" name="Picture 29"/>
          <p:cNvPicPr>
            <a:picLocks noChangeAspect="1" noChangeArrowheads="1"/>
          </p:cNvPicPr>
          <p:nvPr/>
        </p:nvPicPr>
        <p:blipFill>
          <a:blip r:embed="rId2"/>
          <a:srcRect/>
          <a:stretch>
            <a:fillRect/>
          </a:stretch>
        </p:blipFill>
        <p:spPr bwMode="auto">
          <a:xfrm>
            <a:off x="1176338" y="1120775"/>
            <a:ext cx="6794500" cy="3330575"/>
          </a:xfrm>
          <a:prstGeom prst="rect">
            <a:avLst/>
          </a:prstGeom>
          <a:noFill/>
          <a:ln w="9525">
            <a:noFill/>
            <a:miter lim="800000"/>
            <a:headEnd/>
            <a:tailEnd/>
          </a:ln>
        </p:spPr>
      </p:pic>
    </p:spTree>
    <p:extLst>
      <p:ext uri="{BB962C8B-B14F-4D97-AF65-F5344CB8AC3E}">
        <p14:creationId xmlns:p14="http://schemas.microsoft.com/office/powerpoint/2010/main" val="22004253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5"/>
          <p:cNvSpPr>
            <a:spLocks noGrp="1"/>
          </p:cNvSpPr>
          <p:nvPr>
            <p:ph type="sldNum" sz="quarter" idx="12"/>
          </p:nvPr>
        </p:nvSpPr>
        <p:spPr>
          <a:noFill/>
        </p:spPr>
        <p:txBody>
          <a:bodyPr/>
          <a:lstStyle/>
          <a:p>
            <a:fld id="{305AD7B5-E599-4012-8446-B31CCBCAE5D3}" type="slidenum">
              <a:rPr lang="en-US" altLang="zh-CN" smtClean="0">
                <a:ea typeface="宋体" charset="-122"/>
              </a:rPr>
              <a:t>78</a:t>
            </a:fld>
            <a:endParaRPr lang="en-US" altLang="zh-CN" smtClean="0">
              <a:ea typeface="宋体" charset="-122"/>
            </a:endParaRPr>
          </a:p>
        </p:txBody>
      </p:sp>
      <p:sp>
        <p:nvSpPr>
          <p:cNvPr id="90114" name="Rectangle 2"/>
          <p:cNvSpPr>
            <a:spLocks noGrp="1" noChangeArrowheads="1"/>
          </p:cNvSpPr>
          <p:nvPr>
            <p:ph type="title"/>
          </p:nvPr>
        </p:nvSpPr>
        <p:spPr>
          <a:xfrm>
            <a:off x="1068388" y="0"/>
            <a:ext cx="7772400" cy="1143000"/>
          </a:xfrm>
        </p:spPr>
        <p:txBody>
          <a:bodyPr/>
          <a:lstStyle/>
          <a:p>
            <a:pPr algn="ctr" eaLnBrk="1" hangingPunct="1"/>
            <a:r>
              <a:rPr lang="en-US" altLang="zh-CN" sz="4000" b="1" i="0" smtClean="0">
                <a:solidFill>
                  <a:schemeClr val="tx1"/>
                </a:solidFill>
                <a:ea typeface="隶书" charset="-122"/>
              </a:rPr>
              <a:t>I/O</a:t>
            </a:r>
            <a:r>
              <a:rPr lang="zh-CN" altLang="en-US" sz="4000" b="1" i="0" smtClean="0">
                <a:solidFill>
                  <a:schemeClr val="tx1"/>
                </a:solidFill>
              </a:rPr>
              <a:t>接口的功能</a:t>
            </a:r>
          </a:p>
        </p:txBody>
      </p:sp>
      <p:sp>
        <p:nvSpPr>
          <p:cNvPr id="90115" name="Rectangle 3"/>
          <p:cNvSpPr>
            <a:spLocks noGrp="1" noChangeArrowheads="1"/>
          </p:cNvSpPr>
          <p:nvPr>
            <p:ph type="body" idx="1"/>
          </p:nvPr>
        </p:nvSpPr>
        <p:spPr>
          <a:xfrm>
            <a:off x="396875" y="1341438"/>
            <a:ext cx="8747125" cy="5105400"/>
          </a:xfrm>
        </p:spPr>
        <p:txBody>
          <a:bodyPr/>
          <a:lstStyle/>
          <a:p>
            <a:pPr eaLnBrk="1" hangingPunct="1">
              <a:lnSpc>
                <a:spcPct val="125000"/>
              </a:lnSpc>
              <a:buClr>
                <a:srgbClr val="FFFF66"/>
              </a:buClr>
            </a:pPr>
            <a:r>
              <a:rPr lang="zh-CN" altLang="en-US" sz="2800" smtClean="0">
                <a:latin typeface="宋体" charset="-122"/>
              </a:rPr>
              <a:t>提供驱动外设的电压或电流；</a:t>
            </a:r>
          </a:p>
          <a:p>
            <a:pPr eaLnBrk="1" hangingPunct="1">
              <a:lnSpc>
                <a:spcPct val="125000"/>
              </a:lnSpc>
              <a:buClr>
                <a:srgbClr val="FFFF66"/>
              </a:buClr>
            </a:pPr>
            <a:r>
              <a:rPr lang="zh-CN" altLang="en-US" sz="2800" smtClean="0">
                <a:latin typeface="宋体" charset="-122"/>
              </a:rPr>
              <a:t>匹配计算机与外设之间的信号电平、速度、信号类型、数据格式等；</a:t>
            </a:r>
          </a:p>
          <a:p>
            <a:pPr eaLnBrk="1" hangingPunct="1">
              <a:lnSpc>
                <a:spcPct val="125000"/>
              </a:lnSpc>
              <a:buClr>
                <a:srgbClr val="FFFF66"/>
              </a:buClr>
            </a:pPr>
            <a:r>
              <a:rPr lang="zh-CN" altLang="en-US" sz="2800" smtClean="0">
                <a:latin typeface="宋体" charset="-122"/>
              </a:rPr>
              <a:t>缓存发给外设的数据、控制命令和外设提供的运行状态信息；</a:t>
            </a:r>
          </a:p>
          <a:p>
            <a:pPr eaLnBrk="1" hangingPunct="1">
              <a:lnSpc>
                <a:spcPct val="125000"/>
              </a:lnSpc>
              <a:buClr>
                <a:srgbClr val="FFFF66"/>
              </a:buClr>
            </a:pPr>
            <a:r>
              <a:rPr lang="en-US" altLang="zh-CN" sz="2800" smtClean="0">
                <a:latin typeface="宋体" charset="-122"/>
              </a:rPr>
              <a:t>DMA</a:t>
            </a:r>
            <a:r>
              <a:rPr lang="zh-CN" altLang="en-US" sz="2800" smtClean="0">
                <a:latin typeface="宋体" charset="-122"/>
              </a:rPr>
              <a:t>控制和中断控制。</a:t>
            </a:r>
          </a:p>
        </p:txBody>
      </p:sp>
    </p:spTree>
    <p:extLst>
      <p:ext uri="{BB962C8B-B14F-4D97-AF65-F5344CB8AC3E}">
        <p14:creationId xmlns:p14="http://schemas.microsoft.com/office/powerpoint/2010/main" val="123075397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5"/>
          <p:cNvSpPr>
            <a:spLocks noGrp="1"/>
          </p:cNvSpPr>
          <p:nvPr>
            <p:ph type="sldNum" sz="quarter" idx="12"/>
          </p:nvPr>
        </p:nvSpPr>
        <p:spPr>
          <a:noFill/>
        </p:spPr>
        <p:txBody>
          <a:bodyPr/>
          <a:lstStyle/>
          <a:p>
            <a:fld id="{F9CA3C34-0D1B-4B38-B474-793474F37C1E}" type="slidenum">
              <a:rPr lang="en-US" altLang="zh-CN" smtClean="0">
                <a:ea typeface="宋体" charset="-122"/>
              </a:rPr>
              <a:t>79</a:t>
            </a:fld>
            <a:endParaRPr lang="en-US" altLang="zh-CN" smtClean="0">
              <a:ea typeface="宋体" charset="-122"/>
            </a:endParaRPr>
          </a:p>
        </p:txBody>
      </p:sp>
      <p:sp>
        <p:nvSpPr>
          <p:cNvPr id="91138" name="Rectangle 2"/>
          <p:cNvSpPr>
            <a:spLocks noGrp="1" noChangeArrowheads="1"/>
          </p:cNvSpPr>
          <p:nvPr>
            <p:ph type="body" idx="1"/>
          </p:nvPr>
        </p:nvSpPr>
        <p:spPr>
          <a:xfrm>
            <a:off x="468313" y="981075"/>
            <a:ext cx="8675687" cy="5472113"/>
          </a:xfrm>
        </p:spPr>
        <p:txBody>
          <a:bodyPr/>
          <a:lstStyle/>
          <a:p>
            <a:pPr eaLnBrk="1" hangingPunct="1">
              <a:lnSpc>
                <a:spcPct val="125000"/>
              </a:lnSpc>
              <a:buClr>
                <a:schemeClr val="folHlink"/>
              </a:buClr>
              <a:buSzPct val="90000"/>
              <a:buFont typeface="Wingdings" pitchFamily="2" charset="2"/>
              <a:buNone/>
            </a:pPr>
            <a:r>
              <a:rPr lang="en-US" altLang="zh-CN" b="1" smtClean="0">
                <a:latin typeface="宋体" charset="-122"/>
              </a:rPr>
              <a:t>1</a:t>
            </a:r>
            <a:r>
              <a:rPr lang="zh-CN" altLang="en-US" b="1" smtClean="0">
                <a:latin typeface="宋体" charset="-122"/>
              </a:rPr>
              <a:t>）</a:t>
            </a:r>
            <a:r>
              <a:rPr lang="zh-CN" altLang="en-US" sz="2800" b="1" smtClean="0">
                <a:latin typeface="宋体" charset="-122"/>
              </a:rPr>
              <a:t>主板上的</a:t>
            </a:r>
            <a:r>
              <a:rPr lang="en-US" altLang="zh-CN" sz="2800" b="1" smtClean="0">
                <a:latin typeface="宋体" charset="-122"/>
              </a:rPr>
              <a:t>I/O</a:t>
            </a:r>
            <a:r>
              <a:rPr lang="zh-CN" altLang="en-US" sz="2800" b="1" smtClean="0">
                <a:latin typeface="宋体" charset="-122"/>
              </a:rPr>
              <a:t>芯片</a:t>
            </a:r>
          </a:p>
          <a:p>
            <a:pPr eaLnBrk="1" hangingPunct="1">
              <a:lnSpc>
                <a:spcPct val="125000"/>
              </a:lnSpc>
              <a:buClr>
                <a:schemeClr val="folHlink"/>
              </a:buClr>
              <a:buSzPct val="90000"/>
              <a:buFont typeface="Wingdings" pitchFamily="2" charset="2"/>
              <a:buNone/>
            </a:pPr>
            <a:r>
              <a:rPr lang="zh-CN" altLang="en-US" sz="2800" b="1" smtClean="0">
                <a:latin typeface="宋体" charset="-122"/>
              </a:rPr>
              <a:t>   可编程的大规模集成电路，完成相应的接口操作。</a:t>
            </a:r>
          </a:p>
          <a:p>
            <a:pPr eaLnBrk="1" hangingPunct="1">
              <a:lnSpc>
                <a:spcPct val="125000"/>
              </a:lnSpc>
              <a:buClr>
                <a:schemeClr val="folHlink"/>
              </a:buClr>
              <a:buSzPct val="90000"/>
              <a:buFont typeface="Wingdings" pitchFamily="2" charset="2"/>
              <a:buNone/>
            </a:pPr>
            <a:r>
              <a:rPr lang="zh-CN" altLang="en-US" sz="2800" b="1" smtClean="0">
                <a:latin typeface="宋体" charset="-122"/>
              </a:rPr>
              <a:t>	如定时</a:t>
            </a:r>
            <a:r>
              <a:rPr lang="en-US" altLang="zh-CN" sz="2800" b="1" smtClean="0">
                <a:latin typeface="宋体" charset="-122"/>
              </a:rPr>
              <a:t>/</a:t>
            </a:r>
            <a:r>
              <a:rPr lang="zh-CN" altLang="en-US" sz="2800" b="1" smtClean="0">
                <a:latin typeface="宋体" charset="-122"/>
              </a:rPr>
              <a:t>计数器、中断控制器、</a:t>
            </a:r>
            <a:r>
              <a:rPr lang="en-US" altLang="zh-CN" sz="2800" b="1" smtClean="0">
                <a:latin typeface="宋体" charset="-122"/>
              </a:rPr>
              <a:t>DMA</a:t>
            </a:r>
            <a:r>
              <a:rPr lang="zh-CN" altLang="en-US" sz="2800" b="1" smtClean="0">
                <a:latin typeface="宋体" charset="-122"/>
              </a:rPr>
              <a:t>控制器、并行接口、键盘控制器等。</a:t>
            </a:r>
          </a:p>
          <a:p>
            <a:pPr eaLnBrk="1" hangingPunct="1">
              <a:lnSpc>
                <a:spcPct val="125000"/>
              </a:lnSpc>
              <a:buClr>
                <a:schemeClr val="folHlink"/>
              </a:buClr>
              <a:buSzPct val="90000"/>
              <a:buFont typeface="Wingdings" pitchFamily="2" charset="2"/>
              <a:buNone/>
            </a:pPr>
            <a:r>
              <a:rPr lang="en-US" altLang="zh-CN" sz="2800" b="1" smtClean="0">
                <a:latin typeface="宋体" charset="-122"/>
              </a:rPr>
              <a:t>2</a:t>
            </a:r>
            <a:r>
              <a:rPr lang="zh-CN" altLang="en-US" sz="2800" b="1" smtClean="0">
                <a:latin typeface="宋体" charset="-122"/>
              </a:rPr>
              <a:t>）</a:t>
            </a:r>
            <a:r>
              <a:rPr lang="en-US" altLang="zh-CN" sz="2800" b="1" smtClean="0">
                <a:latin typeface="宋体" charset="-122"/>
              </a:rPr>
              <a:t>I/O</a:t>
            </a:r>
            <a:r>
              <a:rPr lang="zh-CN" altLang="en-US" sz="2800" b="1" smtClean="0">
                <a:latin typeface="宋体" charset="-122"/>
              </a:rPr>
              <a:t>扩展槽上的接口控制卡</a:t>
            </a:r>
          </a:p>
          <a:p>
            <a:pPr eaLnBrk="1" hangingPunct="1">
              <a:lnSpc>
                <a:spcPct val="125000"/>
              </a:lnSpc>
              <a:buClr>
                <a:schemeClr val="folHlink"/>
              </a:buClr>
              <a:buSzPct val="90000"/>
              <a:buFont typeface="Wingdings" pitchFamily="2" charset="2"/>
              <a:buNone/>
            </a:pPr>
            <a:r>
              <a:rPr lang="zh-CN" altLang="en-US" sz="2800" b="1" smtClean="0">
                <a:latin typeface="宋体" charset="-122"/>
              </a:rPr>
              <a:t>   由若干个集成电路按一定的逻辑组成复杂的接口电路，如显卡、声卡、网卡等。</a:t>
            </a:r>
          </a:p>
        </p:txBody>
      </p:sp>
      <p:sp>
        <p:nvSpPr>
          <p:cNvPr id="91139" name="Rectangle 3"/>
          <p:cNvSpPr>
            <a:spLocks noChangeArrowheads="1"/>
          </p:cNvSpPr>
          <p:nvPr/>
        </p:nvSpPr>
        <p:spPr bwMode="auto">
          <a:xfrm>
            <a:off x="3360738" y="28575"/>
            <a:ext cx="2927350" cy="779463"/>
          </a:xfrm>
          <a:prstGeom prst="rect">
            <a:avLst/>
          </a:prstGeom>
          <a:noFill/>
          <a:ln w="9525">
            <a:noFill/>
            <a:miter lim="800000"/>
          </a:ln>
        </p:spPr>
        <p:txBody>
          <a:bodyPr wrap="none">
            <a:spAutoFit/>
          </a:bodyPr>
          <a:lstStyle/>
          <a:p>
            <a:pPr>
              <a:lnSpc>
                <a:spcPct val="125000"/>
              </a:lnSpc>
              <a:spcBef>
                <a:spcPct val="20000"/>
              </a:spcBef>
              <a:buClr>
                <a:schemeClr val="tx1"/>
              </a:buClr>
              <a:buFont typeface="Wingdings" pitchFamily="2" charset="2"/>
              <a:buNone/>
            </a:pPr>
            <a:r>
              <a:rPr lang="en-US" altLang="zh-CN" sz="3600">
                <a:latin typeface="楷体_GB2312" pitchFamily="49" charset="-122"/>
                <a:ea typeface="楷体_GB2312" pitchFamily="49" charset="-122"/>
              </a:rPr>
              <a:t>I/O </a:t>
            </a:r>
            <a:r>
              <a:rPr lang="zh-CN" altLang="en-US" sz="3600">
                <a:latin typeface="楷体_GB2312" pitchFamily="49" charset="-122"/>
                <a:ea typeface="楷体_GB2312" pitchFamily="49" charset="-122"/>
              </a:rPr>
              <a:t>接口分类</a:t>
            </a:r>
          </a:p>
        </p:txBody>
      </p:sp>
    </p:spTree>
    <p:extLst>
      <p:ext uri="{BB962C8B-B14F-4D97-AF65-F5344CB8AC3E}">
        <p14:creationId xmlns:p14="http://schemas.microsoft.com/office/powerpoint/2010/main" val="3706475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8</a:t>
            </a:fld>
            <a:endParaRPr lang="en-US" altLang="zh-CN"/>
          </a:p>
        </p:txBody>
      </p:sp>
      <p:pic>
        <p:nvPicPr>
          <p:cNvPr id="5" name="图片 4" descr="问号"/>
          <p:cNvPicPr>
            <a:picLocks noChangeAspect="1"/>
          </p:cNvPicPr>
          <p:nvPr/>
        </p:nvPicPr>
        <p:blipFill>
          <a:blip r:embed="rId2"/>
          <a:stretch>
            <a:fillRect/>
          </a:stretch>
        </p:blipFill>
        <p:spPr>
          <a:xfrm>
            <a:off x="502285" y="1254760"/>
            <a:ext cx="7997190" cy="4866640"/>
          </a:xfrm>
          <a:prstGeom prst="rect">
            <a:avLst/>
          </a:prstGeom>
        </p:spPr>
      </p:pic>
    </p:spTree>
    <p:extLst>
      <p:ext uri="{BB962C8B-B14F-4D97-AF65-F5344CB8AC3E}">
        <p14:creationId xmlns:p14="http://schemas.microsoft.com/office/powerpoint/2010/main" val="15542429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5"/>
          <p:cNvSpPr>
            <a:spLocks noGrp="1"/>
          </p:cNvSpPr>
          <p:nvPr>
            <p:ph type="sldNum" sz="quarter" idx="12"/>
          </p:nvPr>
        </p:nvSpPr>
        <p:spPr>
          <a:noFill/>
        </p:spPr>
        <p:txBody>
          <a:bodyPr/>
          <a:lstStyle/>
          <a:p>
            <a:fld id="{CA58D60B-2D32-403B-ABFE-3F9E626CC280}" type="slidenum">
              <a:rPr lang="en-US" altLang="zh-CN" smtClean="0">
                <a:ea typeface="宋体" charset="-122"/>
              </a:rPr>
              <a:t>80</a:t>
            </a:fld>
            <a:endParaRPr lang="en-US" altLang="zh-CN" smtClean="0">
              <a:ea typeface="宋体" charset="-122"/>
            </a:endParaRPr>
          </a:p>
        </p:txBody>
      </p:sp>
      <p:sp>
        <p:nvSpPr>
          <p:cNvPr id="92162" name="Rectangle 2"/>
          <p:cNvSpPr>
            <a:spLocks noGrp="1" noChangeArrowheads="1"/>
          </p:cNvSpPr>
          <p:nvPr>
            <p:ph type="title"/>
          </p:nvPr>
        </p:nvSpPr>
        <p:spPr>
          <a:xfrm>
            <a:off x="1127125" y="0"/>
            <a:ext cx="7772400" cy="914400"/>
          </a:xfrm>
        </p:spPr>
        <p:txBody>
          <a:bodyPr/>
          <a:lstStyle/>
          <a:p>
            <a:pPr algn="ctr" eaLnBrk="1" hangingPunct="1"/>
            <a:r>
              <a:rPr lang="en-US" altLang="zh-CN" sz="3600" i="0" smtClean="0">
                <a:solidFill>
                  <a:schemeClr val="tx1"/>
                </a:solidFill>
              </a:rPr>
              <a:t>INTEL 845GE </a:t>
            </a:r>
            <a:r>
              <a:rPr lang="zh-CN" altLang="en-US" sz="3600" i="0" smtClean="0">
                <a:solidFill>
                  <a:schemeClr val="tx1"/>
                </a:solidFill>
              </a:rPr>
              <a:t>主板</a:t>
            </a:r>
          </a:p>
        </p:txBody>
      </p:sp>
      <p:pic>
        <p:nvPicPr>
          <p:cNvPr id="92163" name="Picture 3" descr="MB"/>
          <p:cNvPicPr>
            <a:picLocks noGrp="1" noChangeAspect="1" noChangeArrowheads="1"/>
          </p:cNvPicPr>
          <p:nvPr>
            <p:ph idx="1"/>
          </p:nvPr>
        </p:nvPicPr>
        <p:blipFill>
          <a:blip r:embed="rId2"/>
          <a:srcRect/>
          <a:stretch>
            <a:fillRect/>
          </a:stretch>
        </p:blipFill>
        <p:spPr>
          <a:xfrm>
            <a:off x="762000" y="1676400"/>
            <a:ext cx="7777163" cy="4824413"/>
          </a:xfrm>
        </p:spPr>
      </p:pic>
    </p:spTree>
    <p:extLst>
      <p:ext uri="{BB962C8B-B14F-4D97-AF65-F5344CB8AC3E}">
        <p14:creationId xmlns:p14="http://schemas.microsoft.com/office/powerpoint/2010/main" val="309008039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灯片编号占位符 5"/>
          <p:cNvSpPr>
            <a:spLocks noGrp="1"/>
          </p:cNvSpPr>
          <p:nvPr>
            <p:ph type="sldNum" sz="quarter" idx="12"/>
          </p:nvPr>
        </p:nvSpPr>
        <p:spPr>
          <a:noFill/>
        </p:spPr>
        <p:txBody>
          <a:bodyPr/>
          <a:lstStyle/>
          <a:p>
            <a:fld id="{C6E16504-4834-4DDF-8B1E-57B052DA8003}" type="slidenum">
              <a:rPr lang="en-US" altLang="zh-CN" smtClean="0">
                <a:ea typeface="宋体" charset="-122"/>
              </a:rPr>
              <a:t>81</a:t>
            </a:fld>
            <a:endParaRPr lang="en-US" altLang="zh-CN" smtClean="0">
              <a:ea typeface="宋体" charset="-122"/>
            </a:endParaRPr>
          </a:p>
        </p:txBody>
      </p:sp>
      <p:pic>
        <p:nvPicPr>
          <p:cNvPr id="93186" name="Picture 2" descr="6-1-1c"/>
          <p:cNvPicPr>
            <a:picLocks noGrp="1" noChangeAspect="1" noChangeArrowheads="1"/>
          </p:cNvPicPr>
          <p:nvPr>
            <p:ph idx="1"/>
          </p:nvPr>
        </p:nvPicPr>
        <p:blipFill>
          <a:blip r:embed="rId2"/>
          <a:srcRect/>
          <a:stretch>
            <a:fillRect/>
          </a:stretch>
        </p:blipFill>
        <p:spPr>
          <a:xfrm>
            <a:off x="250825" y="1125538"/>
            <a:ext cx="8713788" cy="5327650"/>
          </a:xfrm>
        </p:spPr>
      </p:pic>
      <p:sp>
        <p:nvSpPr>
          <p:cNvPr id="93187" name="Rectangle 3"/>
          <p:cNvSpPr>
            <a:spLocks noGrp="1" noChangeArrowheads="1"/>
          </p:cNvSpPr>
          <p:nvPr>
            <p:ph type="title"/>
          </p:nvPr>
        </p:nvSpPr>
        <p:spPr>
          <a:xfrm>
            <a:off x="1371600" y="0"/>
            <a:ext cx="7772400" cy="898525"/>
          </a:xfrm>
        </p:spPr>
        <p:txBody>
          <a:bodyPr/>
          <a:lstStyle/>
          <a:p>
            <a:pPr algn="ctr" eaLnBrk="1" hangingPunct="1"/>
            <a:r>
              <a:rPr lang="zh-CN" altLang="en-US" sz="3600" b="1" i="0" smtClean="0">
                <a:solidFill>
                  <a:schemeClr val="tx1"/>
                </a:solidFill>
              </a:rPr>
              <a:t>微型计算机系统的物理结构</a:t>
            </a:r>
          </a:p>
        </p:txBody>
      </p:sp>
    </p:spTree>
    <p:extLst>
      <p:ext uri="{BB962C8B-B14F-4D97-AF65-F5344CB8AC3E}">
        <p14:creationId xmlns:p14="http://schemas.microsoft.com/office/powerpoint/2010/main" val="3541610340"/>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5"/>
          <p:cNvSpPr>
            <a:spLocks noGrp="1"/>
          </p:cNvSpPr>
          <p:nvPr>
            <p:ph type="sldNum" sz="quarter" idx="12"/>
          </p:nvPr>
        </p:nvSpPr>
        <p:spPr>
          <a:noFill/>
        </p:spPr>
        <p:txBody>
          <a:bodyPr/>
          <a:lstStyle/>
          <a:p>
            <a:fld id="{A7442007-B9EE-4A02-AB6B-FC827C2504D3}" type="slidenum">
              <a:rPr lang="en-US" altLang="zh-CN" smtClean="0">
                <a:ea typeface="宋体" charset="-122"/>
              </a:rPr>
              <a:t>82</a:t>
            </a:fld>
            <a:endParaRPr lang="en-US" altLang="zh-CN" smtClean="0">
              <a:ea typeface="宋体" charset="-122"/>
            </a:endParaRPr>
          </a:p>
        </p:txBody>
      </p:sp>
      <p:sp>
        <p:nvSpPr>
          <p:cNvPr id="94210" name="Rectangle 2"/>
          <p:cNvSpPr>
            <a:spLocks noGrp="1" noChangeArrowheads="1"/>
          </p:cNvSpPr>
          <p:nvPr>
            <p:ph type="title"/>
          </p:nvPr>
        </p:nvSpPr>
        <p:spPr>
          <a:xfrm>
            <a:off x="1089025" y="188913"/>
            <a:ext cx="7815263" cy="693737"/>
          </a:xfrm>
        </p:spPr>
        <p:txBody>
          <a:bodyPr/>
          <a:lstStyle/>
          <a:p>
            <a:pPr algn="ctr" eaLnBrk="1" hangingPunct="1"/>
            <a:r>
              <a:rPr lang="zh-CN" altLang="en-US" sz="3600" b="1" i="0" smtClean="0">
                <a:solidFill>
                  <a:schemeClr val="tx1"/>
                </a:solidFill>
              </a:rPr>
              <a:t>微型计算机系统的软件</a:t>
            </a:r>
          </a:p>
        </p:txBody>
      </p:sp>
      <p:sp>
        <p:nvSpPr>
          <p:cNvPr id="94211" name="Rectangle 3"/>
          <p:cNvSpPr>
            <a:spLocks noGrp="1" noChangeArrowheads="1"/>
          </p:cNvSpPr>
          <p:nvPr>
            <p:ph type="body" idx="1"/>
          </p:nvPr>
        </p:nvSpPr>
        <p:spPr>
          <a:xfrm>
            <a:off x="641350" y="1190625"/>
            <a:ext cx="8167688" cy="5465763"/>
          </a:xfrm>
        </p:spPr>
        <p:txBody>
          <a:bodyPr/>
          <a:lstStyle/>
          <a:p>
            <a:pPr eaLnBrk="1" hangingPunct="1">
              <a:lnSpc>
                <a:spcPct val="120000"/>
              </a:lnSpc>
              <a:spcBef>
                <a:spcPct val="0"/>
              </a:spcBef>
              <a:buFontTx/>
              <a:buNone/>
            </a:pPr>
            <a:r>
              <a:rPr lang="zh-CN" altLang="en-US" sz="2400" b="1" smtClean="0">
                <a:latin typeface="楷体_GB2312" pitchFamily="49" charset="-122"/>
                <a:ea typeface="楷体_GB2312" pitchFamily="49" charset="-122"/>
              </a:rPr>
              <a:t>软件系统是微型计算机为了方便用户使用和充分发挥微机硬件效能所必备的各种程序的总称。</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1.</a:t>
            </a:r>
            <a:r>
              <a:rPr lang="zh-CN" altLang="en-US" sz="2400" b="1" smtClean="0">
                <a:latin typeface="楷体_GB2312" pitchFamily="49" charset="-122"/>
                <a:ea typeface="楷体_GB2312" pitchFamily="49" charset="-122"/>
              </a:rPr>
              <a:t>系统软件</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1</a:t>
            </a:r>
            <a:r>
              <a:rPr lang="zh-CN" altLang="en-US" sz="2400" b="1" smtClean="0">
                <a:latin typeface="楷体_GB2312" pitchFamily="49" charset="-122"/>
                <a:ea typeface="楷体_GB2312" pitchFamily="49" charset="-122"/>
              </a:rPr>
              <a:t>）监控程序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）操作系统</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）语言处理程序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①</a:t>
            </a:r>
            <a:r>
              <a:rPr lang="zh-CN" altLang="en-US" sz="2400" b="1" smtClean="0">
                <a:latin typeface="楷体_GB2312" pitchFamily="49" charset="-122"/>
                <a:ea typeface="楷体_GB2312" pitchFamily="49" charset="-122"/>
              </a:rPr>
              <a:t>汇编程序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②</a:t>
            </a:r>
            <a:r>
              <a:rPr lang="zh-CN" altLang="en-US" sz="2400" b="1" smtClean="0">
                <a:latin typeface="楷体_GB2312" pitchFamily="49" charset="-122"/>
                <a:ea typeface="楷体_GB2312" pitchFamily="49" charset="-122"/>
              </a:rPr>
              <a:t>解释程序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③</a:t>
            </a:r>
            <a:r>
              <a:rPr lang="zh-CN" altLang="en-US" sz="2400" b="1" smtClean="0">
                <a:latin typeface="楷体_GB2312" pitchFamily="49" charset="-122"/>
                <a:ea typeface="楷体_GB2312" pitchFamily="49" charset="-122"/>
              </a:rPr>
              <a:t>编译程序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4</a:t>
            </a:r>
            <a:r>
              <a:rPr lang="zh-CN" altLang="en-US" sz="2400" b="1" smtClean="0">
                <a:latin typeface="楷体_GB2312" pitchFamily="49" charset="-122"/>
                <a:ea typeface="楷体_GB2312" pitchFamily="49" charset="-122"/>
              </a:rPr>
              <a:t>）服务程序</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程序设计语言</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应用程序</a:t>
            </a:r>
          </a:p>
        </p:txBody>
      </p:sp>
    </p:spTree>
    <p:extLst>
      <p:ext uri="{BB962C8B-B14F-4D97-AF65-F5344CB8AC3E}">
        <p14:creationId xmlns:p14="http://schemas.microsoft.com/office/powerpoint/2010/main" val="24506181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5"/>
          <p:cNvSpPr>
            <a:spLocks noGrp="1"/>
          </p:cNvSpPr>
          <p:nvPr>
            <p:ph type="sldNum" sz="quarter" idx="12"/>
          </p:nvPr>
        </p:nvSpPr>
        <p:spPr>
          <a:noFill/>
        </p:spPr>
        <p:txBody>
          <a:bodyPr/>
          <a:lstStyle/>
          <a:p>
            <a:fld id="{61F57A62-B21B-49B1-B1DE-F6696E84C039}" type="slidenum">
              <a:rPr lang="en-US" altLang="zh-CN" smtClean="0">
                <a:ea typeface="宋体" charset="-122"/>
              </a:rPr>
              <a:t>83</a:t>
            </a:fld>
            <a:endParaRPr lang="en-US" altLang="zh-CN" smtClean="0">
              <a:ea typeface="宋体" charset="-122"/>
            </a:endParaRPr>
          </a:p>
        </p:txBody>
      </p:sp>
      <p:sp>
        <p:nvSpPr>
          <p:cNvPr id="95234" name="Rectangle 2"/>
          <p:cNvSpPr>
            <a:spLocks noGrp="1" noChangeArrowheads="1"/>
          </p:cNvSpPr>
          <p:nvPr>
            <p:ph type="title"/>
          </p:nvPr>
        </p:nvSpPr>
        <p:spPr>
          <a:xfrm>
            <a:off x="666750" y="0"/>
            <a:ext cx="7772400" cy="974725"/>
          </a:xfrm>
        </p:spPr>
        <p:txBody>
          <a:bodyPr/>
          <a:lstStyle/>
          <a:p>
            <a:pPr algn="ctr" eaLnBrk="1" hangingPunct="1"/>
            <a:r>
              <a:rPr lang="zh-CN" altLang="en-US" sz="3600" i="0" smtClean="0">
                <a:solidFill>
                  <a:schemeClr val="tx1"/>
                </a:solidFill>
              </a:rPr>
              <a:t>系统软件</a:t>
            </a:r>
          </a:p>
        </p:txBody>
      </p:sp>
      <p:sp>
        <p:nvSpPr>
          <p:cNvPr id="95235" name="Rectangle 3"/>
          <p:cNvSpPr>
            <a:spLocks noGrp="1" noChangeArrowheads="1"/>
          </p:cNvSpPr>
          <p:nvPr>
            <p:ph type="body" idx="1"/>
          </p:nvPr>
        </p:nvSpPr>
        <p:spPr>
          <a:xfrm>
            <a:off x="412750" y="985838"/>
            <a:ext cx="8488363" cy="5534025"/>
          </a:xfrm>
        </p:spPr>
        <p:txBody>
          <a:bodyPr/>
          <a:lstStyle/>
          <a:p>
            <a:pPr marL="0" indent="0" eaLnBrk="1" hangingPunct="1"/>
            <a:endParaRPr lang="en-US" altLang="zh-CN" sz="1800" smtClean="0">
              <a:solidFill>
                <a:srgbClr val="000000"/>
              </a:solidFill>
              <a:latin typeface="隶书" charset="-122"/>
              <a:ea typeface="隶书" charset="-122"/>
            </a:endParaRPr>
          </a:p>
          <a:p>
            <a:pPr marL="0" indent="0" eaLnBrk="1" hangingPunct="1"/>
            <a:r>
              <a:rPr lang="zh-CN" altLang="en-US" sz="2800" smtClean="0">
                <a:latin typeface="楷体_GB2312" pitchFamily="49" charset="-122"/>
                <a:ea typeface="楷体_GB2312" pitchFamily="49" charset="-122"/>
              </a:rPr>
              <a:t>（</a:t>
            </a:r>
            <a:r>
              <a:rPr lang="en-US" altLang="zh-CN" sz="2800" smtClean="0">
                <a:latin typeface="楷体_GB2312" pitchFamily="49" charset="-122"/>
                <a:ea typeface="楷体_GB2312" pitchFamily="49" charset="-122"/>
              </a:rPr>
              <a:t>1</a:t>
            </a:r>
            <a:r>
              <a:rPr lang="zh-CN" altLang="en-US" sz="2800" smtClean="0">
                <a:latin typeface="楷体_GB2312" pitchFamily="49" charset="-122"/>
                <a:ea typeface="楷体_GB2312" pitchFamily="49" charset="-122"/>
              </a:rPr>
              <a:t>）监控程序</a:t>
            </a:r>
          </a:p>
          <a:p>
            <a:pPr marL="0" indent="0" eaLnBrk="1" hangingPunct="1">
              <a:buFontTx/>
              <a:buNone/>
            </a:pPr>
            <a:r>
              <a:rPr lang="zh-CN" altLang="en-US" sz="2800" smtClean="0">
                <a:latin typeface="楷体_GB2312" pitchFamily="49" charset="-122"/>
                <a:ea typeface="楷体_GB2312" pitchFamily="49" charset="-122"/>
              </a:rPr>
              <a:t>又称管理程序，其主要功能是对主机和外部设备的操作进行合理的安排，接收、分析各种命令，实现人机联系</a:t>
            </a:r>
          </a:p>
          <a:p>
            <a:pPr marL="0" indent="0" eaLnBrk="1" hangingPunct="1"/>
            <a:r>
              <a:rPr lang="zh-CN" altLang="en-US" sz="2800" smtClean="0">
                <a:latin typeface="楷体_GB2312" pitchFamily="49" charset="-122"/>
                <a:ea typeface="楷体_GB2312" pitchFamily="49" charset="-122"/>
              </a:rPr>
              <a:t>（</a:t>
            </a:r>
            <a:r>
              <a:rPr lang="en-US" altLang="zh-CN" sz="2800" smtClean="0">
                <a:latin typeface="楷体_GB2312" pitchFamily="49" charset="-122"/>
                <a:ea typeface="楷体_GB2312" pitchFamily="49" charset="-122"/>
              </a:rPr>
              <a:t>2</a:t>
            </a:r>
            <a:r>
              <a:rPr lang="zh-CN" altLang="en-US" sz="2800" smtClean="0">
                <a:latin typeface="楷体_GB2312" pitchFamily="49" charset="-122"/>
                <a:ea typeface="楷体_GB2312" pitchFamily="49" charset="-122"/>
              </a:rPr>
              <a:t>）操作系统</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操作系统是在监控程序的基础上，由许多控制程序所组成的大型程序系统</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合理地组织整个计算机的工作流程，管理和调度各种软、硬件资源和软件，检查程序和机器的故障</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是用户和裸机间的接口</a:t>
            </a:r>
          </a:p>
          <a:p>
            <a:pPr marL="0" indent="0" eaLnBrk="1" hangingPunct="1"/>
            <a:endParaRPr lang="en-US" altLang="zh-CN" sz="2800" smtClean="0">
              <a:latin typeface="楷体_GB2312" pitchFamily="49" charset="-122"/>
              <a:ea typeface="楷体_GB2312" pitchFamily="49" charset="-122"/>
            </a:endParaRPr>
          </a:p>
        </p:txBody>
      </p:sp>
    </p:spTree>
    <p:extLst>
      <p:ext uri="{BB962C8B-B14F-4D97-AF65-F5344CB8AC3E}">
        <p14:creationId xmlns:p14="http://schemas.microsoft.com/office/powerpoint/2010/main" val="24021142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灯片编号占位符 5"/>
          <p:cNvSpPr>
            <a:spLocks noGrp="1"/>
          </p:cNvSpPr>
          <p:nvPr>
            <p:ph type="sldNum" sz="quarter" idx="12"/>
          </p:nvPr>
        </p:nvSpPr>
        <p:spPr>
          <a:noFill/>
        </p:spPr>
        <p:txBody>
          <a:bodyPr/>
          <a:lstStyle/>
          <a:p>
            <a:fld id="{88B484DC-8AF6-4559-A448-5908F4437CEA}" type="slidenum">
              <a:rPr lang="en-US" altLang="zh-CN" smtClean="0">
                <a:ea typeface="宋体" charset="-122"/>
              </a:rPr>
              <a:t>84</a:t>
            </a:fld>
            <a:endParaRPr lang="en-US" altLang="zh-CN" smtClean="0">
              <a:ea typeface="宋体" charset="-122"/>
            </a:endParaRPr>
          </a:p>
        </p:txBody>
      </p:sp>
      <p:sp>
        <p:nvSpPr>
          <p:cNvPr id="96258" name="Rectangle 2"/>
          <p:cNvSpPr>
            <a:spLocks noGrp="1" noChangeArrowheads="1"/>
          </p:cNvSpPr>
          <p:nvPr>
            <p:ph type="title"/>
          </p:nvPr>
        </p:nvSpPr>
        <p:spPr>
          <a:xfrm>
            <a:off x="217488" y="887413"/>
            <a:ext cx="8926512" cy="5767387"/>
          </a:xfrm>
        </p:spPr>
        <p:txBody>
          <a:bodyPr/>
          <a:lstStyle/>
          <a:p>
            <a:pPr eaLnBrk="1" hangingPunct="1">
              <a:lnSpc>
                <a:spcPct val="125000"/>
              </a:lnSpc>
            </a:pPr>
            <a:r>
              <a:rPr lang="zh-CN" altLang="en-US" sz="2400" i="0" smtClean="0">
                <a:solidFill>
                  <a:srgbClr val="000000"/>
                </a:solidFill>
                <a:latin typeface="楷体_GB2312" pitchFamily="49" charset="-122"/>
                <a:ea typeface="楷体_GB2312" pitchFamily="49" charset="-122"/>
              </a:rPr>
              <a:t>（</a:t>
            </a:r>
            <a:r>
              <a:rPr lang="en-US" altLang="zh-CN" sz="2400" i="0" smtClean="0">
                <a:solidFill>
                  <a:srgbClr val="000000"/>
                </a:solidFill>
                <a:latin typeface="楷体_GB2312" pitchFamily="49" charset="-122"/>
                <a:ea typeface="楷体_GB2312" pitchFamily="49" charset="-122"/>
              </a:rPr>
              <a:t>3</a:t>
            </a:r>
            <a:r>
              <a:rPr lang="zh-CN" altLang="en-US" sz="2400" i="0" smtClean="0">
                <a:solidFill>
                  <a:srgbClr val="000000"/>
                </a:solidFill>
                <a:latin typeface="楷体_GB2312" pitchFamily="49" charset="-122"/>
                <a:ea typeface="楷体_GB2312" pitchFamily="49" charset="-122"/>
              </a:rPr>
              <a:t>）语言处理程序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汇编程序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把用汇编语言编写的源程序翻译成机器语言表示的目标程序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解释程序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把用某种程序设计语言编写的源程序翻译成机器语言的目标程序，翻译一句就执行一句，边解释边执行。</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编译程序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把用高级语言编写的源程序翻译成为机器语言的目标程序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编译程序也需经服务程序的加工才能得到可执行程序文件。</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服务程序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文本编辑程序、连接程序、定位程序、调试程序和排错程序等</a:t>
            </a:r>
          </a:p>
        </p:txBody>
      </p:sp>
    </p:spTree>
    <p:extLst>
      <p:ext uri="{BB962C8B-B14F-4D97-AF65-F5344CB8AC3E}">
        <p14:creationId xmlns:p14="http://schemas.microsoft.com/office/powerpoint/2010/main" val="14604704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5"/>
          <p:cNvSpPr>
            <a:spLocks noGrp="1"/>
          </p:cNvSpPr>
          <p:nvPr>
            <p:ph type="sldNum" sz="quarter" idx="12"/>
          </p:nvPr>
        </p:nvSpPr>
        <p:spPr>
          <a:noFill/>
        </p:spPr>
        <p:txBody>
          <a:bodyPr/>
          <a:lstStyle/>
          <a:p>
            <a:fld id="{329378D0-D8B7-4C53-A50A-1C234AE89F6A}" type="slidenum">
              <a:rPr lang="en-US" altLang="zh-CN" smtClean="0">
                <a:ea typeface="宋体" charset="-122"/>
              </a:rPr>
              <a:t>85</a:t>
            </a:fld>
            <a:endParaRPr lang="en-US" altLang="zh-CN" smtClean="0">
              <a:ea typeface="宋体" charset="-122"/>
            </a:endParaRPr>
          </a:p>
        </p:txBody>
      </p:sp>
      <p:sp>
        <p:nvSpPr>
          <p:cNvPr id="97282" name="Rectangle 2"/>
          <p:cNvSpPr>
            <a:spLocks noGrp="1" noChangeArrowheads="1"/>
          </p:cNvSpPr>
          <p:nvPr>
            <p:ph type="title"/>
          </p:nvPr>
        </p:nvSpPr>
        <p:spPr>
          <a:xfrm>
            <a:off x="987425" y="219075"/>
            <a:ext cx="7772400" cy="708025"/>
          </a:xfrm>
        </p:spPr>
        <p:txBody>
          <a:bodyPr/>
          <a:lstStyle/>
          <a:p>
            <a:pPr algn="ctr" eaLnBrk="1" hangingPunct="1"/>
            <a:r>
              <a:rPr lang="en-US" altLang="zh-CN" sz="3600" b="1" i="0" smtClean="0">
                <a:solidFill>
                  <a:schemeClr val="tx1"/>
                </a:solidFill>
              </a:rPr>
              <a:t>4 </a:t>
            </a:r>
            <a:r>
              <a:rPr lang="zh-CN" altLang="en-US" sz="3600" b="1" i="0" smtClean="0">
                <a:solidFill>
                  <a:schemeClr val="tx1"/>
                </a:solidFill>
              </a:rPr>
              <a:t>微机内信息的表示</a:t>
            </a:r>
          </a:p>
        </p:txBody>
      </p:sp>
      <p:sp>
        <p:nvSpPr>
          <p:cNvPr id="97283" name="Text Box 5"/>
          <p:cNvSpPr txBox="1">
            <a:spLocks noChangeArrowheads="1"/>
          </p:cNvSpPr>
          <p:nvPr/>
        </p:nvSpPr>
        <p:spPr bwMode="auto">
          <a:xfrm>
            <a:off x="933450" y="1393825"/>
            <a:ext cx="6846888" cy="4799013"/>
          </a:xfrm>
          <a:prstGeom prst="rect">
            <a:avLst/>
          </a:prstGeom>
          <a:noFill/>
          <a:ln w="9525">
            <a:noFill/>
            <a:miter lim="800000"/>
          </a:ln>
        </p:spPr>
        <p:txBody>
          <a:bodyPr lIns="92075" tIns="46038" rIns="92075" bIns="46038"/>
          <a:lstStyle/>
          <a:p>
            <a:pPr marL="342900" indent="-342900">
              <a:lnSpc>
                <a:spcPct val="125000"/>
              </a:lnSpc>
              <a:spcBef>
                <a:spcPct val="5000"/>
              </a:spcBef>
              <a:buFontTx/>
              <a:buBlip>
                <a:blip r:embed="rId2"/>
              </a:buBlip>
            </a:pPr>
            <a:r>
              <a:rPr lang="zh-CN" altLang="en-US" sz="3200" b="1">
                <a:latin typeface="宋体" charset="-122"/>
              </a:rPr>
              <a:t>信息分类</a:t>
            </a:r>
            <a:r>
              <a:rPr lang="en-US" altLang="zh-CN" sz="3200" b="1">
                <a:latin typeface="宋体" charset="-122"/>
              </a:rPr>
              <a:t>:</a:t>
            </a:r>
          </a:p>
          <a:p>
            <a:pPr marL="342900" indent="-342900">
              <a:lnSpc>
                <a:spcPct val="125000"/>
              </a:lnSpc>
              <a:spcBef>
                <a:spcPct val="5000"/>
              </a:spcBef>
            </a:pPr>
            <a:r>
              <a:rPr lang="zh-CN" altLang="en-US" sz="3200" b="1">
                <a:latin typeface="宋体" charset="-122"/>
              </a:rPr>
              <a:t>数值信息 非数值信息</a:t>
            </a:r>
          </a:p>
          <a:p>
            <a:pPr marL="342900" indent="-342900">
              <a:lnSpc>
                <a:spcPct val="125000"/>
              </a:lnSpc>
              <a:spcBef>
                <a:spcPct val="5000"/>
              </a:spcBef>
              <a:buFontTx/>
              <a:buBlip>
                <a:blip r:embed="rId2"/>
              </a:buBlip>
            </a:pPr>
            <a:r>
              <a:rPr lang="zh-CN" altLang="en-US" sz="3200" b="1">
                <a:latin typeface="宋体" charset="-122"/>
              </a:rPr>
              <a:t>计算机内部信息表示</a:t>
            </a:r>
            <a:r>
              <a:rPr lang="en-US" altLang="zh-CN" sz="3200" b="1">
                <a:latin typeface="宋体" charset="-122"/>
              </a:rPr>
              <a:t>-</a:t>
            </a:r>
            <a:r>
              <a:rPr lang="zh-CN" altLang="en-US" sz="3200" b="1">
                <a:latin typeface="宋体" charset="-122"/>
              </a:rPr>
              <a:t>二进制编码</a:t>
            </a:r>
          </a:p>
          <a:p>
            <a:pPr marL="342900" indent="-342900">
              <a:lnSpc>
                <a:spcPct val="125000"/>
              </a:lnSpc>
              <a:spcBef>
                <a:spcPct val="5000"/>
              </a:spcBef>
            </a:pPr>
            <a:r>
              <a:rPr lang="zh-CN" altLang="en-US" sz="3200" b="1">
                <a:latin typeface="宋体" charset="-122"/>
              </a:rPr>
              <a:t>用</a:t>
            </a:r>
            <a:r>
              <a:rPr lang="zh-CN" altLang="en-US" sz="3200" b="1">
                <a:solidFill>
                  <a:schemeClr val="tx2"/>
                </a:solidFill>
                <a:latin typeface="宋体" charset="-122"/>
              </a:rPr>
              <a:t>二进制数</a:t>
            </a:r>
            <a:r>
              <a:rPr lang="zh-CN" altLang="en-US" sz="3200" b="1">
                <a:latin typeface="宋体" charset="-122"/>
              </a:rPr>
              <a:t>、以不同形式</a:t>
            </a:r>
            <a:r>
              <a:rPr lang="zh-CN" altLang="en-US" sz="3200" b="1">
                <a:solidFill>
                  <a:schemeClr val="tx2"/>
                </a:solidFill>
                <a:latin typeface="宋体" charset="-122"/>
              </a:rPr>
              <a:t>编码</a:t>
            </a:r>
            <a:r>
              <a:rPr lang="zh-CN" altLang="en-US" sz="3200" b="1">
                <a:latin typeface="宋体" charset="-122"/>
              </a:rPr>
              <a:t>表示</a:t>
            </a:r>
          </a:p>
          <a:p>
            <a:pPr marL="342900" indent="-342900">
              <a:lnSpc>
                <a:spcPct val="90000"/>
              </a:lnSpc>
              <a:spcBef>
                <a:spcPct val="20000"/>
              </a:spcBef>
            </a:pPr>
            <a:r>
              <a:rPr lang="zh-CN" altLang="en-US" sz="3200" b="1">
                <a:latin typeface="Tahoma" pitchFamily="34" charset="0"/>
              </a:rPr>
              <a:t>    </a:t>
            </a:r>
          </a:p>
        </p:txBody>
      </p:sp>
    </p:spTree>
    <p:extLst>
      <p:ext uri="{BB962C8B-B14F-4D97-AF65-F5344CB8AC3E}">
        <p14:creationId xmlns:p14="http://schemas.microsoft.com/office/powerpoint/2010/main" val="22191903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灯片编号占位符 5"/>
          <p:cNvSpPr>
            <a:spLocks noGrp="1"/>
          </p:cNvSpPr>
          <p:nvPr>
            <p:ph type="sldNum" sz="quarter" idx="12"/>
          </p:nvPr>
        </p:nvSpPr>
        <p:spPr>
          <a:noFill/>
        </p:spPr>
        <p:txBody>
          <a:bodyPr/>
          <a:lstStyle/>
          <a:p>
            <a:fld id="{390621DB-FA58-4E86-8EEA-F9139A1CF56E}" type="slidenum">
              <a:rPr lang="en-US" altLang="zh-CN" smtClean="0">
                <a:ea typeface="宋体" charset="-122"/>
              </a:rPr>
              <a:t>86</a:t>
            </a:fld>
            <a:endParaRPr lang="en-US" altLang="zh-CN" smtClean="0">
              <a:ea typeface="宋体" charset="-122"/>
            </a:endParaRPr>
          </a:p>
        </p:txBody>
      </p:sp>
      <p:sp>
        <p:nvSpPr>
          <p:cNvPr id="98306" name="Rectangle 2"/>
          <p:cNvSpPr>
            <a:spLocks noGrp="1" noChangeArrowheads="1"/>
          </p:cNvSpPr>
          <p:nvPr>
            <p:ph type="title"/>
          </p:nvPr>
        </p:nvSpPr>
        <p:spPr>
          <a:xfrm>
            <a:off x="627063" y="0"/>
            <a:ext cx="7772400" cy="1143000"/>
          </a:xfrm>
        </p:spPr>
        <p:txBody>
          <a:bodyPr/>
          <a:lstStyle/>
          <a:p>
            <a:pPr algn="ctr" eaLnBrk="1" hangingPunct="1"/>
            <a:r>
              <a:rPr lang="en-US" altLang="zh-CN" sz="4000" b="1" i="0" smtClean="0">
                <a:solidFill>
                  <a:schemeClr val="tx1"/>
                </a:solidFill>
              </a:rPr>
              <a:t>4.1 </a:t>
            </a:r>
            <a:r>
              <a:rPr lang="zh-CN" altLang="en-US" sz="4000" b="1" i="0" smtClean="0">
                <a:solidFill>
                  <a:schemeClr val="tx1"/>
                </a:solidFill>
              </a:rPr>
              <a:t>数值的表示</a:t>
            </a:r>
          </a:p>
        </p:txBody>
      </p:sp>
      <p:sp>
        <p:nvSpPr>
          <p:cNvPr id="98307" name="Rectangle 3"/>
          <p:cNvSpPr>
            <a:spLocks noGrp="1" noChangeArrowheads="1"/>
          </p:cNvSpPr>
          <p:nvPr>
            <p:ph type="body" idx="1"/>
          </p:nvPr>
        </p:nvSpPr>
        <p:spPr>
          <a:xfrm>
            <a:off x="808038" y="1547813"/>
            <a:ext cx="7756525" cy="4067175"/>
          </a:xfrm>
        </p:spPr>
        <p:txBody>
          <a:bodyPr/>
          <a:lstStyle/>
          <a:p>
            <a:pPr eaLnBrk="1" hangingPunct="1"/>
            <a:r>
              <a:rPr lang="zh-CN" altLang="en-US" b="1" smtClean="0"/>
              <a:t>定点数 </a:t>
            </a:r>
            <a:r>
              <a:rPr lang="en-US" altLang="zh-CN" b="1" smtClean="0"/>
              <a:t>(Fixed Point)</a:t>
            </a:r>
          </a:p>
          <a:p>
            <a:pPr eaLnBrk="1" hangingPunct="1">
              <a:buFontTx/>
              <a:buNone/>
            </a:pPr>
            <a:r>
              <a:rPr kumimoji="0" lang="zh-CN" altLang="en-US" b="1" smtClean="0"/>
              <a:t>小数点位置固定：纯小数和整数</a:t>
            </a:r>
          </a:p>
          <a:p>
            <a:pPr eaLnBrk="1" hangingPunct="1"/>
            <a:r>
              <a:rPr lang="zh-CN" altLang="en-US" b="1" smtClean="0"/>
              <a:t>浮点表示</a:t>
            </a:r>
          </a:p>
          <a:p>
            <a:pPr eaLnBrk="1" hangingPunct="1">
              <a:buFontTx/>
              <a:buNone/>
            </a:pPr>
            <a:r>
              <a:rPr kumimoji="0" lang="zh-CN" altLang="en-US" b="1" smtClean="0"/>
              <a:t>小数点位置可浮动</a:t>
            </a:r>
            <a:endParaRPr lang="zh-CN" altLang="en-US" b="1" smtClean="0"/>
          </a:p>
          <a:p>
            <a:pPr eaLnBrk="1" hangingPunct="1">
              <a:buFontTx/>
              <a:buNone/>
            </a:pPr>
            <a:r>
              <a:rPr lang="zh-CN" altLang="en-US" b="1" smtClean="0"/>
              <a:t>说明：</a:t>
            </a:r>
          </a:p>
          <a:p>
            <a:pPr eaLnBrk="1" hangingPunct="1">
              <a:buFontTx/>
              <a:buNone/>
            </a:pPr>
            <a:r>
              <a:rPr lang="zh-CN" altLang="en-US" b="1" smtClean="0"/>
              <a:t>  比较复杂，建议用到时再认真学习。</a:t>
            </a:r>
          </a:p>
          <a:p>
            <a:pPr eaLnBrk="1" hangingPunct="1">
              <a:buFontTx/>
              <a:buNone/>
            </a:pPr>
            <a:endParaRPr lang="zh-CN" altLang="en-US" b="1" smtClean="0"/>
          </a:p>
          <a:p>
            <a:pPr eaLnBrk="1" hangingPunct="1">
              <a:buFontTx/>
              <a:buNone/>
            </a:pPr>
            <a:endParaRPr lang="zh-CN" altLang="en-US" b="1" smtClean="0"/>
          </a:p>
          <a:p>
            <a:pPr eaLnBrk="1" hangingPunct="1">
              <a:buFontTx/>
              <a:buNone/>
            </a:pPr>
            <a:endParaRPr lang="en-US" altLang="zh-CN" b="1" smtClean="0"/>
          </a:p>
        </p:txBody>
      </p:sp>
    </p:spTree>
    <p:extLst>
      <p:ext uri="{BB962C8B-B14F-4D97-AF65-F5344CB8AC3E}">
        <p14:creationId xmlns:p14="http://schemas.microsoft.com/office/powerpoint/2010/main" val="39203872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5"/>
          <p:cNvSpPr>
            <a:spLocks noGrp="1"/>
          </p:cNvSpPr>
          <p:nvPr>
            <p:ph type="sldNum" sz="quarter" idx="12"/>
          </p:nvPr>
        </p:nvSpPr>
        <p:spPr>
          <a:noFill/>
        </p:spPr>
        <p:txBody>
          <a:bodyPr/>
          <a:lstStyle/>
          <a:p>
            <a:fld id="{3A819944-ACC6-40C8-8B3D-29E135FF9141}" type="slidenum">
              <a:rPr lang="en-US" altLang="zh-CN" smtClean="0">
                <a:ea typeface="宋体" charset="-122"/>
              </a:rPr>
              <a:t>87</a:t>
            </a:fld>
            <a:endParaRPr lang="en-US" altLang="zh-CN" smtClean="0">
              <a:ea typeface="宋体" charset="-122"/>
            </a:endParaRPr>
          </a:p>
        </p:txBody>
      </p:sp>
      <p:sp>
        <p:nvSpPr>
          <p:cNvPr id="99330" name="Rectangle 3"/>
          <p:cNvSpPr>
            <a:spLocks noGrp="1" noChangeArrowheads="1"/>
          </p:cNvSpPr>
          <p:nvPr>
            <p:ph type="body" idx="1"/>
          </p:nvPr>
        </p:nvSpPr>
        <p:spPr>
          <a:xfrm>
            <a:off x="533400" y="1020763"/>
            <a:ext cx="7772400" cy="1677987"/>
          </a:xfrm>
        </p:spPr>
        <p:txBody>
          <a:bodyPr/>
          <a:lstStyle/>
          <a:p>
            <a:pPr eaLnBrk="1" hangingPunct="1">
              <a:lnSpc>
                <a:spcPct val="90000"/>
              </a:lnSpc>
            </a:pPr>
            <a:r>
              <a:rPr lang="zh-CN" altLang="en-US" b="1" smtClean="0"/>
              <a:t>数值的存储与运算：</a:t>
            </a:r>
          </a:p>
          <a:p>
            <a:pPr eaLnBrk="1" hangingPunct="1">
              <a:lnSpc>
                <a:spcPct val="90000"/>
              </a:lnSpc>
              <a:buFontTx/>
              <a:buNone/>
            </a:pPr>
            <a:r>
              <a:rPr lang="zh-CN" altLang="en-US" b="1" smtClean="0"/>
              <a:t>  二进制（</a:t>
            </a:r>
            <a:r>
              <a:rPr lang="en-US" altLang="zh-CN" b="1" smtClean="0"/>
              <a:t>Binary) </a:t>
            </a:r>
          </a:p>
          <a:p>
            <a:pPr eaLnBrk="1" hangingPunct="1">
              <a:lnSpc>
                <a:spcPct val="90000"/>
              </a:lnSpc>
              <a:buFontTx/>
              <a:buNone/>
            </a:pPr>
            <a:r>
              <a:rPr lang="en-US" altLang="zh-CN" b="1" smtClean="0"/>
              <a:t>   </a:t>
            </a:r>
            <a:r>
              <a:rPr lang="zh-CN" altLang="en-US" b="1" smtClean="0"/>
              <a:t>模</a:t>
            </a:r>
            <a:r>
              <a:rPr lang="en-US" altLang="zh-CN" b="1" smtClean="0"/>
              <a:t>2 </a:t>
            </a:r>
            <a:r>
              <a:rPr lang="en-US" altLang="zh-CN" b="1" smtClean="0">
                <a:latin typeface="Times New Roman" pitchFamily="18" charset="0"/>
              </a:rPr>
              <a:t>—</a:t>
            </a:r>
            <a:r>
              <a:rPr lang="zh-CN" altLang="en-US" b="1" smtClean="0"/>
              <a:t>逢二进位</a:t>
            </a:r>
          </a:p>
          <a:p>
            <a:pPr eaLnBrk="1" hangingPunct="1">
              <a:lnSpc>
                <a:spcPct val="90000"/>
              </a:lnSpc>
              <a:buFontTx/>
              <a:buNone/>
            </a:pPr>
            <a:endParaRPr lang="en-US" altLang="zh-CN" b="1" smtClean="0"/>
          </a:p>
        </p:txBody>
      </p:sp>
      <p:sp>
        <p:nvSpPr>
          <p:cNvPr id="99331" name="Rectangle 4"/>
          <p:cNvSpPr>
            <a:spLocks noChangeArrowheads="1"/>
          </p:cNvSpPr>
          <p:nvPr/>
        </p:nvSpPr>
        <p:spPr bwMode="auto">
          <a:xfrm>
            <a:off x="503238" y="3749675"/>
            <a:ext cx="8015287" cy="1692275"/>
          </a:xfrm>
          <a:prstGeom prst="rect">
            <a:avLst/>
          </a:prstGeom>
          <a:noFill/>
          <a:ln w="9525">
            <a:noFill/>
            <a:miter lim="800000"/>
          </a:ln>
        </p:spPr>
        <p:txBody>
          <a:bodyPr>
            <a:spAutoFit/>
          </a:bodyPr>
          <a:lstStyle/>
          <a:p>
            <a:pPr>
              <a:lnSpc>
                <a:spcPct val="125000"/>
              </a:lnSpc>
            </a:pPr>
            <a:r>
              <a:rPr lang="zh-CN" altLang="en-US" sz="2800" b="1">
                <a:latin typeface="Tahoma" pitchFamily="34" charset="0"/>
              </a:rPr>
              <a:t>为了便于书写和记忆，采用十六进制或八进制：</a:t>
            </a:r>
          </a:p>
          <a:p>
            <a:pPr>
              <a:lnSpc>
                <a:spcPct val="125000"/>
              </a:lnSpc>
            </a:pPr>
            <a:r>
              <a:rPr lang="zh-CN" altLang="en-US" sz="2800" b="1"/>
              <a:t>十六进制（</a:t>
            </a:r>
            <a:r>
              <a:rPr lang="en-US" altLang="zh-CN" sz="2800" b="1"/>
              <a:t>Hexdecimal)—</a:t>
            </a:r>
            <a:r>
              <a:rPr lang="zh-CN" altLang="en-US" sz="2800" b="1"/>
              <a:t>模</a:t>
            </a:r>
            <a:r>
              <a:rPr lang="en-US" altLang="zh-CN" sz="2800" b="1"/>
              <a:t>16 —</a:t>
            </a:r>
            <a:r>
              <a:rPr lang="zh-CN" altLang="en-US" sz="2800" b="1"/>
              <a:t>逢十六进位</a:t>
            </a:r>
          </a:p>
          <a:p>
            <a:pPr>
              <a:lnSpc>
                <a:spcPct val="125000"/>
              </a:lnSpc>
            </a:pPr>
            <a:r>
              <a:rPr lang="zh-CN" altLang="en-US" sz="2800" b="1"/>
              <a:t>八进制（</a:t>
            </a:r>
            <a:r>
              <a:rPr lang="en-US" altLang="zh-CN" sz="2800" b="1"/>
              <a:t>Octal) — </a:t>
            </a:r>
            <a:r>
              <a:rPr lang="zh-CN" altLang="en-US" sz="2800" b="1"/>
              <a:t>模</a:t>
            </a:r>
            <a:r>
              <a:rPr lang="en-US" altLang="zh-CN" sz="2800" b="1"/>
              <a:t>8 —</a:t>
            </a:r>
            <a:r>
              <a:rPr lang="zh-CN" altLang="en-US" sz="2800" b="1"/>
              <a:t>逢八进位</a:t>
            </a:r>
          </a:p>
        </p:txBody>
      </p:sp>
      <p:pic>
        <p:nvPicPr>
          <p:cNvPr id="99332" name="Picture 5"/>
          <p:cNvPicPr>
            <a:picLocks noChangeAspect="1" noChangeArrowheads="1"/>
          </p:cNvPicPr>
          <p:nvPr/>
        </p:nvPicPr>
        <p:blipFill>
          <a:blip r:embed="rId2"/>
          <a:srcRect/>
          <a:stretch>
            <a:fillRect/>
          </a:stretch>
        </p:blipFill>
        <p:spPr bwMode="auto">
          <a:xfrm>
            <a:off x="1254125" y="2733675"/>
            <a:ext cx="5726113" cy="863600"/>
          </a:xfrm>
          <a:prstGeom prst="rect">
            <a:avLst/>
          </a:prstGeom>
          <a:noFill/>
          <a:ln w="9525">
            <a:noFill/>
            <a:miter lim="800000"/>
            <a:headEnd/>
            <a:tailEnd/>
          </a:ln>
        </p:spPr>
      </p:pic>
      <p:pic>
        <p:nvPicPr>
          <p:cNvPr id="99333" name="Picture 6"/>
          <p:cNvPicPr>
            <a:picLocks noChangeAspect="1" noChangeArrowheads="1"/>
          </p:cNvPicPr>
          <p:nvPr/>
        </p:nvPicPr>
        <p:blipFill>
          <a:blip r:embed="rId3"/>
          <a:srcRect/>
          <a:stretch>
            <a:fillRect/>
          </a:stretch>
        </p:blipFill>
        <p:spPr bwMode="auto">
          <a:xfrm>
            <a:off x="1717675" y="5572125"/>
            <a:ext cx="4886325" cy="1079500"/>
          </a:xfrm>
          <a:prstGeom prst="rect">
            <a:avLst/>
          </a:prstGeom>
          <a:noFill/>
          <a:ln w="9525">
            <a:noFill/>
            <a:miter lim="800000"/>
            <a:headEnd/>
            <a:tailEnd/>
          </a:ln>
        </p:spPr>
      </p:pic>
    </p:spTree>
    <p:extLst>
      <p:ext uri="{BB962C8B-B14F-4D97-AF65-F5344CB8AC3E}">
        <p14:creationId xmlns:p14="http://schemas.microsoft.com/office/powerpoint/2010/main" val="18399569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4"/>
            <a:ext cx="7920880" cy="234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计算机</a:t>
            </a:r>
            <a:r>
              <a:rPr lang="zh-CN" altLang="en-US" sz="2400" dirty="0">
                <a:solidFill>
                  <a:schemeClr val="tx1"/>
                </a:solidFill>
                <a:ea typeface="华文楷体" panose="02010600040101010101" pitchFamily="2" charset="-122"/>
                <a:cs typeface="Times New Roman" panose="02020603050405020304" pitchFamily="18" charset="0"/>
              </a:rPr>
              <a:t>中的数值都是以补码形式存放的。一个正整数的补码和该数的原</a:t>
            </a:r>
            <a:r>
              <a:rPr lang="zh-CN" altLang="en-US" sz="2400" dirty="0" smtClean="0">
                <a:solidFill>
                  <a:schemeClr val="tx1"/>
                </a:solidFill>
                <a:ea typeface="华文楷体" panose="02010600040101010101" pitchFamily="2" charset="-122"/>
                <a:cs typeface="Times New Roman" panose="02020603050405020304" pitchFamily="18" charset="0"/>
              </a:rPr>
              <a:t>码相同</a:t>
            </a:r>
            <a:r>
              <a:rPr lang="zh-CN" altLang="en-US" sz="2400" dirty="0">
                <a:solidFill>
                  <a:schemeClr val="tx1"/>
                </a:solidFill>
                <a:ea typeface="华文楷体" panose="02010600040101010101" pitchFamily="2" charset="-122"/>
                <a:cs typeface="Times New Roman" panose="02020603050405020304" pitchFamily="18" charset="0"/>
              </a:rPr>
              <a:t>。负数的补码是：</a:t>
            </a:r>
            <a:r>
              <a:rPr lang="zh-CN" altLang="en-US" sz="2400" b="1" dirty="0">
                <a:solidFill>
                  <a:srgbClr val="0000FF"/>
                </a:solidFill>
                <a:ea typeface="华文楷体" panose="02010600040101010101" pitchFamily="2" charset="-122"/>
                <a:cs typeface="Times New Roman" panose="02020603050405020304" pitchFamily="18" charset="0"/>
              </a:rPr>
              <a:t>符号位除外，每位取反，末位加</a:t>
            </a:r>
            <a:r>
              <a:rPr lang="en-US" altLang="zh-CN" sz="2400" b="1" dirty="0" smtClean="0">
                <a:solidFill>
                  <a:srgbClr val="0000FF"/>
                </a:solidFill>
                <a:ea typeface="华文楷体" panose="02010600040101010101" pitchFamily="2" charset="-122"/>
                <a:cs typeface="Times New Roman" panose="02020603050405020304" pitchFamily="18" charset="0"/>
              </a:rPr>
              <a:t>1</a:t>
            </a:r>
            <a:r>
              <a:rPr lang="zh-CN" altLang="en-US" sz="2400" b="1" dirty="0" smtClean="0">
                <a:solidFill>
                  <a:srgbClr val="0000FF"/>
                </a:solidFill>
                <a:ea typeface="华文楷体" panose="02010600040101010101" pitchFamily="2" charset="-122"/>
                <a:cs typeface="Times New Roman" panose="02020603050405020304" pitchFamily="18" charset="0"/>
              </a:rPr>
              <a:t>（</a:t>
            </a:r>
            <a:r>
              <a:rPr lang="zh-CN" altLang="en-US" sz="2400" b="1" u="sng" dirty="0" smtClean="0">
                <a:solidFill>
                  <a:srgbClr val="0000FF"/>
                </a:solidFill>
                <a:ea typeface="华文楷体" panose="02010600040101010101" pitchFamily="2" charset="-122"/>
                <a:cs typeface="Times New Roman" panose="02020603050405020304" pitchFamily="18" charset="0"/>
              </a:rPr>
              <a:t>注</a:t>
            </a:r>
            <a:r>
              <a:rPr lang="zh-CN" altLang="en-US" sz="2400" b="1" u="sng" dirty="0">
                <a:solidFill>
                  <a:srgbClr val="0000FF"/>
                </a:solidFill>
                <a:ea typeface="华文楷体" panose="02010600040101010101" pitchFamily="2" charset="-122"/>
                <a:cs typeface="Times New Roman" panose="02020603050405020304" pitchFamily="18" charset="0"/>
              </a:rPr>
              <a:t>：加</a:t>
            </a:r>
            <a:r>
              <a:rPr lang="en-US" altLang="zh-CN" sz="2400" b="1" u="sng" dirty="0">
                <a:solidFill>
                  <a:srgbClr val="0000FF"/>
                </a:solidFill>
                <a:ea typeface="华文楷体" panose="02010600040101010101" pitchFamily="2" charset="-122"/>
                <a:cs typeface="Times New Roman" panose="02020603050405020304" pitchFamily="18" charset="0"/>
              </a:rPr>
              <a:t>1</a:t>
            </a:r>
            <a:r>
              <a:rPr lang="zh-CN" altLang="en-US" sz="2400" b="1" u="sng" dirty="0" smtClean="0">
                <a:solidFill>
                  <a:srgbClr val="0000FF"/>
                </a:solidFill>
                <a:ea typeface="华文楷体" panose="02010600040101010101" pitchFamily="2" charset="-122"/>
                <a:cs typeface="Times New Roman" panose="02020603050405020304" pitchFamily="18" charset="0"/>
              </a:rPr>
              <a:t>运算不</a:t>
            </a:r>
            <a:r>
              <a:rPr lang="zh-CN" altLang="en-US" sz="2400" b="1" u="sng" dirty="0">
                <a:solidFill>
                  <a:srgbClr val="0000FF"/>
                </a:solidFill>
                <a:ea typeface="华文楷体" panose="02010600040101010101" pitchFamily="2" charset="-122"/>
                <a:cs typeface="Times New Roman" panose="02020603050405020304" pitchFamily="18" charset="0"/>
              </a:rPr>
              <a:t>包含符号位</a:t>
            </a:r>
            <a:r>
              <a:rPr lang="zh-CN" altLang="en-US" sz="2400" b="1" dirty="0">
                <a:solidFill>
                  <a:srgbClr val="0000FF"/>
                </a:solidFill>
                <a:ea typeface="华文楷体" panose="02010600040101010101" pitchFamily="2" charset="-122"/>
                <a:cs typeface="Times New Roman" panose="02020603050405020304" pitchFamily="18" charset="0"/>
              </a:rPr>
              <a:t>）</a:t>
            </a:r>
            <a:r>
              <a:rPr lang="zh-CN" altLang="en-US" sz="2400" dirty="0">
                <a:solidFill>
                  <a:schemeClr val="tx1"/>
                </a:solidFill>
                <a:ea typeface="华文楷体" panose="02010600040101010101" pitchFamily="2" charset="-122"/>
                <a:cs typeface="Times New Roman" panose="02020603050405020304" pitchFamily="18" charset="0"/>
              </a:rPr>
              <a:t>。</a:t>
            </a:r>
            <a:endParaRPr lang="en-US" altLang="zh-CN" sz="2400" dirty="0">
              <a:solidFill>
                <a:schemeClr val="tx1"/>
              </a:solidFill>
              <a:ea typeface="华文楷体" panose="02010600040101010101" pitchFamily="2" charset="-122"/>
              <a:cs typeface="Times New Roman" panose="02020603050405020304" pitchFamily="18" charset="0"/>
            </a:endParaRPr>
          </a:p>
          <a:p>
            <a:pPr marL="0" indent="0">
              <a:lnSpc>
                <a:spcPct val="150000"/>
              </a:lnSpc>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p:txBody>
      </p:sp>
      <p:graphicFrame>
        <p:nvGraphicFramePr>
          <p:cNvPr id="12" name="Group 308"/>
          <p:cNvGraphicFramePr>
            <a:graphicFrameLocks noGrp="1"/>
          </p:cNvGraphicFramePr>
          <p:nvPr>
            <p:ph sz="quarter" idx="4294967295"/>
            <p:extLst/>
          </p:nvPr>
        </p:nvGraphicFramePr>
        <p:xfrm>
          <a:off x="2152482" y="4043455"/>
          <a:ext cx="6120000" cy="457200"/>
        </p:xfrm>
        <a:graphic>
          <a:graphicData uri="http://schemas.openxmlformats.org/drawingml/2006/table">
            <a:tbl>
              <a:tblPr/>
              <a:tblGrid>
                <a:gridCol w="382500">
                  <a:extLst>
                    <a:ext uri="{9D8B030D-6E8A-4147-A177-3AD203B41FA5}">
                      <a16:colId xmlns:a16="http://schemas.microsoft.com/office/drawing/2014/main" val="4172166877"/>
                    </a:ext>
                  </a:extLst>
                </a:gridCol>
                <a:gridCol w="382500">
                  <a:extLst>
                    <a:ext uri="{9D8B030D-6E8A-4147-A177-3AD203B41FA5}">
                      <a16:colId xmlns:a16="http://schemas.microsoft.com/office/drawing/2014/main" val="1621781158"/>
                    </a:ext>
                  </a:extLst>
                </a:gridCol>
                <a:gridCol w="382500">
                  <a:extLst>
                    <a:ext uri="{9D8B030D-6E8A-4147-A177-3AD203B41FA5}">
                      <a16:colId xmlns:a16="http://schemas.microsoft.com/office/drawing/2014/main" val="2094492810"/>
                    </a:ext>
                  </a:extLst>
                </a:gridCol>
                <a:gridCol w="382500">
                  <a:extLst>
                    <a:ext uri="{9D8B030D-6E8A-4147-A177-3AD203B41FA5}">
                      <a16:colId xmlns:a16="http://schemas.microsoft.com/office/drawing/2014/main" val="4249825262"/>
                    </a:ext>
                  </a:extLst>
                </a:gridCol>
                <a:gridCol w="382500">
                  <a:extLst>
                    <a:ext uri="{9D8B030D-6E8A-4147-A177-3AD203B41FA5}">
                      <a16:colId xmlns:a16="http://schemas.microsoft.com/office/drawing/2014/main" val="3185007510"/>
                    </a:ext>
                  </a:extLst>
                </a:gridCol>
                <a:gridCol w="382500">
                  <a:extLst>
                    <a:ext uri="{9D8B030D-6E8A-4147-A177-3AD203B41FA5}">
                      <a16:colId xmlns:a16="http://schemas.microsoft.com/office/drawing/2014/main" val="964214507"/>
                    </a:ext>
                  </a:extLst>
                </a:gridCol>
                <a:gridCol w="382500">
                  <a:extLst>
                    <a:ext uri="{9D8B030D-6E8A-4147-A177-3AD203B41FA5}">
                      <a16:colId xmlns:a16="http://schemas.microsoft.com/office/drawing/2014/main" val="1080942459"/>
                    </a:ext>
                  </a:extLst>
                </a:gridCol>
                <a:gridCol w="382500">
                  <a:extLst>
                    <a:ext uri="{9D8B030D-6E8A-4147-A177-3AD203B41FA5}">
                      <a16:colId xmlns:a16="http://schemas.microsoft.com/office/drawing/2014/main" val="885949265"/>
                    </a:ext>
                  </a:extLst>
                </a:gridCol>
                <a:gridCol w="382500">
                  <a:extLst>
                    <a:ext uri="{9D8B030D-6E8A-4147-A177-3AD203B41FA5}">
                      <a16:colId xmlns:a16="http://schemas.microsoft.com/office/drawing/2014/main" val="3038958184"/>
                    </a:ext>
                  </a:extLst>
                </a:gridCol>
                <a:gridCol w="382500">
                  <a:extLst>
                    <a:ext uri="{9D8B030D-6E8A-4147-A177-3AD203B41FA5}">
                      <a16:colId xmlns:a16="http://schemas.microsoft.com/office/drawing/2014/main" val="4042328673"/>
                    </a:ext>
                  </a:extLst>
                </a:gridCol>
                <a:gridCol w="382500">
                  <a:extLst>
                    <a:ext uri="{9D8B030D-6E8A-4147-A177-3AD203B41FA5}">
                      <a16:colId xmlns:a16="http://schemas.microsoft.com/office/drawing/2014/main" val="3241585381"/>
                    </a:ext>
                  </a:extLst>
                </a:gridCol>
                <a:gridCol w="382500">
                  <a:extLst>
                    <a:ext uri="{9D8B030D-6E8A-4147-A177-3AD203B41FA5}">
                      <a16:colId xmlns:a16="http://schemas.microsoft.com/office/drawing/2014/main" val="2918691176"/>
                    </a:ext>
                  </a:extLst>
                </a:gridCol>
                <a:gridCol w="382500">
                  <a:extLst>
                    <a:ext uri="{9D8B030D-6E8A-4147-A177-3AD203B41FA5}">
                      <a16:colId xmlns:a16="http://schemas.microsoft.com/office/drawing/2014/main" val="3901684395"/>
                    </a:ext>
                  </a:extLst>
                </a:gridCol>
                <a:gridCol w="382500">
                  <a:extLst>
                    <a:ext uri="{9D8B030D-6E8A-4147-A177-3AD203B41FA5}">
                      <a16:colId xmlns:a16="http://schemas.microsoft.com/office/drawing/2014/main" val="660776558"/>
                    </a:ext>
                  </a:extLst>
                </a:gridCol>
                <a:gridCol w="382500">
                  <a:extLst>
                    <a:ext uri="{9D8B030D-6E8A-4147-A177-3AD203B41FA5}">
                      <a16:colId xmlns:a16="http://schemas.microsoft.com/office/drawing/2014/main" val="1505246124"/>
                    </a:ext>
                  </a:extLst>
                </a:gridCol>
                <a:gridCol w="382500">
                  <a:extLst>
                    <a:ext uri="{9D8B030D-6E8A-4147-A177-3AD203B41FA5}">
                      <a16:colId xmlns:a16="http://schemas.microsoft.com/office/drawing/2014/main" val="86362126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491691309"/>
                  </a:ext>
                </a:extLst>
              </a:tr>
            </a:tbl>
          </a:graphicData>
        </a:graphic>
      </p:graphicFrame>
      <p:graphicFrame>
        <p:nvGraphicFramePr>
          <p:cNvPr id="14" name="Group 259"/>
          <p:cNvGraphicFramePr>
            <a:graphicFrameLocks noGrp="1"/>
          </p:cNvGraphicFramePr>
          <p:nvPr>
            <p:extLst/>
          </p:nvPr>
        </p:nvGraphicFramePr>
        <p:xfrm>
          <a:off x="2133456" y="4928748"/>
          <a:ext cx="6120001" cy="457200"/>
        </p:xfrm>
        <a:graphic>
          <a:graphicData uri="http://schemas.openxmlformats.org/drawingml/2006/table">
            <a:tbl>
              <a:tblPr/>
              <a:tblGrid>
                <a:gridCol w="368410">
                  <a:extLst>
                    <a:ext uri="{9D8B030D-6E8A-4147-A177-3AD203B41FA5}">
                      <a16:colId xmlns:a16="http://schemas.microsoft.com/office/drawing/2014/main" val="2368347987"/>
                    </a:ext>
                  </a:extLst>
                </a:gridCol>
                <a:gridCol w="365661">
                  <a:extLst>
                    <a:ext uri="{9D8B030D-6E8A-4147-A177-3AD203B41FA5}">
                      <a16:colId xmlns:a16="http://schemas.microsoft.com/office/drawing/2014/main" val="2922118207"/>
                    </a:ext>
                  </a:extLst>
                </a:gridCol>
                <a:gridCol w="400739">
                  <a:extLst>
                    <a:ext uri="{9D8B030D-6E8A-4147-A177-3AD203B41FA5}">
                      <a16:colId xmlns:a16="http://schemas.microsoft.com/office/drawing/2014/main" val="2156832131"/>
                    </a:ext>
                  </a:extLst>
                </a:gridCol>
                <a:gridCol w="432048">
                  <a:extLst>
                    <a:ext uri="{9D8B030D-6E8A-4147-A177-3AD203B41FA5}">
                      <a16:colId xmlns:a16="http://schemas.microsoft.com/office/drawing/2014/main" val="3002170817"/>
                    </a:ext>
                  </a:extLst>
                </a:gridCol>
                <a:gridCol w="396161">
                  <a:extLst>
                    <a:ext uri="{9D8B030D-6E8A-4147-A177-3AD203B41FA5}">
                      <a16:colId xmlns:a16="http://schemas.microsoft.com/office/drawing/2014/main" val="2740060608"/>
                    </a:ext>
                  </a:extLst>
                </a:gridCol>
                <a:gridCol w="365661">
                  <a:extLst>
                    <a:ext uri="{9D8B030D-6E8A-4147-A177-3AD203B41FA5}">
                      <a16:colId xmlns:a16="http://schemas.microsoft.com/office/drawing/2014/main" val="860343244"/>
                    </a:ext>
                  </a:extLst>
                </a:gridCol>
                <a:gridCol w="365660">
                  <a:extLst>
                    <a:ext uri="{9D8B030D-6E8A-4147-A177-3AD203B41FA5}">
                      <a16:colId xmlns:a16="http://schemas.microsoft.com/office/drawing/2014/main" val="2437236225"/>
                    </a:ext>
                  </a:extLst>
                </a:gridCol>
                <a:gridCol w="365661">
                  <a:extLst>
                    <a:ext uri="{9D8B030D-6E8A-4147-A177-3AD203B41FA5}">
                      <a16:colId xmlns:a16="http://schemas.microsoft.com/office/drawing/2014/main" val="684354399"/>
                    </a:ext>
                  </a:extLst>
                </a:gridCol>
                <a:gridCol w="368410">
                  <a:extLst>
                    <a:ext uri="{9D8B030D-6E8A-4147-A177-3AD203B41FA5}">
                      <a16:colId xmlns:a16="http://schemas.microsoft.com/office/drawing/2014/main" val="1003914195"/>
                    </a:ext>
                  </a:extLst>
                </a:gridCol>
                <a:gridCol w="365660">
                  <a:extLst>
                    <a:ext uri="{9D8B030D-6E8A-4147-A177-3AD203B41FA5}">
                      <a16:colId xmlns:a16="http://schemas.microsoft.com/office/drawing/2014/main" val="2178496515"/>
                    </a:ext>
                  </a:extLst>
                </a:gridCol>
                <a:gridCol w="365661">
                  <a:extLst>
                    <a:ext uri="{9D8B030D-6E8A-4147-A177-3AD203B41FA5}">
                      <a16:colId xmlns:a16="http://schemas.microsoft.com/office/drawing/2014/main" val="856477287"/>
                    </a:ext>
                  </a:extLst>
                </a:gridCol>
                <a:gridCol w="365660">
                  <a:extLst>
                    <a:ext uri="{9D8B030D-6E8A-4147-A177-3AD203B41FA5}">
                      <a16:colId xmlns:a16="http://schemas.microsoft.com/office/drawing/2014/main" val="69246432"/>
                    </a:ext>
                  </a:extLst>
                </a:gridCol>
                <a:gridCol w="425842">
                  <a:extLst>
                    <a:ext uri="{9D8B030D-6E8A-4147-A177-3AD203B41FA5}">
                      <a16:colId xmlns:a16="http://schemas.microsoft.com/office/drawing/2014/main" val="2438533090"/>
                    </a:ext>
                  </a:extLst>
                </a:gridCol>
                <a:gridCol w="437446">
                  <a:extLst>
                    <a:ext uri="{9D8B030D-6E8A-4147-A177-3AD203B41FA5}">
                      <a16:colId xmlns:a16="http://schemas.microsoft.com/office/drawing/2014/main" val="2258698543"/>
                    </a:ext>
                  </a:extLst>
                </a:gridCol>
                <a:gridCol w="365661">
                  <a:extLst>
                    <a:ext uri="{9D8B030D-6E8A-4147-A177-3AD203B41FA5}">
                      <a16:colId xmlns:a16="http://schemas.microsoft.com/office/drawing/2014/main" val="2729025501"/>
                    </a:ext>
                  </a:extLst>
                </a:gridCol>
                <a:gridCol w="365660">
                  <a:extLst>
                    <a:ext uri="{9D8B030D-6E8A-4147-A177-3AD203B41FA5}">
                      <a16:colId xmlns:a16="http://schemas.microsoft.com/office/drawing/2014/main" val="93806228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731353760"/>
                  </a:ext>
                </a:extLst>
              </a:tr>
            </a:tbl>
          </a:graphicData>
        </a:graphic>
      </p:graphicFrame>
      <p:graphicFrame>
        <p:nvGraphicFramePr>
          <p:cNvPr id="16" name="Group 298"/>
          <p:cNvGraphicFramePr>
            <a:graphicFrameLocks noGrp="1"/>
          </p:cNvGraphicFramePr>
          <p:nvPr>
            <p:extLst/>
          </p:nvPr>
        </p:nvGraphicFramePr>
        <p:xfrm>
          <a:off x="2141047" y="5877272"/>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3" name="矩形 2"/>
          <p:cNvSpPr/>
          <p:nvPr/>
        </p:nvSpPr>
        <p:spPr>
          <a:xfrm>
            <a:off x="755576" y="4043455"/>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的原码</a:t>
            </a:r>
          </a:p>
        </p:txBody>
      </p:sp>
      <p:sp>
        <p:nvSpPr>
          <p:cNvPr id="18" name="矩形 17"/>
          <p:cNvSpPr/>
          <p:nvPr/>
        </p:nvSpPr>
        <p:spPr>
          <a:xfrm>
            <a:off x="255455" y="4957293"/>
            <a:ext cx="1874231" cy="400110"/>
          </a:xfrm>
          <a:prstGeom prst="rect">
            <a:avLst/>
          </a:prstGeom>
        </p:spPr>
        <p:txBody>
          <a:bodyPr wrap="none">
            <a:spAutoFit/>
          </a:bodyPr>
          <a:lstStyle/>
          <a:p>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按位取反</a:t>
            </a:r>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反码</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9" name="矩形 18"/>
          <p:cNvSpPr/>
          <p:nvPr/>
        </p:nvSpPr>
        <p:spPr>
          <a:xfrm>
            <a:off x="720310" y="5909870"/>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88</a:t>
            </a:fld>
            <a:endParaRPr lang="en-US" altLang="zh-CN"/>
          </a:p>
        </p:txBody>
      </p:sp>
      <p:sp>
        <p:nvSpPr>
          <p:cNvPr id="17" name="Rectangle 2"/>
          <p:cNvSpPr>
            <a:spLocks noGrp="1" noChangeArrowheads="1"/>
          </p:cNvSpPr>
          <p:nvPr>
            <p:ph type="title"/>
          </p:nvPr>
        </p:nvSpPr>
        <p:spPr>
          <a:xfrm>
            <a:off x="766763" y="212725"/>
            <a:ext cx="7772400" cy="776288"/>
          </a:xfrm>
        </p:spPr>
        <p:txBody>
          <a:bodyPr/>
          <a:lstStyle/>
          <a:p>
            <a:pPr algn="ctr" eaLnBrk="1" hangingPunct="1"/>
            <a:r>
              <a:rPr lang="en-US" altLang="zh-CN" sz="3600" b="1" i="0" dirty="0" smtClean="0">
                <a:solidFill>
                  <a:schemeClr val="tx1"/>
                </a:solidFill>
              </a:rPr>
              <a:t> </a:t>
            </a:r>
            <a:r>
              <a:rPr lang="zh-CN" altLang="en-US" sz="3600" b="1" i="0" dirty="0" smtClean="0">
                <a:solidFill>
                  <a:schemeClr val="tx1"/>
                </a:solidFill>
              </a:rPr>
              <a:t>符号数的表示</a:t>
            </a:r>
          </a:p>
        </p:txBody>
      </p:sp>
    </p:spTree>
    <p:extLst>
      <p:ext uri="{BB962C8B-B14F-4D97-AF65-F5344CB8AC3E}">
        <p14:creationId xmlns:p14="http://schemas.microsoft.com/office/powerpoint/2010/main" val="41374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5"/>
            <a:ext cx="7920880" cy="162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        通常，计算机中的四则运算都是转换为加法来完成的。一个数减去另外一个数，与一个数加上“另外一个数的补码”结果是一样的。补码将</a:t>
            </a:r>
            <a:r>
              <a:rPr lang="zh-CN" altLang="en-US" sz="2400" dirty="0">
                <a:solidFill>
                  <a:schemeClr val="tx1"/>
                </a:solidFill>
                <a:ea typeface="华文楷体" panose="02010600040101010101" pitchFamily="2" charset="-122"/>
                <a:cs typeface="Times New Roman" panose="02020603050405020304" pitchFamily="18" charset="0"/>
              </a:rPr>
              <a:t>减法运算变成了加法运算。</a:t>
            </a:r>
          </a:p>
        </p:txBody>
      </p:sp>
      <p:graphicFrame>
        <p:nvGraphicFramePr>
          <p:cNvPr id="12" name="Group 308"/>
          <p:cNvGraphicFramePr>
            <a:graphicFrameLocks noGrp="1"/>
          </p:cNvGraphicFramePr>
          <p:nvPr>
            <p:ph sz="quarter" idx="4294967295"/>
            <p:extLst/>
          </p:nvPr>
        </p:nvGraphicFramePr>
        <p:xfrm>
          <a:off x="1980392" y="4005064"/>
          <a:ext cx="6120000" cy="457200"/>
        </p:xfrm>
        <a:graphic>
          <a:graphicData uri="http://schemas.openxmlformats.org/drawingml/2006/table">
            <a:tbl>
              <a:tblPr/>
              <a:tblGrid>
                <a:gridCol w="382500">
                  <a:extLst>
                    <a:ext uri="{9D8B030D-6E8A-4147-A177-3AD203B41FA5}">
                      <a16:colId xmlns:a16="http://schemas.microsoft.com/office/drawing/2014/main" val="4172166877"/>
                    </a:ext>
                  </a:extLst>
                </a:gridCol>
                <a:gridCol w="382500">
                  <a:extLst>
                    <a:ext uri="{9D8B030D-6E8A-4147-A177-3AD203B41FA5}">
                      <a16:colId xmlns:a16="http://schemas.microsoft.com/office/drawing/2014/main" val="1621781158"/>
                    </a:ext>
                  </a:extLst>
                </a:gridCol>
                <a:gridCol w="382500">
                  <a:extLst>
                    <a:ext uri="{9D8B030D-6E8A-4147-A177-3AD203B41FA5}">
                      <a16:colId xmlns:a16="http://schemas.microsoft.com/office/drawing/2014/main" val="2094492810"/>
                    </a:ext>
                  </a:extLst>
                </a:gridCol>
                <a:gridCol w="382500">
                  <a:extLst>
                    <a:ext uri="{9D8B030D-6E8A-4147-A177-3AD203B41FA5}">
                      <a16:colId xmlns:a16="http://schemas.microsoft.com/office/drawing/2014/main" val="4249825262"/>
                    </a:ext>
                  </a:extLst>
                </a:gridCol>
                <a:gridCol w="382500">
                  <a:extLst>
                    <a:ext uri="{9D8B030D-6E8A-4147-A177-3AD203B41FA5}">
                      <a16:colId xmlns:a16="http://schemas.microsoft.com/office/drawing/2014/main" val="3185007510"/>
                    </a:ext>
                  </a:extLst>
                </a:gridCol>
                <a:gridCol w="382500">
                  <a:extLst>
                    <a:ext uri="{9D8B030D-6E8A-4147-A177-3AD203B41FA5}">
                      <a16:colId xmlns:a16="http://schemas.microsoft.com/office/drawing/2014/main" val="964214507"/>
                    </a:ext>
                  </a:extLst>
                </a:gridCol>
                <a:gridCol w="382500">
                  <a:extLst>
                    <a:ext uri="{9D8B030D-6E8A-4147-A177-3AD203B41FA5}">
                      <a16:colId xmlns:a16="http://schemas.microsoft.com/office/drawing/2014/main" val="1080942459"/>
                    </a:ext>
                  </a:extLst>
                </a:gridCol>
                <a:gridCol w="382500">
                  <a:extLst>
                    <a:ext uri="{9D8B030D-6E8A-4147-A177-3AD203B41FA5}">
                      <a16:colId xmlns:a16="http://schemas.microsoft.com/office/drawing/2014/main" val="885949265"/>
                    </a:ext>
                  </a:extLst>
                </a:gridCol>
                <a:gridCol w="382500">
                  <a:extLst>
                    <a:ext uri="{9D8B030D-6E8A-4147-A177-3AD203B41FA5}">
                      <a16:colId xmlns:a16="http://schemas.microsoft.com/office/drawing/2014/main" val="3038958184"/>
                    </a:ext>
                  </a:extLst>
                </a:gridCol>
                <a:gridCol w="382500">
                  <a:extLst>
                    <a:ext uri="{9D8B030D-6E8A-4147-A177-3AD203B41FA5}">
                      <a16:colId xmlns:a16="http://schemas.microsoft.com/office/drawing/2014/main" val="4042328673"/>
                    </a:ext>
                  </a:extLst>
                </a:gridCol>
                <a:gridCol w="382500">
                  <a:extLst>
                    <a:ext uri="{9D8B030D-6E8A-4147-A177-3AD203B41FA5}">
                      <a16:colId xmlns:a16="http://schemas.microsoft.com/office/drawing/2014/main" val="3241585381"/>
                    </a:ext>
                  </a:extLst>
                </a:gridCol>
                <a:gridCol w="382500">
                  <a:extLst>
                    <a:ext uri="{9D8B030D-6E8A-4147-A177-3AD203B41FA5}">
                      <a16:colId xmlns:a16="http://schemas.microsoft.com/office/drawing/2014/main" val="2918691176"/>
                    </a:ext>
                  </a:extLst>
                </a:gridCol>
                <a:gridCol w="382500">
                  <a:extLst>
                    <a:ext uri="{9D8B030D-6E8A-4147-A177-3AD203B41FA5}">
                      <a16:colId xmlns:a16="http://schemas.microsoft.com/office/drawing/2014/main" val="3901684395"/>
                    </a:ext>
                  </a:extLst>
                </a:gridCol>
                <a:gridCol w="382500">
                  <a:extLst>
                    <a:ext uri="{9D8B030D-6E8A-4147-A177-3AD203B41FA5}">
                      <a16:colId xmlns:a16="http://schemas.microsoft.com/office/drawing/2014/main" val="660776558"/>
                    </a:ext>
                  </a:extLst>
                </a:gridCol>
                <a:gridCol w="382500">
                  <a:extLst>
                    <a:ext uri="{9D8B030D-6E8A-4147-A177-3AD203B41FA5}">
                      <a16:colId xmlns:a16="http://schemas.microsoft.com/office/drawing/2014/main" val="1505246124"/>
                    </a:ext>
                  </a:extLst>
                </a:gridCol>
                <a:gridCol w="382500">
                  <a:extLst>
                    <a:ext uri="{9D8B030D-6E8A-4147-A177-3AD203B41FA5}">
                      <a16:colId xmlns:a16="http://schemas.microsoft.com/office/drawing/2014/main" val="86362126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491691309"/>
                  </a:ext>
                </a:extLst>
              </a:tr>
            </a:tbl>
          </a:graphicData>
        </a:graphic>
      </p:graphicFrame>
      <p:graphicFrame>
        <p:nvGraphicFramePr>
          <p:cNvPr id="16" name="Group 298"/>
          <p:cNvGraphicFramePr>
            <a:graphicFrameLocks noGrp="1"/>
          </p:cNvGraphicFramePr>
          <p:nvPr>
            <p:extLst/>
          </p:nvPr>
        </p:nvGraphicFramePr>
        <p:xfrm>
          <a:off x="1968957" y="4830769"/>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3" name="矩形 2"/>
          <p:cNvSpPr/>
          <p:nvPr/>
        </p:nvSpPr>
        <p:spPr>
          <a:xfrm>
            <a:off x="655494" y="4830769"/>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0" name="矩形 19"/>
          <p:cNvSpPr/>
          <p:nvPr/>
        </p:nvSpPr>
        <p:spPr>
          <a:xfrm>
            <a:off x="632674" y="4018480"/>
            <a:ext cx="1239442"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16</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55073" y="3389281"/>
            <a:ext cx="4150495" cy="461665"/>
          </a:xfrm>
          <a:prstGeom prst="rect">
            <a:avLst/>
          </a:prstGeom>
        </p:spPr>
        <p:txBody>
          <a:bodyPr wrap="none">
            <a:spAutoFit/>
          </a:bodyPr>
          <a:lstStyle/>
          <a:p>
            <a:r>
              <a:rPr lang="zh-CN" altLang="en-US" sz="2400" b="1" dirty="0">
                <a:solidFill>
                  <a:srgbClr val="FF0000"/>
                </a:solidFill>
                <a:latin typeface="Times New Roman" panose="02020603050405020304" pitchFamily="18" charset="0"/>
                <a:ea typeface="楷体_GB2312" pitchFamily="49" charset="-122"/>
                <a:cs typeface="Times New Roman" panose="02020603050405020304" pitchFamily="18" charset="0"/>
              </a:rPr>
              <a:t>例如</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latin typeface="Times New Roman" panose="02020603050405020304" pitchFamily="18" charset="0"/>
                <a:ea typeface="楷体_GB2312" pitchFamily="49" charset="-122"/>
                <a:cs typeface="Times New Roman" panose="02020603050405020304" pitchFamily="18" charset="0"/>
              </a:rPr>
              <a:t> </a:t>
            </a:r>
            <a:r>
              <a:rPr lang="zh-CN" altLang="en-US" sz="2400" dirty="0" smtClean="0">
                <a:latin typeface="Times New Roman" panose="02020603050405020304" pitchFamily="18" charset="0"/>
                <a:ea typeface="楷体_GB2312" pitchFamily="49" charset="-122"/>
                <a:cs typeface="Times New Roman" panose="02020603050405020304" pitchFamily="18" charset="0"/>
              </a:rPr>
              <a:t>计算</a:t>
            </a:r>
            <a:r>
              <a:rPr lang="en-US" altLang="zh-CN" sz="2400" dirty="0" smtClean="0">
                <a:latin typeface="Times New Roman" panose="02020603050405020304" pitchFamily="18" charset="0"/>
                <a:ea typeface="楷体_GB2312" pitchFamily="49" charset="-122"/>
                <a:cs typeface="Times New Roman" panose="02020603050405020304" pitchFamily="18" charset="0"/>
              </a:rPr>
              <a:t>16-10 = 16+</a:t>
            </a:r>
            <a:r>
              <a:rPr lang="zh-CN" altLang="en-US" sz="2400" dirty="0" smtClean="0">
                <a:latin typeface="Times New Roman" panose="02020603050405020304" pitchFamily="18" charset="0"/>
                <a:ea typeface="楷体_GB2312" pitchFamily="49" charset="-122"/>
                <a:cs typeface="Times New Roman" panose="02020603050405020304" pitchFamily="18" charset="0"/>
              </a:rPr>
              <a:t>（</a:t>
            </a:r>
            <a:r>
              <a:rPr lang="en-US" altLang="zh-CN" sz="2400" dirty="0" smtClean="0">
                <a:latin typeface="Times New Roman" panose="02020603050405020304" pitchFamily="18" charset="0"/>
                <a:ea typeface="楷体_GB2312" pitchFamily="49" charset="-122"/>
                <a:cs typeface="Times New Roman" panose="02020603050405020304" pitchFamily="18" charset="0"/>
              </a:rPr>
              <a:t>-10</a:t>
            </a:r>
            <a:r>
              <a:rPr lang="zh-CN" altLang="en-US" sz="2400" dirty="0" smtClean="0">
                <a:latin typeface="Times New Roman" panose="02020603050405020304" pitchFamily="18" charset="0"/>
                <a:ea typeface="楷体_GB2312" pitchFamily="49" charset="-122"/>
                <a:cs typeface="Times New Roman" panose="02020603050405020304" pitchFamily="18" charset="0"/>
              </a:rPr>
              <a:t>）</a:t>
            </a:r>
            <a:endParaRPr lang="zh-CN" altLang="en-US" sz="2400" dirty="0"/>
          </a:p>
        </p:txBody>
      </p:sp>
      <p:graphicFrame>
        <p:nvGraphicFramePr>
          <p:cNvPr id="28" name="Group 298"/>
          <p:cNvGraphicFramePr>
            <a:graphicFrameLocks noGrp="1"/>
          </p:cNvGraphicFramePr>
          <p:nvPr>
            <p:extLst/>
          </p:nvPr>
        </p:nvGraphicFramePr>
        <p:xfrm>
          <a:off x="1957869" y="5700148"/>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29" name="矩形 28"/>
          <p:cNvSpPr/>
          <p:nvPr/>
        </p:nvSpPr>
        <p:spPr>
          <a:xfrm>
            <a:off x="644406" y="5700148"/>
            <a:ext cx="1074333" cy="400110"/>
          </a:xfrm>
          <a:prstGeom prst="rect">
            <a:avLst/>
          </a:prstGeom>
        </p:spPr>
        <p:txBody>
          <a:bodyPr wrap="none">
            <a:spAutoFit/>
          </a:bodyPr>
          <a:lstStyle/>
          <a:p>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6</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圆角矩形 6"/>
          <p:cNvSpPr/>
          <p:nvPr/>
        </p:nvSpPr>
        <p:spPr>
          <a:xfrm>
            <a:off x="6156176"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6876256"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7338590"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156176"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876256"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7338590"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89</a:t>
            </a:fld>
            <a:endParaRPr lang="en-US" altLang="zh-CN"/>
          </a:p>
        </p:txBody>
      </p:sp>
    </p:spTree>
    <p:extLst>
      <p:ext uri="{BB962C8B-B14F-4D97-AF65-F5344CB8AC3E}">
        <p14:creationId xmlns:p14="http://schemas.microsoft.com/office/powerpoint/2010/main" val="38442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1000"/>
                                        <p:tgtEl>
                                          <p:spTgt spid="34"/>
                                        </p:tgtEl>
                                      </p:cBhvr>
                                    </p:animEffect>
                                    <p:anim calcmode="lin" valueType="num">
                                      <p:cBhvr>
                                        <p:cTn id="61" dur="1000" fill="hold"/>
                                        <p:tgtEl>
                                          <p:spTgt spid="34"/>
                                        </p:tgtEl>
                                        <p:attrNameLst>
                                          <p:attrName>ppt_x</p:attrName>
                                        </p:attrNameLst>
                                      </p:cBhvr>
                                      <p:tavLst>
                                        <p:tav tm="0">
                                          <p:val>
                                            <p:strVal val="#ppt_x"/>
                                          </p:val>
                                        </p:tav>
                                        <p:tav tm="100000">
                                          <p:val>
                                            <p:strVal val="#ppt_x"/>
                                          </p:val>
                                        </p:tav>
                                      </p:tavLst>
                                    </p:anim>
                                    <p:anim calcmode="lin" valueType="num">
                                      <p:cBhvr>
                                        <p:cTn id="6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ppt_x</p:attrName>
                                        </p:attrNameLst>
                                      </p:cBhvr>
                                      <p:tavLst>
                                        <p:tav tm="0">
                                          <p:val>
                                            <p:strVal val="#ppt_x"/>
                                          </p:val>
                                        </p:tav>
                                        <p:tav tm="100000">
                                          <p:val>
                                            <p:strVal val="#ppt_x"/>
                                          </p:val>
                                        </p:tav>
                                      </p:tavLst>
                                    </p:anim>
                                    <p:anim calcmode="lin" valueType="num">
                                      <p:cBhvr>
                                        <p:cTn id="7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1000"/>
                                        <p:tgtEl>
                                          <p:spTgt spid="7"/>
                                        </p:tgtEl>
                                      </p:cBhvr>
                                    </p:animEffect>
                                    <p:anim calcmode="lin" valueType="num">
                                      <p:cBhvr>
                                        <p:cTn id="82" dur="1000" fill="hold"/>
                                        <p:tgtEl>
                                          <p:spTgt spid="7"/>
                                        </p:tgtEl>
                                        <p:attrNameLst>
                                          <p:attrName>ppt_x</p:attrName>
                                        </p:attrNameLst>
                                      </p:cBhvr>
                                      <p:tavLst>
                                        <p:tav tm="0">
                                          <p:val>
                                            <p:strVal val="#ppt_x"/>
                                          </p:val>
                                        </p:tav>
                                        <p:tav tm="100000">
                                          <p:val>
                                            <p:strVal val="#ppt_x"/>
                                          </p:val>
                                        </p:tav>
                                      </p:tavLst>
                                    </p:anim>
                                    <p:anim calcmode="lin" valueType="num">
                                      <p:cBhvr>
                                        <p:cTn id="8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6" grpId="0"/>
      <p:bldP spid="29" grpId="0"/>
      <p:bldP spid="7"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9</a:t>
            </a:fld>
            <a:endParaRPr lang="en-US" altLang="zh-CN"/>
          </a:p>
        </p:txBody>
      </p:sp>
      <p:sp>
        <p:nvSpPr>
          <p:cNvPr id="3" name="矩形 2"/>
          <p:cNvSpPr/>
          <p:nvPr/>
        </p:nvSpPr>
        <p:spPr>
          <a:xfrm>
            <a:off x="794952" y="1469537"/>
            <a:ext cx="6940378" cy="3970318"/>
          </a:xfrm>
          <a:prstGeom prst="rect">
            <a:avLst/>
          </a:prstGeom>
        </p:spPr>
        <p:txBody>
          <a:bodyPr wrap="square">
            <a:spAutoFit/>
          </a:bodyPr>
          <a:lstStyle/>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掌握微机的基本概念和结构。</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以</a:t>
            </a:r>
            <a:r>
              <a:rPr lang="en-US" altLang="zh-CN" sz="2400" kern="100" dirty="0" err="1">
                <a:latin typeface="+mn-ea"/>
                <a:ea typeface="+mn-ea"/>
              </a:rPr>
              <a:t>INTEL8086</a:t>
            </a:r>
            <a:r>
              <a:rPr lang="zh-CN" altLang="zh-CN" sz="2400" kern="100" dirty="0">
                <a:latin typeface="+mn-ea"/>
                <a:ea typeface="+mn-ea"/>
              </a:rPr>
              <a:t>系列为例</a:t>
            </a:r>
            <a:r>
              <a:rPr lang="en-US" altLang="zh-CN" sz="2400" kern="100" dirty="0">
                <a:latin typeface="+mn-ea"/>
                <a:ea typeface="+mn-ea"/>
              </a:rPr>
              <a:t>,</a:t>
            </a:r>
            <a:r>
              <a:rPr lang="zh-CN" altLang="zh-CN" sz="2400" kern="100" dirty="0">
                <a:latin typeface="+mn-ea"/>
                <a:ea typeface="+mn-ea"/>
              </a:rPr>
              <a:t>掌握</a:t>
            </a:r>
            <a:r>
              <a:rPr lang="en-US" altLang="zh-CN" sz="2400" kern="100" dirty="0">
                <a:latin typeface="+mn-ea"/>
                <a:ea typeface="+mn-ea"/>
              </a:rPr>
              <a:t>16</a:t>
            </a:r>
            <a:r>
              <a:rPr lang="zh-CN" altLang="zh-CN" sz="2400" kern="100" dirty="0">
                <a:latin typeface="+mn-ea"/>
                <a:ea typeface="+mn-ea"/>
              </a:rPr>
              <a:t>位微处理器编程结构、工作模式、基本操作和时序</a:t>
            </a:r>
            <a:r>
              <a:rPr lang="en-US" altLang="zh-CN" sz="2400" kern="100" dirty="0">
                <a:latin typeface="+mn-ea"/>
                <a:ea typeface="+mn-ea"/>
              </a:rPr>
              <a:t>,</a:t>
            </a:r>
            <a:r>
              <a:rPr lang="zh-CN" altLang="zh-CN" sz="2400" kern="100" dirty="0">
                <a:latin typeface="+mn-ea"/>
                <a:ea typeface="+mn-ea"/>
              </a:rPr>
              <a:t>寻址方式和指令系统</a:t>
            </a:r>
            <a:r>
              <a:rPr lang="en-US" altLang="zh-CN" sz="2400" kern="100" dirty="0">
                <a:latin typeface="+mn-ea"/>
                <a:ea typeface="+mn-ea"/>
              </a:rPr>
              <a:t>,</a:t>
            </a:r>
            <a:r>
              <a:rPr lang="zh-CN" altLang="zh-CN" sz="2400" kern="100" dirty="0">
                <a:latin typeface="+mn-ea"/>
                <a:ea typeface="+mn-ea"/>
              </a:rPr>
              <a:t>掌握汇编语言程序设计方法。</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a:t>
            </a:r>
            <a:r>
              <a:rPr lang="en-US" altLang="zh-CN" sz="2400" kern="100" dirty="0">
                <a:latin typeface="+mn-ea"/>
                <a:ea typeface="+mn-ea"/>
              </a:rPr>
              <a:t>CPU</a:t>
            </a:r>
            <a:r>
              <a:rPr lang="zh-CN" altLang="zh-CN" sz="2400" kern="100" dirty="0">
                <a:latin typeface="+mn-ea"/>
                <a:ea typeface="+mn-ea"/>
              </a:rPr>
              <a:t>和外设之间的基本数据传输方式：程序、中断、</a:t>
            </a:r>
            <a:r>
              <a:rPr lang="en-US" altLang="zh-CN" sz="2400" kern="100" dirty="0">
                <a:latin typeface="+mn-ea"/>
                <a:ea typeface="+mn-ea"/>
              </a:rPr>
              <a:t>DMA</a:t>
            </a:r>
            <a:r>
              <a:rPr lang="zh-CN" altLang="zh-CN" sz="2400" kern="100" dirty="0">
                <a:latin typeface="+mn-ea"/>
                <a:ea typeface="+mn-ea"/>
              </a:rPr>
              <a:t>的原理和特点。</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掌握常用可编程</a:t>
            </a:r>
            <a:r>
              <a:rPr lang="en-US" altLang="zh-CN" sz="2400" kern="100" dirty="0">
                <a:latin typeface="+mn-ea"/>
                <a:ea typeface="+mn-ea"/>
              </a:rPr>
              <a:t>I/O</a:t>
            </a:r>
            <a:r>
              <a:rPr lang="zh-CN" altLang="zh-CN" sz="2400" kern="100" dirty="0">
                <a:latin typeface="+mn-ea"/>
                <a:ea typeface="+mn-ea"/>
              </a:rPr>
              <a:t>接口芯片的工作原理及应用</a:t>
            </a:r>
            <a:r>
              <a:rPr lang="zh-CN" altLang="zh-CN" sz="2400" kern="100" dirty="0" smtClean="0">
                <a:latin typeface="+mn-ea"/>
                <a:ea typeface="+mn-ea"/>
              </a:rPr>
              <a:t>。</a:t>
            </a:r>
            <a:endParaRPr lang="zh-CN" altLang="zh-CN" sz="2400" kern="100" dirty="0">
              <a:latin typeface="+mn-ea"/>
              <a:ea typeface="+mn-ea"/>
            </a:endParaRPr>
          </a:p>
        </p:txBody>
      </p:sp>
    </p:spTree>
    <p:extLst>
      <p:ext uri="{BB962C8B-B14F-4D97-AF65-F5344CB8AC3E}">
        <p14:creationId xmlns:p14="http://schemas.microsoft.com/office/powerpoint/2010/main" val="13611427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4"/>
            <a:ext cx="7920880" cy="501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b="1" dirty="0" smtClean="0">
                <a:solidFill>
                  <a:schemeClr val="tx1"/>
                </a:solidFill>
                <a:ea typeface="华文楷体" panose="02010600040101010101" pitchFamily="2" charset="-122"/>
                <a:cs typeface="Times New Roman" panose="02020603050405020304" pitchFamily="18" charset="0"/>
              </a:rPr>
              <a:t>总结</a:t>
            </a:r>
            <a:endParaRPr lang="en-US" altLang="zh-CN" sz="2400" b="1"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en-US" altLang="zh-CN" sz="2400"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r>
              <a:rPr lang="zh-CN" altLang="en-US" sz="2400" dirty="0">
                <a:solidFill>
                  <a:schemeClr val="tx1"/>
                </a:solidFill>
                <a:ea typeface="华文楷体" panose="02010600040101010101" pitchFamily="2" charset="-122"/>
                <a:cs typeface="Times New Roman" panose="02020603050405020304" pitchFamily="18" charset="0"/>
              </a:rPr>
              <a:t>原</a:t>
            </a:r>
            <a:r>
              <a:rPr lang="zh-CN" altLang="en-US" sz="2400" dirty="0" smtClean="0">
                <a:solidFill>
                  <a:schemeClr val="tx1"/>
                </a:solidFill>
                <a:ea typeface="华文楷体" panose="02010600040101010101" pitchFamily="2" charset="-122"/>
                <a:cs typeface="Times New Roman" panose="02020603050405020304" pitchFamily="18" charset="0"/>
              </a:rPr>
              <a:t>码</a:t>
            </a:r>
            <a:r>
              <a:rPr lang="zh-CN" altLang="en-US" sz="2400" dirty="0" smtClean="0">
                <a:solidFill>
                  <a:schemeClr val="tx1"/>
                </a:solidFill>
                <a:ea typeface="华文楷体" panose="02010600040101010101" pitchFamily="2" charset="-122"/>
                <a:cs typeface="Times New Roman" panose="02020603050405020304" pitchFamily="18" charset="0"/>
                <a:sym typeface="Wingdings" panose="05000000000000000000" pitchFamily="2" charset="2"/>
              </a:rPr>
              <a:t>与补码的相互转化</a:t>
            </a:r>
            <a:endParaRPr lang="en-US" altLang="zh-CN" sz="2400" dirty="0" smtClean="0">
              <a:solidFill>
                <a:schemeClr val="tx1"/>
              </a:solidFill>
              <a:ea typeface="华文楷体" panose="02010600040101010101" pitchFamily="2" charset="-122"/>
              <a:cs typeface="Times New Roman" panose="02020603050405020304" pitchFamily="18" charset="0"/>
              <a:sym typeface="Wingdings" panose="05000000000000000000" pitchFamily="2" charset="2"/>
            </a:endParaRPr>
          </a:p>
          <a:p>
            <a:pPr marL="0" indent="0">
              <a:spcBef>
                <a:spcPts val="0"/>
              </a:spcBef>
              <a:buNone/>
            </a:pPr>
            <a:endParaRPr lang="en-US" altLang="zh-CN" sz="2400" dirty="0">
              <a:solidFill>
                <a:schemeClr val="tx1"/>
              </a:solidFill>
              <a:ea typeface="华文楷体" panose="02010600040101010101" pitchFamily="2" charset="-122"/>
              <a:cs typeface="Times New Roman" panose="02020603050405020304" pitchFamily="18" charset="0"/>
              <a:sym typeface="Wingdings" panose="05000000000000000000" pitchFamily="2" charset="2"/>
            </a:endParaRPr>
          </a:p>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正数：正整数</a:t>
            </a:r>
            <a:r>
              <a:rPr lang="zh-CN" altLang="en-US" sz="2400" dirty="0">
                <a:solidFill>
                  <a:schemeClr val="tx1"/>
                </a:solidFill>
                <a:ea typeface="华文楷体" panose="02010600040101010101" pitchFamily="2" charset="-122"/>
                <a:cs typeface="Times New Roman" panose="02020603050405020304" pitchFamily="18" charset="0"/>
              </a:rPr>
              <a:t>的原码</a:t>
            </a:r>
            <a:r>
              <a:rPr lang="zh-CN" altLang="en-US" sz="2400" dirty="0" smtClean="0">
                <a:solidFill>
                  <a:schemeClr val="tx1"/>
                </a:solidFill>
                <a:ea typeface="华文楷体" panose="02010600040101010101" pitchFamily="2" charset="-122"/>
                <a:cs typeface="Times New Roman" panose="02020603050405020304" pitchFamily="18" charset="0"/>
              </a:rPr>
              <a:t>、补码</a:t>
            </a:r>
            <a:r>
              <a:rPr lang="zh-CN" altLang="en-US" sz="2400" dirty="0">
                <a:solidFill>
                  <a:schemeClr val="tx1"/>
                </a:solidFill>
                <a:ea typeface="华文楷体" panose="02010600040101010101" pitchFamily="2" charset="-122"/>
                <a:cs typeface="Times New Roman" panose="02020603050405020304" pitchFamily="18" charset="0"/>
              </a:rPr>
              <a:t>都</a:t>
            </a:r>
            <a:r>
              <a:rPr lang="zh-CN" altLang="en-US" sz="2400" dirty="0" smtClean="0">
                <a:solidFill>
                  <a:schemeClr val="tx1"/>
                </a:solidFill>
                <a:ea typeface="华文楷体" panose="02010600040101010101" pitchFamily="2" charset="-122"/>
                <a:cs typeface="Times New Roman" panose="02020603050405020304" pitchFamily="18" charset="0"/>
              </a:rPr>
              <a:t>一样。</a:t>
            </a:r>
            <a:endParaRPr lang="zh-CN" altLang="en-US" sz="2400" dirty="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负数：符号位除外，每位取反，末位加</a:t>
            </a:r>
            <a:r>
              <a:rPr lang="en-US" altLang="zh-CN" sz="2400" dirty="0" smtClean="0">
                <a:solidFill>
                  <a:schemeClr val="tx1"/>
                </a:solidFill>
                <a:ea typeface="华文楷体" panose="02010600040101010101" pitchFamily="2" charset="-122"/>
                <a:cs typeface="Times New Roman" panose="02020603050405020304" pitchFamily="18" charset="0"/>
              </a:rPr>
              <a:t>1</a:t>
            </a:r>
            <a:r>
              <a:rPr lang="zh-CN" altLang="en-US" sz="2400" dirty="0" smtClean="0">
                <a:solidFill>
                  <a:schemeClr val="tx1"/>
                </a:solidFill>
                <a:ea typeface="华文楷体" panose="02010600040101010101" pitchFamily="2" charset="-122"/>
                <a:cs typeface="Times New Roman" panose="02020603050405020304" pitchFamily="18" charset="0"/>
              </a:rPr>
              <a:t>（</a:t>
            </a:r>
            <a:r>
              <a:rPr lang="zh-CN" altLang="en-US" sz="2400" b="1" u="sng" dirty="0" smtClean="0">
                <a:solidFill>
                  <a:srgbClr val="0000FF"/>
                </a:solidFill>
                <a:ea typeface="华文楷体" panose="02010600040101010101" pitchFamily="2" charset="-122"/>
                <a:cs typeface="Times New Roman" panose="02020603050405020304" pitchFamily="18" charset="0"/>
              </a:rPr>
              <a:t>注：加</a:t>
            </a:r>
            <a:r>
              <a:rPr lang="en-US" altLang="zh-CN" sz="2400" b="1" u="sng" dirty="0" smtClean="0">
                <a:solidFill>
                  <a:srgbClr val="0000FF"/>
                </a:solidFill>
                <a:ea typeface="华文楷体" panose="02010600040101010101" pitchFamily="2" charset="-122"/>
                <a:cs typeface="Times New Roman" panose="02020603050405020304" pitchFamily="18" charset="0"/>
              </a:rPr>
              <a:t>1</a:t>
            </a:r>
            <a:r>
              <a:rPr lang="zh-CN" altLang="en-US" sz="2400" b="1" u="sng" dirty="0" smtClean="0">
                <a:solidFill>
                  <a:srgbClr val="0000FF"/>
                </a:solidFill>
                <a:ea typeface="华文楷体" panose="02010600040101010101" pitchFamily="2" charset="-122"/>
                <a:cs typeface="Times New Roman" panose="02020603050405020304" pitchFamily="18" charset="0"/>
              </a:rPr>
              <a:t>运算也不包含符号位</a:t>
            </a:r>
            <a:r>
              <a:rPr lang="zh-CN" altLang="en-US" sz="2400" dirty="0" smtClean="0">
                <a:solidFill>
                  <a:schemeClr val="tx1"/>
                </a:solidFill>
                <a:ea typeface="华文楷体" panose="02010600040101010101" pitchFamily="2" charset="-122"/>
                <a:cs typeface="Times New Roman" panose="02020603050405020304" pitchFamily="18" charset="0"/>
              </a:rPr>
              <a:t>）。</a:t>
            </a:r>
            <a:endParaRPr lang="en-US" altLang="zh-CN" sz="2400"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90</a:t>
            </a:fld>
            <a:endParaRPr lang="en-US" altLang="zh-CN"/>
          </a:p>
        </p:txBody>
      </p:sp>
    </p:spTree>
    <p:extLst>
      <p:ext uri="{BB962C8B-B14F-4D97-AF65-F5344CB8AC3E}">
        <p14:creationId xmlns:p14="http://schemas.microsoft.com/office/powerpoint/2010/main" val="263688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5"/>
          <p:cNvSpPr>
            <a:spLocks noGrp="1"/>
          </p:cNvSpPr>
          <p:nvPr>
            <p:ph type="sldNum" sz="quarter" idx="12"/>
          </p:nvPr>
        </p:nvSpPr>
        <p:spPr>
          <a:noFill/>
        </p:spPr>
        <p:txBody>
          <a:bodyPr/>
          <a:lstStyle/>
          <a:p>
            <a:fld id="{858C5BAF-BB6E-44EF-A7EE-C3BAE49E9F25}" type="slidenum">
              <a:rPr lang="en-US" altLang="zh-CN" smtClean="0">
                <a:ea typeface="宋体" charset="-122"/>
              </a:rPr>
              <a:t>91</a:t>
            </a:fld>
            <a:endParaRPr lang="en-US" altLang="zh-CN" smtClean="0">
              <a:ea typeface="宋体" charset="-122"/>
            </a:endParaRPr>
          </a:p>
        </p:txBody>
      </p:sp>
      <p:sp>
        <p:nvSpPr>
          <p:cNvPr id="101378" name="Rectangle 4"/>
          <p:cNvSpPr>
            <a:spLocks noChangeArrowheads="1"/>
          </p:cNvSpPr>
          <p:nvPr/>
        </p:nvSpPr>
        <p:spPr bwMode="auto">
          <a:xfrm>
            <a:off x="2660650" y="171450"/>
            <a:ext cx="4313238" cy="641350"/>
          </a:xfrm>
          <a:prstGeom prst="rect">
            <a:avLst/>
          </a:prstGeom>
          <a:noFill/>
          <a:ln w="9525">
            <a:noFill/>
            <a:miter lim="800000"/>
          </a:ln>
        </p:spPr>
        <p:txBody>
          <a:bodyPr wrap="none">
            <a:spAutoFit/>
          </a:bodyPr>
          <a:lstStyle/>
          <a:p>
            <a:r>
              <a:rPr lang="zh-CN" altLang="en-US" sz="3600" b="1"/>
              <a:t>三位二进制整数表示</a:t>
            </a:r>
          </a:p>
        </p:txBody>
      </p:sp>
      <p:pic>
        <p:nvPicPr>
          <p:cNvPr id="101379" name="Picture 5"/>
          <p:cNvPicPr>
            <a:picLocks noChangeAspect="1" noChangeArrowheads="1"/>
          </p:cNvPicPr>
          <p:nvPr/>
        </p:nvPicPr>
        <p:blipFill>
          <a:blip r:embed="rId2"/>
          <a:srcRect/>
          <a:stretch>
            <a:fillRect/>
          </a:stretch>
        </p:blipFill>
        <p:spPr bwMode="auto">
          <a:xfrm>
            <a:off x="552450" y="1008063"/>
            <a:ext cx="7896225" cy="5595937"/>
          </a:xfrm>
          <a:prstGeom prst="rect">
            <a:avLst/>
          </a:prstGeom>
          <a:noFill/>
          <a:ln w="9525">
            <a:noFill/>
            <a:miter lim="800000"/>
            <a:headEnd/>
            <a:tailEnd/>
          </a:ln>
        </p:spPr>
      </p:pic>
    </p:spTree>
    <p:extLst>
      <p:ext uri="{BB962C8B-B14F-4D97-AF65-F5344CB8AC3E}">
        <p14:creationId xmlns:p14="http://schemas.microsoft.com/office/powerpoint/2010/main" val="16186839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灯片编号占位符 5"/>
          <p:cNvSpPr>
            <a:spLocks noGrp="1"/>
          </p:cNvSpPr>
          <p:nvPr>
            <p:ph type="sldNum" sz="quarter" idx="12"/>
          </p:nvPr>
        </p:nvSpPr>
        <p:spPr>
          <a:noFill/>
        </p:spPr>
        <p:txBody>
          <a:bodyPr/>
          <a:lstStyle/>
          <a:p>
            <a:fld id="{7E4F61F6-ACF4-46EA-BFDE-158109A2B07D}" type="slidenum">
              <a:rPr lang="en-US" altLang="zh-CN" smtClean="0">
                <a:ea typeface="宋体" charset="-122"/>
              </a:rPr>
              <a:t>92</a:t>
            </a:fld>
            <a:endParaRPr lang="en-US" altLang="zh-CN" smtClean="0">
              <a:ea typeface="宋体" charset="-122"/>
            </a:endParaRPr>
          </a:p>
        </p:txBody>
      </p:sp>
      <p:sp>
        <p:nvSpPr>
          <p:cNvPr id="102402" name="Rectangle 2"/>
          <p:cNvSpPr>
            <a:spLocks noGrp="1" noChangeArrowheads="1"/>
          </p:cNvSpPr>
          <p:nvPr>
            <p:ph type="title"/>
          </p:nvPr>
        </p:nvSpPr>
        <p:spPr>
          <a:xfrm>
            <a:off x="627063" y="198438"/>
            <a:ext cx="7772400" cy="625475"/>
          </a:xfrm>
        </p:spPr>
        <p:txBody>
          <a:bodyPr/>
          <a:lstStyle/>
          <a:p>
            <a:pPr algn="ctr" eaLnBrk="1" hangingPunct="1"/>
            <a:r>
              <a:rPr lang="zh-CN" altLang="en-US" sz="3600" b="1" i="0" smtClean="0">
                <a:solidFill>
                  <a:schemeClr val="tx1"/>
                </a:solidFill>
              </a:rPr>
              <a:t>补码加减法的运算规则</a:t>
            </a:r>
          </a:p>
        </p:txBody>
      </p:sp>
      <p:sp>
        <p:nvSpPr>
          <p:cNvPr id="102403" name="Rectangle 3"/>
          <p:cNvSpPr>
            <a:spLocks noGrp="1" noChangeArrowheads="1"/>
          </p:cNvSpPr>
          <p:nvPr>
            <p:ph type="body" idx="1"/>
          </p:nvPr>
        </p:nvSpPr>
        <p:spPr>
          <a:xfrm>
            <a:off x="250825" y="1098550"/>
            <a:ext cx="8604250" cy="3684588"/>
          </a:xfrm>
        </p:spPr>
        <p:txBody>
          <a:bodyPr/>
          <a:lstStyle/>
          <a:p>
            <a:pPr eaLnBrk="1" hangingPunct="1">
              <a:lnSpc>
                <a:spcPct val="125000"/>
              </a:lnSpc>
              <a:spcAft>
                <a:spcPct val="50000"/>
              </a:spcAft>
            </a:pPr>
            <a:r>
              <a:rPr lang="zh-CN" altLang="en-US" dirty="0" smtClean="0"/>
              <a:t>补码表示的数具有以下特性：</a:t>
            </a:r>
          </a:p>
          <a:p>
            <a:pPr eaLnBrk="1" hangingPunct="1">
              <a:lnSpc>
                <a:spcPct val="80000"/>
              </a:lnSpc>
              <a:buFontTx/>
              <a:buNone/>
            </a:pPr>
            <a:r>
              <a:rPr lang="zh-CN" altLang="en-US" dirty="0" smtClean="0"/>
              <a:t>		    </a:t>
            </a:r>
            <a:r>
              <a:rPr lang="zh-CN" altLang="en-US" sz="2800" dirty="0" smtClean="0"/>
              <a:t>求补</a:t>
            </a:r>
            <a:r>
              <a:rPr lang="zh-CN" altLang="en-US" dirty="0" smtClean="0"/>
              <a:t>		</a:t>
            </a:r>
            <a:r>
              <a:rPr lang="zh-CN" altLang="en-US" sz="2800" dirty="0" smtClean="0"/>
              <a:t>求补</a:t>
            </a:r>
          </a:p>
          <a:p>
            <a:pPr eaLnBrk="1" hangingPunct="1">
              <a:lnSpc>
                <a:spcPct val="80000"/>
              </a:lnSpc>
              <a:buFontTx/>
              <a:buNone/>
            </a:pPr>
            <a:r>
              <a:rPr lang="zh-CN" altLang="en-US" dirty="0" smtClean="0"/>
              <a:t>	</a:t>
            </a:r>
            <a:r>
              <a:rPr lang="en-US" altLang="zh-CN" dirty="0" smtClean="0"/>
              <a:t>[X]</a:t>
            </a:r>
            <a:r>
              <a:rPr lang="zh-CN" altLang="en-US" baseline="-25000" dirty="0" smtClean="0"/>
              <a:t>补		</a:t>
            </a:r>
            <a:r>
              <a:rPr lang="en-US" altLang="zh-CN" dirty="0" smtClean="0"/>
              <a:t>[-X]</a:t>
            </a:r>
            <a:r>
              <a:rPr lang="zh-CN" altLang="en-US" baseline="-25000" dirty="0" smtClean="0"/>
              <a:t>补		 </a:t>
            </a:r>
            <a:r>
              <a:rPr lang="en-US" altLang="zh-CN" dirty="0" smtClean="0"/>
              <a:t>[X]</a:t>
            </a:r>
            <a:r>
              <a:rPr lang="zh-CN" altLang="en-US" baseline="-25000" dirty="0" smtClean="0"/>
              <a:t>补</a:t>
            </a:r>
            <a:endParaRPr lang="zh-CN" altLang="en-US" sz="2800" baseline="-25000" dirty="0" smtClean="0"/>
          </a:p>
          <a:p>
            <a:pPr eaLnBrk="1" hangingPunct="1">
              <a:lnSpc>
                <a:spcPct val="125000"/>
              </a:lnSpc>
              <a:buFontTx/>
              <a:buNone/>
            </a:pPr>
            <a:r>
              <a:rPr lang="zh-CN" altLang="en-US" dirty="0" smtClean="0"/>
              <a:t>        </a:t>
            </a:r>
          </a:p>
          <a:p>
            <a:pPr eaLnBrk="1" hangingPunct="1">
              <a:lnSpc>
                <a:spcPct val="125000"/>
              </a:lnSpc>
              <a:buFontTx/>
              <a:buNone/>
            </a:pPr>
            <a:r>
              <a:rPr lang="zh-CN" altLang="en-US" dirty="0" smtClean="0"/>
              <a:t>求补：对一个二进制数按位求反后在末位加</a:t>
            </a:r>
            <a:r>
              <a:rPr lang="en-US" altLang="zh-CN" dirty="0" smtClean="0"/>
              <a:t>1</a:t>
            </a:r>
            <a:r>
              <a:rPr lang="zh-CN" altLang="en-US" dirty="0" smtClean="0"/>
              <a:t>的运算</a:t>
            </a:r>
          </a:p>
        </p:txBody>
      </p:sp>
      <p:sp>
        <p:nvSpPr>
          <p:cNvPr id="102404" name="AutoShape 4"/>
          <p:cNvSpPr>
            <a:spLocks noChangeArrowheads="1"/>
          </p:cNvSpPr>
          <p:nvPr/>
        </p:nvSpPr>
        <p:spPr bwMode="auto">
          <a:xfrm>
            <a:off x="3348038" y="4292600"/>
            <a:ext cx="976312" cy="485775"/>
          </a:xfrm>
          <a:prstGeom prst="rightArrow">
            <a:avLst>
              <a:gd name="adj1" fmla="val 50000"/>
              <a:gd name="adj2" fmla="val 50245"/>
            </a:avLst>
          </a:prstGeom>
          <a:noFill/>
          <a:ln w="9525" algn="ctr">
            <a:noFill/>
            <a:miter lim="800000"/>
          </a:ln>
        </p:spPr>
        <p:txBody>
          <a:bodyPr wrap="none" lIns="92075" tIns="46038" rIns="92075" bIns="46038" anchor="ctr"/>
          <a:lstStyle/>
          <a:p>
            <a:pPr algn="ctr"/>
            <a:endParaRPr lang="zh-CN" altLang="en-US"/>
          </a:p>
        </p:txBody>
      </p:sp>
      <p:sp>
        <p:nvSpPr>
          <p:cNvPr id="102405" name="Line 5"/>
          <p:cNvSpPr>
            <a:spLocks noChangeShapeType="1"/>
          </p:cNvSpPr>
          <p:nvPr/>
        </p:nvSpPr>
        <p:spPr bwMode="auto">
          <a:xfrm>
            <a:off x="1692275" y="2924175"/>
            <a:ext cx="792163" cy="0"/>
          </a:xfrm>
          <a:prstGeom prst="line">
            <a:avLst/>
          </a:prstGeom>
          <a:noFill/>
          <a:ln w="9525">
            <a:noFill/>
            <a:round/>
            <a:tailEnd type="triangle" w="med" len="med"/>
          </a:ln>
        </p:spPr>
        <p:txBody>
          <a:bodyPr lIns="92075" tIns="46038" rIns="92075" bIns="46038"/>
          <a:lstStyle/>
          <a:p>
            <a:endParaRPr lang="zh-CN" altLang="en-US"/>
          </a:p>
        </p:txBody>
      </p:sp>
      <p:sp>
        <p:nvSpPr>
          <p:cNvPr id="102406" name="AutoShape 6"/>
          <p:cNvSpPr>
            <a:spLocks noChangeArrowheads="1"/>
          </p:cNvSpPr>
          <p:nvPr/>
        </p:nvSpPr>
        <p:spPr bwMode="auto">
          <a:xfrm>
            <a:off x="1781175" y="2727325"/>
            <a:ext cx="936625" cy="73025"/>
          </a:xfrm>
          <a:prstGeom prst="rightArrow">
            <a:avLst>
              <a:gd name="adj1" fmla="val 50000"/>
              <a:gd name="adj2" fmla="val 320652"/>
            </a:avLst>
          </a:prstGeom>
          <a:noFill/>
          <a:ln w="9525" algn="ctr">
            <a:solidFill>
              <a:schemeClr val="tx1"/>
            </a:solidFill>
            <a:miter lim="800000"/>
          </a:ln>
        </p:spPr>
        <p:txBody>
          <a:bodyPr wrap="none" lIns="92075" tIns="46038" rIns="92075" bIns="46038" anchor="ctr"/>
          <a:lstStyle/>
          <a:p>
            <a:pPr algn="ctr"/>
            <a:endParaRPr lang="zh-CN" altLang="en-US"/>
          </a:p>
        </p:txBody>
      </p:sp>
      <p:sp>
        <p:nvSpPr>
          <p:cNvPr id="102407" name="AutoShape 7"/>
          <p:cNvSpPr>
            <a:spLocks noChangeArrowheads="1"/>
          </p:cNvSpPr>
          <p:nvPr/>
        </p:nvSpPr>
        <p:spPr bwMode="auto">
          <a:xfrm>
            <a:off x="4452938" y="2747963"/>
            <a:ext cx="936625" cy="73025"/>
          </a:xfrm>
          <a:prstGeom prst="rightArrow">
            <a:avLst>
              <a:gd name="adj1" fmla="val 50000"/>
              <a:gd name="adj2" fmla="val 320652"/>
            </a:avLst>
          </a:prstGeom>
          <a:noFill/>
          <a:ln w="9525" algn="ctr">
            <a:solidFill>
              <a:schemeClr val="tx1"/>
            </a:solidFill>
            <a:miter lim="800000"/>
          </a:ln>
        </p:spPr>
        <p:txBody>
          <a:bodyPr wrap="none" lIns="92075" tIns="46038" rIns="92075" bIns="46038" anchor="ctr"/>
          <a:lstStyle/>
          <a:p>
            <a:pPr algn="ctr"/>
            <a:endParaRPr lang="zh-CN" altLang="en-US"/>
          </a:p>
        </p:txBody>
      </p:sp>
    </p:spTree>
    <p:extLst>
      <p:ext uri="{BB962C8B-B14F-4D97-AF65-F5344CB8AC3E}">
        <p14:creationId xmlns:p14="http://schemas.microsoft.com/office/powerpoint/2010/main" val="584655441"/>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5"/>
          <p:cNvSpPr>
            <a:spLocks noGrp="1"/>
          </p:cNvSpPr>
          <p:nvPr>
            <p:ph type="sldNum" sz="quarter" idx="12"/>
          </p:nvPr>
        </p:nvSpPr>
        <p:spPr>
          <a:noFill/>
        </p:spPr>
        <p:txBody>
          <a:bodyPr/>
          <a:lstStyle/>
          <a:p>
            <a:fld id="{7252380E-BBF8-43BE-9A3B-EDD0581F3DB2}" type="slidenum">
              <a:rPr lang="en-US" altLang="zh-CN" smtClean="0">
                <a:ea typeface="宋体" charset="-122"/>
              </a:rPr>
              <a:t>93</a:t>
            </a:fld>
            <a:endParaRPr lang="en-US" altLang="zh-CN" smtClean="0">
              <a:ea typeface="宋体" charset="-122"/>
            </a:endParaRPr>
          </a:p>
        </p:txBody>
      </p:sp>
      <p:sp>
        <p:nvSpPr>
          <p:cNvPr id="103426" name="Rectangle 2"/>
          <p:cNvSpPr>
            <a:spLocks noGrp="1" noChangeArrowheads="1"/>
          </p:cNvSpPr>
          <p:nvPr>
            <p:ph type="title"/>
          </p:nvPr>
        </p:nvSpPr>
        <p:spPr>
          <a:xfrm>
            <a:off x="1371600" y="0"/>
            <a:ext cx="7772400" cy="1143000"/>
          </a:xfrm>
        </p:spPr>
        <p:txBody>
          <a:bodyPr/>
          <a:lstStyle/>
          <a:p>
            <a:pPr algn="ctr" eaLnBrk="1" hangingPunct="1"/>
            <a:r>
              <a:rPr lang="zh-CN" altLang="en-US" sz="3600" b="1" i="0" smtClean="0">
                <a:solidFill>
                  <a:schemeClr val="tx1"/>
                </a:solidFill>
              </a:rPr>
              <a:t>计算机减法计算</a:t>
            </a:r>
            <a:r>
              <a:rPr lang="en-US" altLang="zh-CN" sz="3600" b="1" i="0" smtClean="0">
                <a:solidFill>
                  <a:schemeClr val="tx1"/>
                </a:solidFill>
              </a:rPr>
              <a:t>:</a:t>
            </a:r>
          </a:p>
        </p:txBody>
      </p:sp>
      <p:sp>
        <p:nvSpPr>
          <p:cNvPr id="103427" name="Rectangle 3"/>
          <p:cNvSpPr>
            <a:spLocks noGrp="1" noChangeArrowheads="1"/>
          </p:cNvSpPr>
          <p:nvPr>
            <p:ph type="body" idx="1"/>
          </p:nvPr>
        </p:nvSpPr>
        <p:spPr>
          <a:xfrm>
            <a:off x="641350" y="1355725"/>
            <a:ext cx="8183563" cy="868363"/>
          </a:xfrm>
        </p:spPr>
        <p:txBody>
          <a:bodyPr/>
          <a:lstStyle/>
          <a:p>
            <a:pPr eaLnBrk="1" hangingPunct="1">
              <a:lnSpc>
                <a:spcPct val="80000"/>
              </a:lnSpc>
              <a:buFontTx/>
              <a:buNone/>
            </a:pPr>
            <a:r>
              <a:rPr lang="en-US" altLang="zh-CN" sz="2800" b="1" smtClean="0">
                <a:latin typeface="Times New Roman" pitchFamily="18" charset="0"/>
              </a:rPr>
              <a:t>2-1= </a:t>
            </a:r>
            <a:r>
              <a:rPr lang="zh-CN" altLang="en-US" sz="2800" b="1" smtClean="0">
                <a:latin typeface="Times New Roman" pitchFamily="18" charset="0"/>
              </a:rPr>
              <a:t>？</a:t>
            </a:r>
          </a:p>
          <a:p>
            <a:pPr eaLnBrk="1" hangingPunct="1">
              <a:lnSpc>
                <a:spcPct val="80000"/>
              </a:lnSpc>
              <a:buFontTx/>
              <a:buNone/>
            </a:pPr>
            <a:r>
              <a:rPr lang="zh-CN" altLang="en-US" sz="2800" b="1" smtClean="0">
                <a:latin typeface="Times New Roman" pitchFamily="18" charset="0"/>
              </a:rPr>
              <a:t>将减数</a:t>
            </a:r>
            <a:r>
              <a:rPr lang="en-US" altLang="zh-CN" sz="2800" b="1" smtClean="0">
                <a:latin typeface="Times New Roman" pitchFamily="18" charset="0"/>
              </a:rPr>
              <a:t>1</a:t>
            </a:r>
            <a:r>
              <a:rPr lang="zh-CN" altLang="en-US" sz="2800" b="1" smtClean="0">
                <a:latin typeface="Times New Roman" pitchFamily="18" charset="0"/>
              </a:rPr>
              <a:t>求补，用加计算，</a:t>
            </a:r>
            <a:endParaRPr lang="zh-CN" altLang="en-US" sz="2400" b="1" smtClean="0">
              <a:latin typeface="TimesNewRoman,Bold"/>
              <a:ea typeface="TimesNewRoman,Bold"/>
              <a:cs typeface="TimesNewRoman,Bold"/>
            </a:endParaRPr>
          </a:p>
          <a:p>
            <a:pPr eaLnBrk="1" hangingPunct="1">
              <a:lnSpc>
                <a:spcPct val="80000"/>
              </a:lnSpc>
              <a:buFontTx/>
              <a:buNone/>
            </a:pPr>
            <a:endParaRPr lang="zh-CN" altLang="en-US" sz="2400" b="1" smtClean="0">
              <a:latin typeface="TimesNewRoman,Bold"/>
              <a:ea typeface="TimesNewRoman,Bold"/>
              <a:cs typeface="TimesNewRoman,Bold"/>
            </a:endParaRPr>
          </a:p>
          <a:p>
            <a:pPr eaLnBrk="1" hangingPunct="1">
              <a:lnSpc>
                <a:spcPct val="80000"/>
              </a:lnSpc>
              <a:buFontTx/>
              <a:buNone/>
            </a:pPr>
            <a:endParaRPr lang="zh-CN" altLang="en-US" sz="2400" b="1" smtClean="0">
              <a:latin typeface="TimesNewRoman,Bold"/>
              <a:ea typeface="TimesNewRoman,Bold"/>
              <a:cs typeface="TimesNewRoman,Bold"/>
            </a:endParaRPr>
          </a:p>
          <a:p>
            <a:pPr eaLnBrk="1" hangingPunct="1">
              <a:lnSpc>
                <a:spcPct val="80000"/>
              </a:lnSpc>
              <a:buFontTx/>
              <a:buNone/>
            </a:pPr>
            <a:endParaRPr lang="en-US" altLang="zh-CN" sz="2400" b="1" smtClean="0">
              <a:latin typeface="宋体,Bold"/>
            </a:endParaRPr>
          </a:p>
        </p:txBody>
      </p:sp>
      <p:pic>
        <p:nvPicPr>
          <p:cNvPr id="103428" name="Picture 6"/>
          <p:cNvPicPr>
            <a:picLocks noChangeAspect="1" noChangeArrowheads="1"/>
          </p:cNvPicPr>
          <p:nvPr/>
        </p:nvPicPr>
        <p:blipFill>
          <a:blip r:embed="rId2"/>
          <a:srcRect/>
          <a:stretch>
            <a:fillRect/>
          </a:stretch>
        </p:blipFill>
        <p:spPr bwMode="auto">
          <a:xfrm>
            <a:off x="3175000" y="2655888"/>
            <a:ext cx="1352550" cy="1098550"/>
          </a:xfrm>
          <a:prstGeom prst="rect">
            <a:avLst/>
          </a:prstGeom>
          <a:noFill/>
          <a:ln w="9525">
            <a:noFill/>
            <a:miter lim="800000"/>
            <a:headEnd/>
            <a:tailEnd/>
          </a:ln>
        </p:spPr>
      </p:pic>
      <p:sp>
        <p:nvSpPr>
          <p:cNvPr id="103429" name="Rectangle 7"/>
          <p:cNvSpPr>
            <a:spLocks noChangeArrowheads="1"/>
          </p:cNvSpPr>
          <p:nvPr/>
        </p:nvSpPr>
        <p:spPr bwMode="auto">
          <a:xfrm>
            <a:off x="595313" y="4006850"/>
            <a:ext cx="8183562" cy="868363"/>
          </a:xfrm>
          <a:prstGeom prst="rect">
            <a:avLst/>
          </a:prstGeom>
          <a:noFill/>
          <a:ln w="9525">
            <a:noFill/>
            <a:miter lim="800000"/>
          </a:ln>
        </p:spPr>
        <p:txBody>
          <a:bodyPr/>
          <a:lstStyle/>
          <a:p>
            <a:pPr marL="342900" indent="-342900">
              <a:lnSpc>
                <a:spcPct val="80000"/>
              </a:lnSpc>
              <a:spcBef>
                <a:spcPct val="20000"/>
              </a:spcBef>
            </a:pPr>
            <a:r>
              <a:rPr lang="en-US" altLang="zh-CN" sz="2800" b="1"/>
              <a:t>2-</a:t>
            </a:r>
            <a:r>
              <a:rPr lang="zh-CN" altLang="en-US" sz="2800" b="1"/>
              <a:t>（</a:t>
            </a:r>
            <a:r>
              <a:rPr lang="en-US" altLang="zh-CN" sz="2800" b="1"/>
              <a:t>-1</a:t>
            </a:r>
            <a:r>
              <a:rPr lang="zh-CN" altLang="en-US" sz="2800" b="1"/>
              <a:t>）</a:t>
            </a:r>
            <a:r>
              <a:rPr lang="en-US" altLang="zh-CN" sz="2800" b="1"/>
              <a:t>= </a:t>
            </a:r>
            <a:r>
              <a:rPr lang="zh-CN" altLang="en-US" sz="2800" b="1"/>
              <a:t>？</a:t>
            </a:r>
          </a:p>
          <a:p>
            <a:pPr marL="342900" indent="-342900">
              <a:lnSpc>
                <a:spcPct val="80000"/>
              </a:lnSpc>
              <a:spcBef>
                <a:spcPct val="20000"/>
              </a:spcBef>
            </a:pPr>
            <a:r>
              <a:rPr lang="zh-CN" altLang="en-US" sz="2800" b="1"/>
              <a:t>将减数</a:t>
            </a:r>
            <a:r>
              <a:rPr lang="en-US" altLang="zh-CN" sz="2800" b="1"/>
              <a:t>-1</a:t>
            </a:r>
            <a:r>
              <a:rPr lang="zh-CN" altLang="en-US" sz="2800" b="1"/>
              <a:t>求补，用加计算，</a:t>
            </a:r>
            <a:endParaRPr lang="zh-CN" altLang="en-US" sz="2400" b="1">
              <a:latin typeface="TimesNewRoman,Bold"/>
              <a:ea typeface="TimesNewRoman,Bold"/>
              <a:cs typeface="TimesNewRoman,Bold"/>
            </a:endParaRPr>
          </a:p>
          <a:p>
            <a:pPr marL="342900" indent="-342900">
              <a:lnSpc>
                <a:spcPct val="80000"/>
              </a:lnSpc>
              <a:spcBef>
                <a:spcPct val="20000"/>
              </a:spcBef>
            </a:pPr>
            <a:endParaRPr lang="zh-CN" altLang="en-US" sz="2400" b="1">
              <a:latin typeface="TimesNewRoman,Bold"/>
              <a:ea typeface="TimesNewRoman,Bold"/>
              <a:cs typeface="TimesNewRoman,Bold"/>
            </a:endParaRPr>
          </a:p>
          <a:p>
            <a:pPr marL="342900" indent="-342900">
              <a:lnSpc>
                <a:spcPct val="80000"/>
              </a:lnSpc>
              <a:spcBef>
                <a:spcPct val="20000"/>
              </a:spcBef>
            </a:pPr>
            <a:endParaRPr lang="zh-CN" altLang="en-US" sz="2400" b="1">
              <a:latin typeface="TimesNewRoman,Bold"/>
              <a:ea typeface="TimesNewRoman,Bold"/>
              <a:cs typeface="TimesNewRoman,Bold"/>
            </a:endParaRPr>
          </a:p>
          <a:p>
            <a:pPr marL="342900" indent="-342900">
              <a:lnSpc>
                <a:spcPct val="80000"/>
              </a:lnSpc>
              <a:spcBef>
                <a:spcPct val="20000"/>
              </a:spcBef>
            </a:pPr>
            <a:endParaRPr lang="en-US" altLang="zh-CN" sz="2400" b="1">
              <a:latin typeface="宋体,Bold"/>
            </a:endParaRPr>
          </a:p>
        </p:txBody>
      </p:sp>
      <p:grpSp>
        <p:nvGrpSpPr>
          <p:cNvPr id="103430" name="Group 15"/>
          <p:cNvGrpSpPr/>
          <p:nvPr/>
        </p:nvGrpSpPr>
        <p:grpSpPr bwMode="auto">
          <a:xfrm>
            <a:off x="3221038" y="4922838"/>
            <a:ext cx="1352550" cy="1187450"/>
            <a:chOff x="2029" y="3101"/>
            <a:chExt cx="852" cy="748"/>
          </a:xfrm>
        </p:grpSpPr>
        <p:sp>
          <p:nvSpPr>
            <p:cNvPr id="103431" name="AutoShape 9"/>
            <p:cNvSpPr>
              <a:spLocks noChangeAspect="1" noChangeArrowheads="1" noTextEdit="1"/>
            </p:cNvSpPr>
            <p:nvPr/>
          </p:nvSpPr>
          <p:spPr bwMode="auto">
            <a:xfrm>
              <a:off x="2029" y="3123"/>
              <a:ext cx="852" cy="692"/>
            </a:xfrm>
            <a:prstGeom prst="rect">
              <a:avLst/>
            </a:prstGeom>
            <a:solidFill>
              <a:srgbClr val="CCFFFF"/>
            </a:solidFill>
            <a:ln w="9525">
              <a:noFill/>
              <a:miter lim="800000"/>
            </a:ln>
          </p:spPr>
          <p:txBody>
            <a:bodyPr/>
            <a:lstStyle/>
            <a:p>
              <a:endParaRPr lang="zh-CN" altLang="en-US"/>
            </a:p>
          </p:txBody>
        </p:sp>
        <p:sp>
          <p:nvSpPr>
            <p:cNvPr id="103432" name="Text Box 12"/>
            <p:cNvSpPr txBox="1">
              <a:spLocks noChangeArrowheads="1"/>
            </p:cNvSpPr>
            <p:nvPr/>
          </p:nvSpPr>
          <p:spPr bwMode="auto">
            <a:xfrm>
              <a:off x="2045" y="3101"/>
              <a:ext cx="817" cy="748"/>
            </a:xfrm>
            <a:prstGeom prst="rect">
              <a:avLst/>
            </a:prstGeom>
            <a:noFill/>
            <a:ln w="9525">
              <a:noFill/>
              <a:miter lim="800000"/>
            </a:ln>
          </p:spPr>
          <p:txBody>
            <a:bodyPr>
              <a:spAutoFit/>
            </a:bodyPr>
            <a:lstStyle/>
            <a:p>
              <a:pPr algn="ctr"/>
              <a:r>
                <a:rPr lang="en-US" altLang="zh-CN"/>
                <a:t>   </a:t>
              </a:r>
              <a:r>
                <a:rPr lang="en-US" altLang="zh-CN" sz="2400" b="1"/>
                <a:t>010</a:t>
              </a:r>
            </a:p>
            <a:p>
              <a:pPr algn="ctr"/>
              <a:r>
                <a:rPr lang="en-US" altLang="zh-CN" sz="2400" b="1"/>
                <a:t>+ 001</a:t>
              </a:r>
            </a:p>
            <a:p>
              <a:pPr algn="ctr"/>
              <a:r>
                <a:rPr lang="en-US" altLang="zh-CN" sz="2400" b="1"/>
                <a:t>    011</a:t>
              </a:r>
            </a:p>
          </p:txBody>
        </p:sp>
        <p:sp>
          <p:nvSpPr>
            <p:cNvPr id="103433" name="Line 14"/>
            <p:cNvSpPr>
              <a:spLocks noChangeShapeType="1"/>
            </p:cNvSpPr>
            <p:nvPr/>
          </p:nvSpPr>
          <p:spPr bwMode="auto">
            <a:xfrm>
              <a:off x="2218" y="3619"/>
              <a:ext cx="499" cy="0"/>
            </a:xfrm>
            <a:prstGeom prst="line">
              <a:avLst/>
            </a:prstGeom>
            <a:noFill/>
            <a:ln w="9525">
              <a:solidFill>
                <a:schemeClr val="tx1"/>
              </a:solidFill>
              <a:miter lim="800000"/>
            </a:ln>
          </p:spPr>
          <p:txBody>
            <a:bodyPr wrap="none"/>
            <a:lstStyle/>
            <a:p>
              <a:endParaRPr lang="zh-CN" altLang="en-US"/>
            </a:p>
          </p:txBody>
        </p:sp>
      </p:grpSp>
    </p:spTree>
    <p:extLst>
      <p:ext uri="{BB962C8B-B14F-4D97-AF65-F5344CB8AC3E}">
        <p14:creationId xmlns:p14="http://schemas.microsoft.com/office/powerpoint/2010/main" val="34416518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灯片编号占位符 5"/>
          <p:cNvSpPr>
            <a:spLocks noGrp="1"/>
          </p:cNvSpPr>
          <p:nvPr>
            <p:ph type="sldNum" sz="quarter" idx="12"/>
          </p:nvPr>
        </p:nvSpPr>
        <p:spPr>
          <a:noFill/>
        </p:spPr>
        <p:txBody>
          <a:bodyPr/>
          <a:lstStyle/>
          <a:p>
            <a:fld id="{49E39274-F48D-458D-AF05-BAA9C1252F9C}" type="slidenum">
              <a:rPr lang="en-US" altLang="zh-CN" smtClean="0">
                <a:ea typeface="宋体" charset="-122"/>
              </a:rPr>
              <a:t>94</a:t>
            </a:fld>
            <a:endParaRPr lang="en-US" altLang="zh-CN" smtClean="0">
              <a:ea typeface="宋体" charset="-122"/>
            </a:endParaRPr>
          </a:p>
        </p:txBody>
      </p:sp>
      <p:sp>
        <p:nvSpPr>
          <p:cNvPr id="104450" name="Rectangle 3"/>
          <p:cNvSpPr>
            <a:spLocks noGrp="1" noChangeArrowheads="1"/>
          </p:cNvSpPr>
          <p:nvPr>
            <p:ph type="body" idx="1"/>
          </p:nvPr>
        </p:nvSpPr>
        <p:spPr>
          <a:xfrm>
            <a:off x="395288" y="1295400"/>
            <a:ext cx="8748712" cy="4953000"/>
          </a:xfrm>
        </p:spPr>
        <p:txBody>
          <a:bodyPr/>
          <a:lstStyle/>
          <a:p>
            <a:pPr eaLnBrk="1" hangingPunct="1">
              <a:lnSpc>
                <a:spcPct val="125000"/>
              </a:lnSpc>
            </a:pPr>
            <a:r>
              <a:rPr lang="zh-CN" altLang="en-US" smtClean="0"/>
              <a:t>利用补码的上述特许，可将减法运算转换为加法运算。规则如下：</a:t>
            </a:r>
          </a:p>
          <a:p>
            <a:pPr eaLnBrk="1" hangingPunct="1">
              <a:lnSpc>
                <a:spcPct val="125000"/>
              </a:lnSpc>
              <a:buFontTx/>
              <a:buNone/>
            </a:pPr>
            <a:r>
              <a:rPr lang="zh-CN" altLang="en-US" sz="4000" smtClean="0"/>
              <a:t>　　</a:t>
            </a:r>
            <a:r>
              <a:rPr lang="en-US" altLang="zh-CN" smtClean="0"/>
              <a:t>[X+Y]</a:t>
            </a:r>
            <a:r>
              <a:rPr lang="zh-CN" altLang="en-US" baseline="-25000" smtClean="0"/>
              <a:t>补</a:t>
            </a:r>
            <a:r>
              <a:rPr lang="en-US" altLang="zh-CN" smtClean="0"/>
              <a:t>=[X]</a:t>
            </a:r>
            <a:r>
              <a:rPr lang="zh-CN" altLang="en-US" baseline="-25000" smtClean="0"/>
              <a:t>补</a:t>
            </a:r>
            <a:r>
              <a:rPr lang="en-US" altLang="zh-CN" smtClean="0"/>
              <a:t>+[Y]</a:t>
            </a:r>
            <a:r>
              <a:rPr lang="zh-CN" altLang="en-US" baseline="-25000" smtClean="0"/>
              <a:t>补</a:t>
            </a:r>
            <a:endParaRPr lang="zh-CN" altLang="en-US" smtClean="0"/>
          </a:p>
          <a:p>
            <a:pPr eaLnBrk="1" hangingPunct="1">
              <a:lnSpc>
                <a:spcPct val="125000"/>
              </a:lnSpc>
              <a:buFontTx/>
              <a:buNone/>
            </a:pPr>
            <a:r>
              <a:rPr lang="zh-CN" altLang="en-US" smtClean="0"/>
              <a:t>        </a:t>
            </a:r>
            <a:r>
              <a:rPr lang="en-US" altLang="zh-CN" smtClean="0"/>
              <a:t>[X-Y]</a:t>
            </a:r>
            <a:r>
              <a:rPr lang="zh-CN" altLang="en-US" baseline="-25000" smtClean="0"/>
              <a:t>补</a:t>
            </a:r>
            <a:r>
              <a:rPr lang="en-US" altLang="zh-CN" smtClean="0"/>
              <a:t>=[X]</a:t>
            </a:r>
            <a:r>
              <a:rPr lang="zh-CN" altLang="en-US" baseline="-25000" smtClean="0"/>
              <a:t>补</a:t>
            </a:r>
            <a:r>
              <a:rPr lang="en-US" altLang="zh-CN" baseline="-25000" smtClean="0"/>
              <a:t>+</a:t>
            </a:r>
            <a:r>
              <a:rPr lang="en-US" altLang="zh-CN" smtClean="0"/>
              <a:t> [-Y]</a:t>
            </a:r>
            <a:r>
              <a:rPr lang="zh-CN" altLang="en-US" baseline="-25000" smtClean="0"/>
              <a:t>补</a:t>
            </a:r>
            <a:endParaRPr lang="zh-CN" altLang="en-US" smtClean="0"/>
          </a:p>
          <a:p>
            <a:pPr eaLnBrk="1" hangingPunct="1">
              <a:lnSpc>
                <a:spcPct val="125000"/>
              </a:lnSpc>
              <a:buFontTx/>
              <a:buNone/>
            </a:pPr>
            <a:r>
              <a:rPr lang="zh-CN" altLang="en-US" smtClean="0"/>
              <a:t>　 其中</a:t>
            </a:r>
            <a:r>
              <a:rPr lang="en-US" altLang="zh-CN" smtClean="0"/>
              <a:t>X</a:t>
            </a:r>
            <a:r>
              <a:rPr lang="zh-CN" altLang="en-US" smtClean="0"/>
              <a:t>，</a:t>
            </a:r>
            <a:r>
              <a:rPr lang="en-US" altLang="zh-CN" smtClean="0"/>
              <a:t>Y</a:t>
            </a:r>
            <a:r>
              <a:rPr lang="zh-CN" altLang="en-US" smtClean="0"/>
              <a:t>为正负数均可，符号位参与运算。</a:t>
            </a:r>
          </a:p>
          <a:p>
            <a:pPr eaLnBrk="1" hangingPunct="1"/>
            <a:r>
              <a:rPr lang="zh-CN" altLang="en-US" smtClean="0"/>
              <a:t>补码减法是用对减数求补后，</a:t>
            </a:r>
          </a:p>
          <a:p>
            <a:pPr eaLnBrk="1" hangingPunct="1">
              <a:buFontTx/>
              <a:buNone/>
            </a:pPr>
            <a:r>
              <a:rPr lang="zh-CN" altLang="en-US" smtClean="0"/>
              <a:t>   把减法转换为加法进行的</a:t>
            </a:r>
          </a:p>
        </p:txBody>
      </p:sp>
    </p:spTree>
    <p:extLst>
      <p:ext uri="{BB962C8B-B14F-4D97-AF65-F5344CB8AC3E}">
        <p14:creationId xmlns:p14="http://schemas.microsoft.com/office/powerpoint/2010/main" val="79903943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5"/>
          <p:cNvSpPr>
            <a:spLocks noGrp="1"/>
          </p:cNvSpPr>
          <p:nvPr>
            <p:ph type="sldNum" sz="quarter" idx="12"/>
          </p:nvPr>
        </p:nvSpPr>
        <p:spPr>
          <a:noFill/>
        </p:spPr>
        <p:txBody>
          <a:bodyPr/>
          <a:lstStyle/>
          <a:p>
            <a:fld id="{2F508088-D7FB-4B3C-9897-F30A04CF1BB5}" type="slidenum">
              <a:rPr lang="en-US" altLang="zh-CN" smtClean="0">
                <a:ea typeface="宋体" charset="-122"/>
              </a:rPr>
              <a:t>95</a:t>
            </a:fld>
            <a:endParaRPr lang="en-US" altLang="zh-CN" smtClean="0">
              <a:ea typeface="宋体" charset="-122"/>
            </a:endParaRPr>
          </a:p>
        </p:txBody>
      </p:sp>
      <p:sp>
        <p:nvSpPr>
          <p:cNvPr id="105474" name="Rectangle 3"/>
          <p:cNvSpPr>
            <a:spLocks noGrp="1" noChangeArrowheads="1"/>
          </p:cNvSpPr>
          <p:nvPr>
            <p:ph type="body" idx="1"/>
          </p:nvPr>
        </p:nvSpPr>
        <p:spPr>
          <a:xfrm>
            <a:off x="623888" y="1416050"/>
            <a:ext cx="7772400" cy="4114800"/>
          </a:xfrm>
        </p:spPr>
        <p:txBody>
          <a:bodyPr/>
          <a:lstStyle/>
          <a:p>
            <a:pPr eaLnBrk="1" hangingPunct="1">
              <a:lnSpc>
                <a:spcPct val="125000"/>
              </a:lnSpc>
            </a:pPr>
            <a:r>
              <a:rPr lang="zh-CN" altLang="en-US" smtClean="0"/>
              <a:t>通过引进补码，使计算机中的加减运算十分简便，不必判断数的正负。</a:t>
            </a:r>
          </a:p>
          <a:p>
            <a:pPr eaLnBrk="1" hangingPunct="1"/>
            <a:r>
              <a:rPr lang="zh-CN" altLang="en-US" smtClean="0"/>
              <a:t>加、减、乘、除运算全部可以用移位和相加两种操作实现</a:t>
            </a:r>
            <a:r>
              <a:rPr lang="en-US" altLang="zh-CN" smtClean="0">
                <a:latin typeface="Times New Roman" pitchFamily="18" charset="0"/>
              </a:rPr>
              <a:t>—</a:t>
            </a:r>
            <a:r>
              <a:rPr lang="zh-CN" altLang="en-US" smtClean="0"/>
              <a:t>使运算电路的结构大为简化。</a:t>
            </a:r>
          </a:p>
          <a:p>
            <a:pPr eaLnBrk="1" hangingPunct="1">
              <a:buFontTx/>
              <a:buNone/>
            </a:pPr>
            <a:endParaRPr lang="en-US" altLang="zh-CN" smtClean="0"/>
          </a:p>
        </p:txBody>
      </p:sp>
    </p:spTree>
    <p:extLst>
      <p:ext uri="{BB962C8B-B14F-4D97-AF65-F5344CB8AC3E}">
        <p14:creationId xmlns:p14="http://schemas.microsoft.com/office/powerpoint/2010/main" val="1937468021"/>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5"/>
          <p:cNvSpPr>
            <a:spLocks noGrp="1"/>
          </p:cNvSpPr>
          <p:nvPr>
            <p:ph type="sldNum" sz="quarter" idx="12"/>
          </p:nvPr>
        </p:nvSpPr>
        <p:spPr>
          <a:noFill/>
        </p:spPr>
        <p:txBody>
          <a:bodyPr/>
          <a:lstStyle/>
          <a:p>
            <a:fld id="{C079B010-1733-49F8-BEDE-9EA977CE35DC}" type="slidenum">
              <a:rPr lang="en-US" altLang="zh-CN" smtClean="0">
                <a:ea typeface="宋体" charset="-122"/>
              </a:rPr>
              <a:t>96</a:t>
            </a:fld>
            <a:endParaRPr lang="en-US" altLang="zh-CN" smtClean="0">
              <a:ea typeface="宋体" charset="-122"/>
            </a:endParaRPr>
          </a:p>
        </p:txBody>
      </p:sp>
      <p:sp>
        <p:nvSpPr>
          <p:cNvPr id="106498" name="Rectangle 2"/>
          <p:cNvSpPr>
            <a:spLocks noGrp="1" noChangeArrowheads="1"/>
          </p:cNvSpPr>
          <p:nvPr>
            <p:ph type="title"/>
          </p:nvPr>
        </p:nvSpPr>
        <p:spPr>
          <a:xfrm>
            <a:off x="641350" y="0"/>
            <a:ext cx="7772400" cy="1143000"/>
          </a:xfrm>
        </p:spPr>
        <p:txBody>
          <a:bodyPr/>
          <a:lstStyle/>
          <a:p>
            <a:pPr algn="ctr" eaLnBrk="1" hangingPunct="1"/>
            <a:r>
              <a:rPr lang="en-US" altLang="zh-CN" smtClean="0"/>
              <a:t> </a:t>
            </a:r>
            <a:r>
              <a:rPr lang="zh-CN" altLang="en-US" sz="3600" b="1" i="0" smtClean="0">
                <a:solidFill>
                  <a:schemeClr val="tx1"/>
                </a:solidFill>
              </a:rPr>
              <a:t>符号数运算中的溢出问题</a:t>
            </a:r>
          </a:p>
        </p:txBody>
      </p:sp>
      <p:sp>
        <p:nvSpPr>
          <p:cNvPr id="106499" name="Rectangle 3"/>
          <p:cNvSpPr>
            <a:spLocks noGrp="1" noChangeArrowheads="1"/>
          </p:cNvSpPr>
          <p:nvPr>
            <p:ph type="body" idx="1"/>
          </p:nvPr>
        </p:nvSpPr>
        <p:spPr>
          <a:xfrm>
            <a:off x="457200" y="1249363"/>
            <a:ext cx="7772400" cy="4114800"/>
          </a:xfrm>
        </p:spPr>
        <p:txBody>
          <a:bodyPr/>
          <a:lstStyle/>
          <a:p>
            <a:pPr eaLnBrk="1" hangingPunct="1">
              <a:buFontTx/>
              <a:buNone/>
            </a:pPr>
            <a:endParaRPr lang="en-US" altLang="zh-CN" b="1" smtClean="0"/>
          </a:p>
          <a:p>
            <a:pPr eaLnBrk="1" hangingPunct="1"/>
            <a:r>
              <a:rPr lang="zh-CN" altLang="en-US" b="1" smtClean="0"/>
              <a:t>溢出</a:t>
            </a:r>
            <a:r>
              <a:rPr lang="en-US" altLang="zh-CN" b="1" smtClean="0">
                <a:latin typeface="Times New Roman" pitchFamily="18" charset="0"/>
              </a:rPr>
              <a:t>——</a:t>
            </a:r>
            <a:endParaRPr lang="en-US" altLang="zh-CN" b="1" smtClean="0"/>
          </a:p>
          <a:p>
            <a:pPr lvl="1" eaLnBrk="1" hangingPunct="1"/>
            <a:r>
              <a:rPr lang="zh-CN" altLang="en-US" smtClean="0"/>
              <a:t>运算结果超出运算器所能表示的范围。</a:t>
            </a:r>
            <a:endParaRPr lang="zh-CN" altLang="en-US" b="1" smtClean="0"/>
          </a:p>
          <a:p>
            <a:pPr eaLnBrk="1" hangingPunct="1"/>
            <a:endParaRPr lang="en-US" altLang="zh-CN" smtClean="0"/>
          </a:p>
        </p:txBody>
      </p:sp>
    </p:spTree>
    <p:extLst>
      <p:ext uri="{BB962C8B-B14F-4D97-AF65-F5344CB8AC3E}">
        <p14:creationId xmlns:p14="http://schemas.microsoft.com/office/powerpoint/2010/main" val="128080167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5"/>
          <p:cNvSpPr>
            <a:spLocks noGrp="1"/>
          </p:cNvSpPr>
          <p:nvPr>
            <p:ph type="sldNum" sz="quarter" idx="12"/>
          </p:nvPr>
        </p:nvSpPr>
        <p:spPr>
          <a:noFill/>
        </p:spPr>
        <p:txBody>
          <a:bodyPr/>
          <a:lstStyle/>
          <a:p>
            <a:fld id="{C00A0B47-D7B4-4CE6-B752-CE6C7E18DCFF}" type="slidenum">
              <a:rPr lang="en-US" altLang="zh-CN" smtClean="0">
                <a:ea typeface="宋体" charset="-122"/>
              </a:rPr>
              <a:t>97</a:t>
            </a:fld>
            <a:endParaRPr lang="en-US" altLang="zh-CN" smtClean="0">
              <a:ea typeface="宋体" charset="-122"/>
            </a:endParaRPr>
          </a:p>
        </p:txBody>
      </p:sp>
      <p:sp>
        <p:nvSpPr>
          <p:cNvPr id="107522" name="Rectangle 2"/>
          <p:cNvSpPr>
            <a:spLocks noGrp="1" noChangeArrowheads="1"/>
          </p:cNvSpPr>
          <p:nvPr>
            <p:ph type="title"/>
          </p:nvPr>
        </p:nvSpPr>
        <p:spPr>
          <a:xfrm>
            <a:off x="841375" y="0"/>
            <a:ext cx="7772400" cy="1143000"/>
          </a:xfrm>
        </p:spPr>
        <p:txBody>
          <a:bodyPr/>
          <a:lstStyle/>
          <a:p>
            <a:pPr algn="ctr" eaLnBrk="1" hangingPunct="1"/>
            <a:r>
              <a:rPr lang="zh-CN" altLang="en-US" sz="3600" b="1" i="0" smtClean="0">
                <a:solidFill>
                  <a:schemeClr val="tx1"/>
                </a:solidFill>
              </a:rPr>
              <a:t>溢出的判断方法</a:t>
            </a:r>
          </a:p>
        </p:txBody>
      </p:sp>
      <p:sp>
        <p:nvSpPr>
          <p:cNvPr id="107523" name="Rectangle 3"/>
          <p:cNvSpPr>
            <a:spLocks noGrp="1" noChangeArrowheads="1"/>
          </p:cNvSpPr>
          <p:nvPr>
            <p:ph type="body" idx="1"/>
          </p:nvPr>
        </p:nvSpPr>
        <p:spPr>
          <a:xfrm>
            <a:off x="458788" y="1103313"/>
            <a:ext cx="8416925" cy="5384800"/>
          </a:xfrm>
        </p:spPr>
        <p:txBody>
          <a:bodyPr/>
          <a:lstStyle/>
          <a:p>
            <a:pPr eaLnBrk="1" hangingPunct="1">
              <a:lnSpc>
                <a:spcPct val="90000"/>
              </a:lnSpc>
            </a:pPr>
            <a:endParaRPr lang="en-US" altLang="zh-CN" sz="2400" dirty="0" smtClean="0"/>
          </a:p>
          <a:p>
            <a:pPr lvl="1" eaLnBrk="1" hangingPunct="1">
              <a:lnSpc>
                <a:spcPct val="90000"/>
              </a:lnSpc>
            </a:pPr>
            <a:r>
              <a:rPr lang="zh-CN" altLang="en-US" sz="2400" dirty="0" smtClean="0"/>
              <a:t>异号相加</a:t>
            </a:r>
            <a:r>
              <a:rPr lang="en-US" altLang="zh-CN" sz="2400" dirty="0" smtClean="0">
                <a:latin typeface="Times New Roman" pitchFamily="18" charset="0"/>
              </a:rPr>
              <a:t>——</a:t>
            </a:r>
            <a:r>
              <a:rPr lang="zh-CN" altLang="en-US" sz="2400" dirty="0" smtClean="0"/>
              <a:t>不会溢出。</a:t>
            </a:r>
          </a:p>
          <a:p>
            <a:pPr lvl="1" eaLnBrk="1" hangingPunct="1">
              <a:lnSpc>
                <a:spcPct val="90000"/>
              </a:lnSpc>
            </a:pPr>
            <a:r>
              <a:rPr lang="zh-CN" altLang="en-US" sz="2400" dirty="0" smtClean="0"/>
              <a:t>同号相加</a:t>
            </a:r>
            <a:r>
              <a:rPr lang="en-US" altLang="zh-CN" sz="2400" dirty="0" smtClean="0">
                <a:latin typeface="Times New Roman" pitchFamily="18" charset="0"/>
              </a:rPr>
              <a:t>——</a:t>
            </a:r>
            <a:r>
              <a:rPr lang="zh-CN" altLang="en-US" sz="2400" dirty="0" smtClean="0"/>
              <a:t>可能溢出：</a:t>
            </a:r>
          </a:p>
          <a:p>
            <a:pPr lvl="2" eaLnBrk="1" hangingPunct="1">
              <a:lnSpc>
                <a:spcPct val="90000"/>
              </a:lnSpc>
              <a:buFontTx/>
              <a:buNone/>
            </a:pPr>
            <a:endParaRPr lang="zh-CN" altLang="en-US" dirty="0" smtClean="0"/>
          </a:p>
          <a:p>
            <a:pPr eaLnBrk="1" hangingPunct="1">
              <a:lnSpc>
                <a:spcPct val="90000"/>
              </a:lnSpc>
            </a:pPr>
            <a:r>
              <a:rPr lang="zh-CN" altLang="en-US" sz="2400" dirty="0" smtClean="0"/>
              <a:t>机器自动判断溢出的原理</a:t>
            </a:r>
          </a:p>
          <a:p>
            <a:pPr lvl="1" eaLnBrk="1" hangingPunct="1">
              <a:lnSpc>
                <a:spcPct val="90000"/>
              </a:lnSpc>
            </a:pPr>
            <a:r>
              <a:rPr lang="zh-CN" altLang="en-US" dirty="0" smtClean="0"/>
              <a:t>两个</a:t>
            </a:r>
            <a:r>
              <a:rPr lang="en-US" altLang="zh-CN" dirty="0" smtClean="0"/>
              <a:t>8</a:t>
            </a:r>
            <a:r>
              <a:rPr lang="zh-CN" altLang="en-US" dirty="0" smtClean="0"/>
              <a:t>位带符号二进制数相加或相减时，若</a:t>
            </a:r>
          </a:p>
          <a:p>
            <a:pPr lvl="1" eaLnBrk="1" hangingPunct="1">
              <a:lnSpc>
                <a:spcPct val="90000"/>
              </a:lnSpc>
              <a:buFontTx/>
              <a:buNone/>
            </a:pPr>
            <a:r>
              <a:rPr lang="zh-CN" altLang="en-US" dirty="0" smtClean="0"/>
              <a:t>	     </a:t>
            </a:r>
            <a:r>
              <a:rPr lang="en-US" altLang="zh-CN" dirty="0" err="1" smtClean="0"/>
              <a:t>C</a:t>
            </a:r>
            <a:r>
              <a:rPr lang="en-US" altLang="zh-CN" baseline="-25000" dirty="0" err="1" smtClean="0"/>
              <a:t>7</a:t>
            </a:r>
            <a:r>
              <a:rPr lang="en-US" altLang="zh-CN" baseline="-25000" dirty="0" smtClean="0"/>
              <a:t> </a:t>
            </a:r>
            <a:r>
              <a:rPr lang="zh-CN" altLang="en-GB" dirty="0" smtClean="0">
                <a:sym typeface="Symbol" pitchFamily="18" charset="2"/>
              </a:rPr>
              <a:t> </a:t>
            </a:r>
            <a:r>
              <a:rPr lang="en-GB" altLang="zh-CN" dirty="0" err="1" smtClean="0">
                <a:sym typeface="Symbol" pitchFamily="18" charset="2"/>
              </a:rPr>
              <a:t>C</a:t>
            </a:r>
            <a:r>
              <a:rPr lang="en-GB" altLang="zh-CN" baseline="-25000" dirty="0" err="1" smtClean="0">
                <a:sym typeface="Symbol" pitchFamily="18" charset="2"/>
              </a:rPr>
              <a:t>6</a:t>
            </a:r>
            <a:r>
              <a:rPr lang="zh-CN" altLang="en-US" dirty="0" smtClean="0"/>
              <a:t>＝</a:t>
            </a:r>
            <a:r>
              <a:rPr lang="en-US" altLang="zh-CN" dirty="0" smtClean="0"/>
              <a:t>1</a:t>
            </a:r>
            <a:r>
              <a:rPr lang="zh-CN" altLang="en-US" dirty="0" smtClean="0"/>
              <a:t>，</a:t>
            </a:r>
            <a:r>
              <a:rPr lang="en-US" altLang="zh-CN" dirty="0" smtClean="0"/>
              <a:t>(</a:t>
            </a:r>
            <a:r>
              <a:rPr lang="zh-CN" altLang="en-US" dirty="0" smtClean="0"/>
              <a:t>异或逻辑</a:t>
            </a:r>
            <a:r>
              <a:rPr lang="en-US" altLang="zh-CN" dirty="0" smtClean="0"/>
              <a:t>)</a:t>
            </a:r>
            <a:endParaRPr lang="zh-CN" altLang="en-US" dirty="0" smtClean="0"/>
          </a:p>
          <a:p>
            <a:pPr lvl="1" eaLnBrk="1" hangingPunct="1">
              <a:lnSpc>
                <a:spcPct val="90000"/>
              </a:lnSpc>
              <a:buFontTx/>
              <a:buNone/>
            </a:pPr>
            <a:r>
              <a:rPr lang="zh-CN" altLang="en-US" dirty="0" smtClean="0"/>
              <a:t>    则结果产生溢出。</a:t>
            </a:r>
          </a:p>
          <a:p>
            <a:pPr lvl="1" eaLnBrk="1" hangingPunct="1">
              <a:lnSpc>
                <a:spcPct val="90000"/>
              </a:lnSpc>
              <a:buFontTx/>
              <a:buNone/>
            </a:pPr>
            <a:r>
              <a:rPr lang="zh-CN" altLang="en-US" dirty="0" smtClean="0"/>
              <a:t>    </a:t>
            </a:r>
            <a:r>
              <a:rPr lang="en-US" altLang="zh-CN" dirty="0" err="1" smtClean="0"/>
              <a:t>C</a:t>
            </a:r>
            <a:r>
              <a:rPr lang="en-US" altLang="zh-CN" baseline="-25000" dirty="0" err="1" smtClean="0"/>
              <a:t>7</a:t>
            </a:r>
            <a:r>
              <a:rPr lang="zh-CN" altLang="en-US" dirty="0" smtClean="0"/>
              <a:t>为最高位的进</a:t>
            </a:r>
            <a:r>
              <a:rPr lang="en-US" altLang="zh-CN" dirty="0" smtClean="0"/>
              <a:t>(</a:t>
            </a:r>
            <a:r>
              <a:rPr lang="zh-CN" altLang="en-US" dirty="0" smtClean="0"/>
              <a:t>借</a:t>
            </a:r>
            <a:r>
              <a:rPr lang="en-US" altLang="zh-CN" dirty="0" smtClean="0"/>
              <a:t>)</a:t>
            </a:r>
            <a:r>
              <a:rPr lang="zh-CN" altLang="en-US" dirty="0" smtClean="0"/>
              <a:t>位；</a:t>
            </a:r>
            <a:r>
              <a:rPr lang="en-US" altLang="zh-CN" dirty="0" smtClean="0"/>
              <a:t>C</a:t>
            </a:r>
            <a:r>
              <a:rPr lang="zh-CN" altLang="en-US" baseline="-25000" dirty="0" smtClean="0"/>
              <a:t>６</a:t>
            </a:r>
            <a:r>
              <a:rPr lang="zh-CN" altLang="en-US" dirty="0" smtClean="0"/>
              <a:t>为次高位的进</a:t>
            </a:r>
            <a:r>
              <a:rPr lang="en-US" altLang="zh-CN" dirty="0" smtClean="0"/>
              <a:t>(</a:t>
            </a:r>
            <a:r>
              <a:rPr lang="zh-CN" altLang="en-US" dirty="0" smtClean="0"/>
              <a:t>借</a:t>
            </a:r>
            <a:r>
              <a:rPr lang="en-US" altLang="zh-CN" dirty="0" smtClean="0"/>
              <a:t>)</a:t>
            </a:r>
            <a:r>
              <a:rPr lang="zh-CN" altLang="en-US" dirty="0" smtClean="0"/>
              <a:t>位。</a:t>
            </a:r>
          </a:p>
        </p:txBody>
      </p:sp>
    </p:spTree>
    <p:extLst>
      <p:ext uri="{BB962C8B-B14F-4D97-AF65-F5344CB8AC3E}">
        <p14:creationId xmlns:p14="http://schemas.microsoft.com/office/powerpoint/2010/main" val="246270135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5"/>
          <p:cNvSpPr>
            <a:spLocks noGrp="1"/>
          </p:cNvSpPr>
          <p:nvPr>
            <p:ph type="sldNum" sz="quarter" idx="12"/>
          </p:nvPr>
        </p:nvSpPr>
        <p:spPr>
          <a:noFill/>
        </p:spPr>
        <p:txBody>
          <a:bodyPr/>
          <a:lstStyle/>
          <a:p>
            <a:fld id="{F39CD68C-CC39-4145-8A94-BF0C78DF70AE}" type="slidenum">
              <a:rPr lang="en-US" altLang="zh-CN" smtClean="0">
                <a:ea typeface="宋体" charset="-122"/>
              </a:rPr>
              <a:t>98</a:t>
            </a:fld>
            <a:endParaRPr lang="en-US" altLang="zh-CN" smtClean="0">
              <a:ea typeface="宋体" charset="-122"/>
            </a:endParaRPr>
          </a:p>
        </p:txBody>
      </p:sp>
      <p:sp>
        <p:nvSpPr>
          <p:cNvPr id="108546" name="Rectangle 2"/>
          <p:cNvSpPr>
            <a:spLocks noGrp="1" noChangeArrowheads="1"/>
          </p:cNvSpPr>
          <p:nvPr>
            <p:ph type="title"/>
          </p:nvPr>
        </p:nvSpPr>
        <p:spPr/>
        <p:txBody>
          <a:bodyPr/>
          <a:lstStyle/>
          <a:p>
            <a:pPr eaLnBrk="1" hangingPunct="1"/>
            <a:r>
              <a:rPr lang="en-US" altLang="zh-CN" smtClean="0"/>
              <a:t>[</a:t>
            </a:r>
            <a:r>
              <a:rPr lang="zh-CN" altLang="en-US" smtClean="0"/>
              <a:t>例</a:t>
            </a:r>
            <a:r>
              <a:rPr lang="en-US" altLang="zh-CN" smtClean="0"/>
              <a:t>]</a:t>
            </a:r>
            <a:r>
              <a:rPr lang="zh-CN" altLang="en-US" smtClean="0"/>
              <a:t>：</a:t>
            </a:r>
            <a:endParaRPr lang="zh-CN" altLang="en-US" smtClean="0">
              <a:solidFill>
                <a:srgbClr val="FFFF00"/>
              </a:solidFill>
            </a:endParaRPr>
          </a:p>
        </p:txBody>
      </p:sp>
      <p:sp>
        <p:nvSpPr>
          <p:cNvPr id="108547" name="Text Box 3"/>
          <p:cNvSpPr txBox="1">
            <a:spLocks noChangeArrowheads="1"/>
          </p:cNvSpPr>
          <p:nvPr/>
        </p:nvSpPr>
        <p:spPr bwMode="auto">
          <a:xfrm>
            <a:off x="1476375" y="1647825"/>
            <a:ext cx="5942013" cy="822325"/>
          </a:xfrm>
          <a:prstGeom prst="rect">
            <a:avLst/>
          </a:prstGeom>
          <a:noFill/>
          <a:ln w="9525">
            <a:noFill/>
            <a:miter lim="800000"/>
          </a:ln>
        </p:spPr>
        <p:txBody>
          <a:bodyPr wrap="none">
            <a:spAutoFit/>
          </a:bodyPr>
          <a:lstStyle/>
          <a:p>
            <a:pPr>
              <a:buFont typeface="Wingdings" pitchFamily="2" charset="2"/>
              <a:buChar char="Ø"/>
            </a:pPr>
            <a:r>
              <a:rPr lang="zh-CN" altLang="en-US" sz="2400" b="1"/>
              <a:t>有符号数运算，有溢出表示结果是错误的</a:t>
            </a:r>
          </a:p>
          <a:p>
            <a:pPr>
              <a:buFont typeface="Wingdings" pitchFamily="2" charset="2"/>
              <a:buChar char="Ø"/>
            </a:pPr>
            <a:r>
              <a:rPr lang="zh-CN" altLang="en-US" sz="2400" b="1"/>
              <a:t>无符号数运算，有溢出表示进位</a:t>
            </a:r>
          </a:p>
        </p:txBody>
      </p:sp>
      <p:sp>
        <p:nvSpPr>
          <p:cNvPr id="108548" name="Text Box 4"/>
          <p:cNvSpPr txBox="1">
            <a:spLocks noChangeArrowheads="1"/>
          </p:cNvSpPr>
          <p:nvPr/>
        </p:nvSpPr>
        <p:spPr bwMode="auto">
          <a:xfrm>
            <a:off x="539750" y="3213100"/>
            <a:ext cx="4267200" cy="1187450"/>
          </a:xfrm>
          <a:prstGeom prst="rect">
            <a:avLst/>
          </a:prstGeom>
          <a:noFill/>
          <a:ln w="9525">
            <a:noFill/>
            <a:miter lim="800000"/>
          </a:ln>
        </p:spPr>
        <p:txBody>
          <a:bodyPr>
            <a:spAutoFit/>
          </a:bodyPr>
          <a:lstStyle/>
          <a:p>
            <a:pPr lvl="2" algn="just" eaLnBrk="0" hangingPunct="0"/>
            <a:r>
              <a:rPr lang="en-US" altLang="zh-CN" sz="2400" b="1"/>
              <a:t>       1 0 1 1 0 1 0 1</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1 0 0 0 1 1 1 1</a:t>
            </a:r>
          </a:p>
          <a:p>
            <a:pPr lvl="1" algn="just" eaLnBrk="0" hangingPunct="0"/>
            <a:r>
              <a:rPr lang="en-US" altLang="zh-CN" sz="2400" b="1"/>
              <a:t>          </a:t>
            </a:r>
            <a:r>
              <a:rPr lang="en-US" altLang="zh-CN" sz="2400" b="1">
                <a:solidFill>
                  <a:srgbClr val="66FFFF"/>
                </a:solidFill>
              </a:rPr>
              <a:t>1</a:t>
            </a:r>
            <a:r>
              <a:rPr lang="en-US" altLang="zh-CN" sz="2400" b="1"/>
              <a:t> 0 1 0 0 0 1 0 0</a:t>
            </a:r>
          </a:p>
        </p:txBody>
      </p:sp>
      <p:sp>
        <p:nvSpPr>
          <p:cNvPr id="108549" name="Text Box 5"/>
          <p:cNvSpPr txBox="1">
            <a:spLocks noChangeArrowheads="1"/>
          </p:cNvSpPr>
          <p:nvPr/>
        </p:nvSpPr>
        <p:spPr bwMode="auto">
          <a:xfrm>
            <a:off x="4140200" y="3213100"/>
            <a:ext cx="4267200" cy="1187450"/>
          </a:xfrm>
          <a:prstGeom prst="rect">
            <a:avLst/>
          </a:prstGeom>
          <a:noFill/>
          <a:ln w="9525">
            <a:noFill/>
            <a:miter lim="800000"/>
          </a:ln>
        </p:spPr>
        <p:txBody>
          <a:bodyPr>
            <a:spAutoFit/>
          </a:bodyPr>
          <a:lstStyle/>
          <a:p>
            <a:pPr lvl="2" algn="just" eaLnBrk="0" hangingPunct="0"/>
            <a:r>
              <a:rPr lang="en-US" altLang="zh-CN" sz="2400" b="1"/>
              <a:t>       0 1 0 0 0 0 1 0</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0 1 1 0 0 0 1 1 </a:t>
            </a:r>
          </a:p>
          <a:p>
            <a:pPr lvl="1" algn="just" eaLnBrk="0" hangingPunct="0"/>
            <a:r>
              <a:rPr lang="en-US" altLang="zh-CN" sz="2400" b="1"/>
              <a:t>             1 0 1 0 0 1 0 1</a:t>
            </a:r>
          </a:p>
        </p:txBody>
      </p:sp>
      <p:sp>
        <p:nvSpPr>
          <p:cNvPr id="108550" name="Text Box 6"/>
          <p:cNvSpPr txBox="1">
            <a:spLocks noChangeArrowheads="1"/>
          </p:cNvSpPr>
          <p:nvPr/>
        </p:nvSpPr>
        <p:spPr bwMode="auto">
          <a:xfrm>
            <a:off x="2411413" y="4941888"/>
            <a:ext cx="4267200" cy="1187450"/>
          </a:xfrm>
          <a:prstGeom prst="rect">
            <a:avLst/>
          </a:prstGeom>
          <a:noFill/>
          <a:ln w="9525">
            <a:noFill/>
            <a:miter lim="800000"/>
          </a:ln>
        </p:spPr>
        <p:txBody>
          <a:bodyPr>
            <a:spAutoFit/>
          </a:bodyPr>
          <a:lstStyle/>
          <a:p>
            <a:pPr lvl="2" algn="just" eaLnBrk="0" hangingPunct="0"/>
            <a:r>
              <a:rPr lang="en-US" altLang="zh-CN" sz="2400" b="1"/>
              <a:t>       0 1 0 0 0 0 1 0</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1 1 0 0 1 1 0 1 </a:t>
            </a:r>
          </a:p>
          <a:p>
            <a:pPr lvl="1" algn="just" eaLnBrk="0" hangingPunct="0"/>
            <a:r>
              <a:rPr lang="en-US" altLang="zh-CN" sz="2400" b="1"/>
              <a:t>          </a:t>
            </a:r>
            <a:r>
              <a:rPr lang="en-US" altLang="zh-CN" sz="2400" b="1">
                <a:solidFill>
                  <a:srgbClr val="66FFFF"/>
                </a:solidFill>
              </a:rPr>
              <a:t>1</a:t>
            </a:r>
            <a:r>
              <a:rPr lang="en-US" altLang="zh-CN" sz="2400" b="1"/>
              <a:t> 0 0 0 0 1 1 1 1</a:t>
            </a:r>
          </a:p>
        </p:txBody>
      </p:sp>
      <p:sp>
        <p:nvSpPr>
          <p:cNvPr id="108551" name="Line 7"/>
          <p:cNvSpPr>
            <a:spLocks noChangeShapeType="1"/>
          </p:cNvSpPr>
          <p:nvPr/>
        </p:nvSpPr>
        <p:spPr bwMode="auto">
          <a:xfrm>
            <a:off x="4787900" y="4005263"/>
            <a:ext cx="2971800" cy="0"/>
          </a:xfrm>
          <a:prstGeom prst="line">
            <a:avLst/>
          </a:prstGeom>
          <a:noFill/>
          <a:ln w="9525">
            <a:solidFill>
              <a:schemeClr val="tx1"/>
            </a:solidFill>
            <a:round/>
          </a:ln>
        </p:spPr>
        <p:txBody>
          <a:bodyPr wrap="none" anchor="ctr"/>
          <a:lstStyle/>
          <a:p>
            <a:endParaRPr lang="zh-CN" altLang="en-US"/>
          </a:p>
        </p:txBody>
      </p:sp>
      <p:sp>
        <p:nvSpPr>
          <p:cNvPr id="108552" name="Line 8"/>
          <p:cNvSpPr>
            <a:spLocks noChangeShapeType="1"/>
          </p:cNvSpPr>
          <p:nvPr/>
        </p:nvSpPr>
        <p:spPr bwMode="auto">
          <a:xfrm>
            <a:off x="1258888" y="4005263"/>
            <a:ext cx="2971800" cy="0"/>
          </a:xfrm>
          <a:prstGeom prst="line">
            <a:avLst/>
          </a:prstGeom>
          <a:noFill/>
          <a:ln w="9525">
            <a:solidFill>
              <a:schemeClr val="tx1"/>
            </a:solidFill>
            <a:round/>
          </a:ln>
        </p:spPr>
        <p:txBody>
          <a:bodyPr wrap="none" anchor="ctr"/>
          <a:lstStyle/>
          <a:p>
            <a:endParaRPr lang="zh-CN" altLang="en-US"/>
          </a:p>
        </p:txBody>
      </p:sp>
      <p:sp>
        <p:nvSpPr>
          <p:cNvPr id="108553" name="Line 9"/>
          <p:cNvSpPr>
            <a:spLocks noChangeShapeType="1"/>
          </p:cNvSpPr>
          <p:nvPr/>
        </p:nvSpPr>
        <p:spPr bwMode="auto">
          <a:xfrm>
            <a:off x="3059113" y="5734050"/>
            <a:ext cx="2971800" cy="0"/>
          </a:xfrm>
          <a:prstGeom prst="line">
            <a:avLst/>
          </a:prstGeom>
          <a:noFill/>
          <a:ln w="9525">
            <a:solidFill>
              <a:schemeClr val="tx1"/>
            </a:solidFill>
            <a:round/>
          </a:ln>
        </p:spPr>
        <p:txBody>
          <a:bodyPr wrap="none" anchor="ctr"/>
          <a:lstStyle/>
          <a:p>
            <a:endParaRPr lang="zh-CN" altLang="en-US"/>
          </a:p>
        </p:txBody>
      </p:sp>
      <p:sp>
        <p:nvSpPr>
          <p:cNvPr id="108554" name="Text Box 10"/>
          <p:cNvSpPr txBox="1">
            <a:spLocks noChangeArrowheads="1"/>
          </p:cNvSpPr>
          <p:nvPr/>
        </p:nvSpPr>
        <p:spPr bwMode="auto">
          <a:xfrm>
            <a:off x="2195513" y="2781300"/>
            <a:ext cx="1303337"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CASE1:</a:t>
            </a:r>
          </a:p>
        </p:txBody>
      </p:sp>
      <p:sp>
        <p:nvSpPr>
          <p:cNvPr id="108555" name="Text Box 11"/>
          <p:cNvSpPr txBox="1">
            <a:spLocks noChangeArrowheads="1"/>
          </p:cNvSpPr>
          <p:nvPr/>
        </p:nvSpPr>
        <p:spPr bwMode="auto">
          <a:xfrm>
            <a:off x="5765800" y="2781300"/>
            <a:ext cx="1303338"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CASE2:</a:t>
            </a:r>
          </a:p>
        </p:txBody>
      </p:sp>
      <p:sp>
        <p:nvSpPr>
          <p:cNvPr id="108556" name="Text Box 12"/>
          <p:cNvSpPr txBox="1">
            <a:spLocks noChangeArrowheads="1"/>
          </p:cNvSpPr>
          <p:nvPr/>
        </p:nvSpPr>
        <p:spPr bwMode="auto">
          <a:xfrm>
            <a:off x="4067175" y="4508500"/>
            <a:ext cx="1303338"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CASE3:</a:t>
            </a:r>
          </a:p>
        </p:txBody>
      </p:sp>
    </p:spTree>
    <p:extLst>
      <p:ext uri="{BB962C8B-B14F-4D97-AF65-F5344CB8AC3E}">
        <p14:creationId xmlns:p14="http://schemas.microsoft.com/office/powerpoint/2010/main" val="429461523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5"/>
          <p:cNvSpPr>
            <a:spLocks noGrp="1"/>
          </p:cNvSpPr>
          <p:nvPr>
            <p:ph type="sldNum" sz="quarter" idx="12"/>
          </p:nvPr>
        </p:nvSpPr>
        <p:spPr>
          <a:noFill/>
        </p:spPr>
        <p:txBody>
          <a:bodyPr/>
          <a:lstStyle/>
          <a:p>
            <a:fld id="{F96F5CCD-C2AD-4420-A91C-88EF696D7CD6}" type="slidenum">
              <a:rPr lang="en-US" altLang="zh-CN" smtClean="0">
                <a:ea typeface="宋体" charset="-122"/>
              </a:rPr>
              <a:t>99</a:t>
            </a:fld>
            <a:endParaRPr lang="en-US" altLang="zh-CN" smtClean="0">
              <a:ea typeface="宋体" charset="-122"/>
            </a:endParaRPr>
          </a:p>
        </p:txBody>
      </p:sp>
      <p:sp>
        <p:nvSpPr>
          <p:cNvPr id="109570" name="Text Box 2"/>
          <p:cNvSpPr>
            <a:spLocks noGrp="1" noChangeArrowheads="1"/>
          </p:cNvSpPr>
          <p:nvPr>
            <p:ph type="body" idx="1"/>
          </p:nvPr>
        </p:nvSpPr>
        <p:spPr>
          <a:xfrm>
            <a:off x="222250" y="1233488"/>
            <a:ext cx="8718550" cy="5176837"/>
          </a:xfrm>
        </p:spPr>
        <p:txBody>
          <a:bodyPr lIns="92075" tIns="46038" rIns="92075" bIns="46038"/>
          <a:lstStyle/>
          <a:p>
            <a:pPr eaLnBrk="1" hangingPunct="1">
              <a:lnSpc>
                <a:spcPct val="125000"/>
              </a:lnSpc>
              <a:spcBef>
                <a:spcPct val="5000"/>
              </a:spcBef>
            </a:pPr>
            <a:r>
              <a:rPr lang="zh-CN" altLang="en-US" sz="2800" b="1" smtClean="0">
                <a:latin typeface="宋体" charset="-122"/>
              </a:rPr>
              <a:t>计算机中除了能够处理数值数据以外，还可以处理文字、语音、图像等各种信息，这些信息统称为非数值数据。</a:t>
            </a:r>
          </a:p>
          <a:p>
            <a:pPr eaLnBrk="1" hangingPunct="1">
              <a:lnSpc>
                <a:spcPct val="125000"/>
              </a:lnSpc>
              <a:spcBef>
                <a:spcPct val="5000"/>
              </a:spcBef>
            </a:pPr>
            <a:r>
              <a:rPr lang="zh-CN" altLang="en-US" sz="2800" b="1" smtClean="0">
                <a:latin typeface="宋体" charset="-122"/>
              </a:rPr>
              <a:t>非数值数据在计算机中以</a:t>
            </a:r>
            <a:r>
              <a:rPr lang="zh-CN" altLang="en-US" sz="2800" b="1" smtClean="0">
                <a:solidFill>
                  <a:schemeClr val="tx2"/>
                </a:solidFill>
                <a:latin typeface="宋体" charset="-122"/>
              </a:rPr>
              <a:t>二进制形式</a:t>
            </a:r>
            <a:r>
              <a:rPr lang="zh-CN" altLang="en-US" sz="2800" b="1" smtClean="0">
                <a:latin typeface="宋体" charset="-122"/>
              </a:rPr>
              <a:t>表示，非数值数据的表示本质上是编码的过程。</a:t>
            </a:r>
          </a:p>
          <a:p>
            <a:pPr eaLnBrk="1" hangingPunct="1">
              <a:lnSpc>
                <a:spcPct val="125000"/>
              </a:lnSpc>
              <a:spcBef>
                <a:spcPct val="5000"/>
              </a:spcBef>
            </a:pPr>
            <a:r>
              <a:rPr lang="zh-CN" altLang="en-US" sz="2800" b="1" smtClean="0">
                <a:latin typeface="宋体" charset="-122"/>
              </a:rPr>
              <a:t>最常用的数据编码：美国标准信息交换代码</a:t>
            </a:r>
            <a:r>
              <a:rPr lang="en-US" altLang="zh-CN" sz="2800" b="1" smtClean="0">
                <a:latin typeface="Times New Roman" pitchFamily="18" charset="0"/>
              </a:rPr>
              <a:t>(American Standard Code for Information Interchange, ASCII</a:t>
            </a:r>
            <a:r>
              <a:rPr lang="zh-CN" altLang="en-US" sz="2800" b="1" smtClean="0">
                <a:latin typeface="Times New Roman" pitchFamily="18" charset="0"/>
              </a:rPr>
              <a:t>码</a:t>
            </a:r>
            <a:r>
              <a:rPr lang="en-US" altLang="zh-CN" sz="2800" b="1" smtClean="0">
                <a:latin typeface="Times New Roman" pitchFamily="18" charset="0"/>
              </a:rPr>
              <a:t>)</a:t>
            </a:r>
          </a:p>
          <a:p>
            <a:pPr eaLnBrk="1" hangingPunct="1">
              <a:lnSpc>
                <a:spcPct val="90000"/>
              </a:lnSpc>
              <a:buFontTx/>
              <a:buNone/>
            </a:pPr>
            <a:r>
              <a:rPr lang="en-US" altLang="zh-CN" sz="2800" b="1" smtClean="0">
                <a:latin typeface="宋体" charset="-122"/>
              </a:rPr>
              <a:t>    </a:t>
            </a:r>
            <a:r>
              <a:rPr lang="zh-CN" altLang="en-US" sz="2800" b="1" smtClean="0">
                <a:latin typeface="宋体" charset="-122"/>
              </a:rPr>
              <a:t>西文字符编码</a:t>
            </a:r>
          </a:p>
        </p:txBody>
      </p:sp>
      <p:sp>
        <p:nvSpPr>
          <p:cNvPr id="109571" name="Rectangle 3"/>
          <p:cNvSpPr>
            <a:spLocks noGrp="1" noChangeArrowheads="1"/>
          </p:cNvSpPr>
          <p:nvPr>
            <p:ph type="title"/>
          </p:nvPr>
        </p:nvSpPr>
        <p:spPr>
          <a:xfrm>
            <a:off x="1371600" y="0"/>
            <a:ext cx="7526338" cy="781050"/>
          </a:xfrm>
        </p:spPr>
        <p:txBody>
          <a:bodyPr lIns="92075" tIns="46038" rIns="92075" bIns="46038" anchor="b"/>
          <a:lstStyle/>
          <a:p>
            <a:pPr algn="ctr" eaLnBrk="1" hangingPunct="1"/>
            <a:r>
              <a:rPr lang="en-US" altLang="zh-CN" sz="3600" b="1" i="0" smtClean="0">
                <a:solidFill>
                  <a:schemeClr val="tx1"/>
                </a:solidFill>
              </a:rPr>
              <a:t>4.2 </a:t>
            </a:r>
            <a:r>
              <a:rPr lang="zh-CN" altLang="en-US" sz="3600" b="1" i="0" smtClean="0">
                <a:solidFill>
                  <a:schemeClr val="tx1"/>
                </a:solidFill>
              </a:rPr>
              <a:t>非数值数据的表示</a:t>
            </a:r>
          </a:p>
        </p:txBody>
      </p:sp>
    </p:spTree>
    <p:extLst>
      <p:ext uri="{BB962C8B-B14F-4D97-AF65-F5344CB8AC3E}">
        <p14:creationId xmlns:p14="http://schemas.microsoft.com/office/powerpoint/2010/main" val="215862730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6.6|8.5"/>
</p:tagLst>
</file>

<file path=ppt/tags/tag2.xml><?xml version="1.0" encoding="utf-8"?>
<p:tagLst xmlns:a="http://schemas.openxmlformats.org/drawingml/2006/main" xmlns:r="http://schemas.openxmlformats.org/officeDocument/2006/relationships" xmlns:p="http://schemas.openxmlformats.org/presentationml/2006/main">
  <p:tag name="TIMING" val="|28.2|12"/>
</p:tagLst>
</file>

<file path=ppt/tags/tag3.xml><?xml version="1.0" encoding="utf-8"?>
<p:tagLst xmlns:a="http://schemas.openxmlformats.org/drawingml/2006/main" xmlns:r="http://schemas.openxmlformats.org/officeDocument/2006/relationships" xmlns:p="http://schemas.openxmlformats.org/presentationml/2006/main">
  <p:tag name="TIMING" val="|13.2|6.4|5.7|6.3"/>
</p:tagLst>
</file>

<file path=ppt/tags/tag4.xml><?xml version="1.0" encoding="utf-8"?>
<p:tagLst xmlns:a="http://schemas.openxmlformats.org/drawingml/2006/main" xmlns:r="http://schemas.openxmlformats.org/officeDocument/2006/relationships" xmlns:p="http://schemas.openxmlformats.org/presentationml/2006/main">
  <p:tag name="TIMING" val="|127.5|1.1"/>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Batang"/>
        <a:ea typeface="宋体"/>
        <a:cs typeface=""/>
      </a:majorFont>
      <a:minorFont>
        <a:latin typeface="Batang"/>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55381</TotalTime>
  <Words>20128</Words>
  <Application>Microsoft Office PowerPoint</Application>
  <PresentationFormat>全屏显示(4:3)</PresentationFormat>
  <Paragraphs>2955</Paragraphs>
  <Slides>306</Slides>
  <Notes>42</Notes>
  <HiddenSlides>42</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6</vt:i4>
      </vt:variant>
      <vt:variant>
        <vt:lpstr>幻灯片标题</vt:lpstr>
      </vt:variant>
      <vt:variant>
        <vt:i4>306</vt:i4>
      </vt:variant>
    </vt:vector>
  </HeadingPairs>
  <TitlesOfParts>
    <vt:vector size="338" baseType="lpstr">
      <vt:lpstr>Batang</vt:lpstr>
      <vt:lpstr>Helvetica Neue</vt:lpstr>
      <vt:lpstr>T</vt:lpstr>
      <vt:lpstr>Times New Roman MT Extra Bold</vt:lpstr>
      <vt:lpstr>TimesNewRoman,Bold</vt:lpstr>
      <vt:lpstr>仿宋_GB2312</vt:lpstr>
      <vt:lpstr>华文行楷</vt:lpstr>
      <vt:lpstr>华文新魏</vt:lpstr>
      <vt:lpstr>楷体_GB2312</vt:lpstr>
      <vt:lpstr>宋体</vt:lpstr>
      <vt:lpstr>宋体,Bold</vt:lpstr>
      <vt:lpstr>幼圆</vt:lpstr>
      <vt:lpstr>Arial</vt:lpstr>
      <vt:lpstr>Arial Narrow</vt:lpstr>
      <vt:lpstr>Comic Sans MS</vt:lpstr>
      <vt:lpstr>Impact</vt:lpstr>
      <vt:lpstr>Symbol</vt:lpstr>
      <vt:lpstr>Tahoma</vt:lpstr>
      <vt:lpstr>Times New Roman</vt:lpstr>
      <vt:lpstr>Tw Cen MT</vt:lpstr>
      <vt:lpstr>Wingdings</vt:lpstr>
      <vt:lpstr>黑体</vt:lpstr>
      <vt:lpstr>华文楷体</vt:lpstr>
      <vt:lpstr>楷体</vt:lpstr>
      <vt:lpstr>隶书</vt:lpstr>
      <vt:lpstr>Profile</vt:lpstr>
      <vt:lpstr>公式</vt:lpstr>
      <vt:lpstr>Microsoft 公式 3.0</vt:lpstr>
      <vt:lpstr>文档</vt:lpstr>
      <vt:lpstr>VISIO</vt:lpstr>
      <vt:lpstr>图像.文件</vt:lpstr>
      <vt:lpstr>位图图像</vt:lpstr>
      <vt:lpstr>微机原理与单片机应用——课程导论</vt:lpstr>
      <vt:lpstr>课程简介</vt:lpstr>
      <vt:lpstr>PowerPoint 演示文稿</vt:lpstr>
      <vt:lpstr>问题</vt:lpstr>
      <vt:lpstr>这门课都讲些什么？ </vt:lpstr>
      <vt:lpstr>PowerPoint 演示文稿</vt:lpstr>
      <vt:lpstr>PowerPoint 演示文稿</vt:lpstr>
      <vt:lpstr>我在这门课程当中能学到什么？ </vt:lpstr>
      <vt:lpstr>我在这门课程当中能学到什么？ </vt:lpstr>
      <vt:lpstr>我在这门课程当中能学到什么？ </vt:lpstr>
      <vt:lpstr>如何学好这门课？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计算机发展史</vt:lpstr>
      <vt:lpstr>1.1 计算机发展的四个阶段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微机特点、分类、应用</vt:lpstr>
      <vt:lpstr>PowerPoint 演示文稿</vt:lpstr>
      <vt:lpstr>CPU的发展史--第一代微处理器</vt:lpstr>
      <vt:lpstr>CPU的发展史--第二代微处理器</vt:lpstr>
      <vt:lpstr>CPU的发展史--第二代微处理器</vt:lpstr>
      <vt:lpstr>CPU的发展史--第三代微处理器</vt:lpstr>
      <vt:lpstr>CPU的发展史-第四代微处理器</vt:lpstr>
      <vt:lpstr>CPU的发展史-第五代微处理器</vt:lpstr>
      <vt:lpstr>CPU的发展史-第六代微处理器</vt:lpstr>
      <vt:lpstr>CPU的发展史-第七代微处理器</vt:lpstr>
      <vt:lpstr>CPU的发展史-第八代微处理器</vt:lpstr>
      <vt:lpstr>CPU的发展史-第八代微处理器</vt:lpstr>
      <vt:lpstr>CPU的发展史-第九代微处理器</vt:lpstr>
      <vt:lpstr>全球主要微处理器生产厂商</vt:lpstr>
      <vt:lpstr>AMD</vt:lpstr>
      <vt:lpstr>AMD与双核处理器</vt:lpstr>
      <vt:lpstr>AMD与双核处理器</vt:lpstr>
      <vt:lpstr>PowerPoint 演示文稿</vt:lpstr>
      <vt:lpstr>PowerPoint 演示文稿</vt:lpstr>
      <vt:lpstr>1.2 计算机的分类</vt:lpstr>
      <vt:lpstr>微型计算机应用范围</vt:lpstr>
      <vt:lpstr>3 微处理器、微型计算机和微机系统</vt:lpstr>
      <vt:lpstr>3 微处理器、微型计算机和微机系统</vt:lpstr>
      <vt:lpstr>PowerPoint 演示文稿</vt:lpstr>
      <vt:lpstr>微型计算机系统硬件组成</vt:lpstr>
      <vt:lpstr>PowerPoint 演示文稿</vt:lpstr>
      <vt:lpstr>微型计算机系统结构图示</vt:lpstr>
      <vt:lpstr>微型计算机的基本结构</vt:lpstr>
      <vt:lpstr>  微处理器（CPU，MPU）</vt:lpstr>
      <vt:lpstr>微处理器功能：运算和控制</vt:lpstr>
      <vt:lpstr>CPU的内部结构</vt:lpstr>
      <vt:lpstr>8086 CPU的外部引脚</vt:lpstr>
      <vt:lpstr>8086 CPU的内部结构</vt:lpstr>
      <vt:lpstr>存储器（内存，主存）</vt:lpstr>
      <vt:lpstr>描述存储单元的要素：地址和数据</vt:lpstr>
      <vt:lpstr>PowerPoint 演示文稿</vt:lpstr>
      <vt:lpstr>内存的种类</vt:lpstr>
      <vt:lpstr>存储器与CPU的连接</vt:lpstr>
      <vt:lpstr>内存操作</vt:lpstr>
      <vt:lpstr> 内存与外存的区别</vt:lpstr>
      <vt:lpstr>总线</vt:lpstr>
      <vt:lpstr>总线性能指标</vt:lpstr>
      <vt:lpstr>PowerPoint 演示文稿</vt:lpstr>
      <vt:lpstr>PowerPoint 演示文稿</vt:lpstr>
      <vt:lpstr>PowerPoint 演示文稿</vt:lpstr>
      <vt:lpstr>总线--按结构层次分类</vt:lpstr>
      <vt:lpstr>输入/输出接口</vt:lpstr>
      <vt:lpstr>PowerPoint 演示文稿</vt:lpstr>
      <vt:lpstr>I/O接口的功能</vt:lpstr>
      <vt:lpstr>PowerPoint 演示文稿</vt:lpstr>
      <vt:lpstr>INTEL 845GE 主板</vt:lpstr>
      <vt:lpstr>微型计算机系统的物理结构</vt:lpstr>
      <vt:lpstr>微型计算机系统的软件</vt:lpstr>
      <vt:lpstr>系统软件</vt:lpstr>
      <vt:lpstr>（3）语言处理程序  •汇编程序  –把用汇编语言编写的源程序翻译成机器语言表示的目标程序  •解释程序  –把用某种程序设计语言编写的源程序翻译成机器语言的目标程序，翻译一句就执行一句，边解释边执行。  •编译程序   –把用高级语言编写的源程序翻译成为机器语言的目标程序   –编译程序也需经服务程序的加工才能得到可执行程序文件。  •服务程序   –文本编辑程序、连接程序、定位程序、调试程序和排错程序等</vt:lpstr>
      <vt:lpstr>4 微机内信息的表示</vt:lpstr>
      <vt:lpstr>4.1 数值的表示</vt:lpstr>
      <vt:lpstr>PowerPoint 演示文稿</vt:lpstr>
      <vt:lpstr> 符号数的表示</vt:lpstr>
      <vt:lpstr>PowerPoint 演示文稿</vt:lpstr>
      <vt:lpstr>PowerPoint 演示文稿</vt:lpstr>
      <vt:lpstr>PowerPoint 演示文稿</vt:lpstr>
      <vt:lpstr>补码加减法的运算规则</vt:lpstr>
      <vt:lpstr>计算机减法计算:</vt:lpstr>
      <vt:lpstr>PowerPoint 演示文稿</vt:lpstr>
      <vt:lpstr>PowerPoint 演示文稿</vt:lpstr>
      <vt:lpstr> 符号数运算中的溢出问题</vt:lpstr>
      <vt:lpstr>溢出的判断方法</vt:lpstr>
      <vt:lpstr>[例]：</vt:lpstr>
      <vt:lpstr>4.2 非数值数据的表示</vt:lpstr>
      <vt:lpstr>ASCII码—美国标准信息交换代码</vt:lpstr>
      <vt:lpstr>ASCII码—美国标准信息交换代码</vt:lpstr>
      <vt:lpstr>ASCII 码表控制符号的定义</vt:lpstr>
      <vt:lpstr>PowerPoint 演示文稿</vt:lpstr>
      <vt:lpstr>3. 中文编码</vt:lpstr>
      <vt:lpstr>问题</vt:lpstr>
      <vt:lpstr>引言</vt:lpstr>
      <vt:lpstr>PowerPoint 演示文稿</vt:lpstr>
      <vt:lpstr>2.1 16位微处理器8086</vt:lpstr>
      <vt:lpstr>PowerPoint 演示文稿</vt:lpstr>
      <vt:lpstr>什么是寄存器</vt:lpstr>
      <vt:lpstr>寄存器分类 </vt:lpstr>
      <vt:lpstr>寄存器的特点</vt:lpstr>
      <vt:lpstr>寄存器应用</vt:lpstr>
      <vt:lpstr>小结</vt:lpstr>
      <vt:lpstr>2.1.1 8086的编程结构</vt:lpstr>
      <vt:lpstr>1.BIU 总线接口部件</vt:lpstr>
      <vt:lpstr>1.BIU 总线接口部件</vt:lpstr>
      <vt:lpstr>顺序执行和并行流水线</vt:lpstr>
      <vt:lpstr>顺序工作方式</vt:lpstr>
      <vt:lpstr>并行流水线工作方式</vt:lpstr>
      <vt:lpstr>PowerPoint 演示文稿</vt:lpstr>
      <vt:lpstr>PowerPoint 演示文稿</vt:lpstr>
      <vt:lpstr>PowerPoint 演示文稿</vt:lpstr>
      <vt:lpstr>PowerPoint 演示文稿</vt:lpstr>
      <vt:lpstr>2.执行部件</vt:lpstr>
      <vt:lpstr>2.执行部件</vt:lpstr>
      <vt:lpstr>2.执行部件</vt:lpstr>
      <vt:lpstr>PowerPoint 演示文稿</vt:lpstr>
      <vt:lpstr>无符号二进制数的运算</vt:lpstr>
      <vt:lpstr>主要内容</vt:lpstr>
      <vt:lpstr>1. 无符号数的算术运算</vt:lpstr>
      <vt:lpstr>2. 无符号数的表示范围：</vt:lpstr>
      <vt:lpstr>[例]：</vt:lpstr>
      <vt:lpstr>3. 逻辑运算</vt:lpstr>
      <vt:lpstr>“与”、“或”运算</vt:lpstr>
      <vt:lpstr>“非”、“异或”运算</vt:lpstr>
      <vt:lpstr>计算机中符号数的表示</vt:lpstr>
      <vt:lpstr>[例]</vt:lpstr>
      <vt:lpstr>1. 符号数的表示</vt:lpstr>
      <vt:lpstr>原码</vt:lpstr>
      <vt:lpstr>数0的原码</vt:lpstr>
      <vt:lpstr>反码</vt:lpstr>
      <vt:lpstr>[例]</vt:lpstr>
      <vt:lpstr>0的反码：</vt:lpstr>
      <vt:lpstr>补码</vt:lpstr>
      <vt:lpstr>[例]</vt:lpstr>
      <vt:lpstr>0的补码：</vt:lpstr>
      <vt:lpstr>特殊数10000000</vt:lpstr>
      <vt:lpstr>符号数的表示范围</vt:lpstr>
      <vt:lpstr>2. 符号二进制数与十进制的转换</vt:lpstr>
      <vt:lpstr>[例]：补码数转换为十进制数</vt:lpstr>
      <vt:lpstr>3. 符号数的算术运算</vt:lpstr>
      <vt:lpstr>[例]</vt:lpstr>
      <vt:lpstr>符号数运算中的溢出问题</vt:lpstr>
      <vt:lpstr>[例]：</vt:lpstr>
      <vt:lpstr>④标志寄存器</vt:lpstr>
      <vt:lpstr>④标志寄存器</vt:lpstr>
      <vt:lpstr>④标志寄存器</vt:lpstr>
      <vt:lpstr>TF (Trap Flag)跟踪(陷阱)标志</vt:lpstr>
      <vt:lpstr>④标志寄存器</vt:lpstr>
      <vt:lpstr>3. 8086的总线周期的概念</vt:lpstr>
      <vt:lpstr>3.8086的总线周期的概念</vt:lpstr>
      <vt:lpstr>3.8086的总线周期的概念</vt:lpstr>
      <vt:lpstr>CPU在4个状态中的基本作用</vt:lpstr>
      <vt:lpstr>PowerPoint 演示文稿</vt:lpstr>
      <vt:lpstr>PowerPoint 演示文稿</vt:lpstr>
      <vt:lpstr>5. 8088/8086 CPU的特点</vt:lpstr>
      <vt:lpstr>2.1.2 8086的引脚信号和工作模式</vt:lpstr>
      <vt:lpstr>2. 8086/8088的引脚信号和功能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3.最小模式下的有关引脚</vt:lpstr>
      <vt:lpstr>8086在最小模式下的典型配置 ：</vt:lpstr>
      <vt:lpstr>PowerPoint 演示文稿</vt:lpstr>
      <vt:lpstr>3.最小模式下的有关引脚</vt:lpstr>
      <vt:lpstr>3.最小模式下的有关引脚</vt:lpstr>
      <vt:lpstr>8086在最小模式下的典型配置 ：</vt:lpstr>
      <vt:lpstr>8086在最小模式下的典型配置 ：</vt:lpstr>
      <vt:lpstr>地址锁存器8282</vt:lpstr>
      <vt:lpstr>地址总线的形成</vt:lpstr>
      <vt:lpstr>地址总线的形成</vt:lpstr>
      <vt:lpstr>地址总线的形成</vt:lpstr>
      <vt:lpstr>地址总线的形成</vt:lpstr>
      <vt:lpstr>8086在最小模式下的典型配置 ：</vt:lpstr>
      <vt:lpstr>收发器</vt:lpstr>
      <vt:lpstr>收发器</vt:lpstr>
      <vt:lpstr>收发器</vt:lpstr>
      <vt:lpstr>数据总线形成</vt:lpstr>
      <vt:lpstr>数据总线形成</vt:lpstr>
      <vt:lpstr>数据总线形成</vt:lpstr>
      <vt:lpstr>系统控制信号的形成</vt:lpstr>
      <vt:lpstr>系统控制信号的形成</vt:lpstr>
      <vt:lpstr>8086在最小模式下的典型配置 ：</vt:lpstr>
      <vt:lpstr>8086在最小模式下的典型配置 ：</vt:lpstr>
      <vt:lpstr>PowerPoint 演示文稿</vt:lpstr>
      <vt:lpstr>PowerPoint 演示文稿</vt:lpstr>
      <vt:lpstr>PowerPoint 演示文稿</vt:lpstr>
      <vt:lpstr>4.最大模式</vt:lpstr>
      <vt:lpstr>4.最大模式</vt:lpstr>
      <vt:lpstr>PowerPoint 演示文稿</vt:lpstr>
      <vt:lpstr>S2、S1、S0状态信号的编码</vt:lpstr>
      <vt:lpstr>S2、S1、S0状态信号的编码</vt:lpstr>
      <vt:lpstr>S2、S1、S0状态信号的编码</vt:lpstr>
      <vt:lpstr>4.最大模式</vt:lpstr>
      <vt:lpstr>8086在最大 模式下的典 型配置 </vt:lpstr>
      <vt:lpstr>PowerPoint 演示文稿</vt:lpstr>
      <vt:lpstr>8086在最大模式下的典型配置</vt:lpstr>
      <vt:lpstr>PowerPoint 演示文稿</vt:lpstr>
      <vt:lpstr>PowerPoint 演示文稿</vt:lpstr>
      <vt:lpstr>2.1.3  8086的操作和时序</vt:lpstr>
      <vt:lpstr>8086的总线时序</vt:lpstr>
      <vt:lpstr>8086的总线时序</vt:lpstr>
      <vt:lpstr>8086的总线时序</vt:lpstr>
      <vt:lpstr>8086的总线时序</vt:lpstr>
      <vt:lpstr>8086的总线时序</vt:lpstr>
      <vt:lpstr>8086的总线时序</vt:lpstr>
      <vt:lpstr>8086的总线时序</vt:lpstr>
      <vt:lpstr>1.  系统的复位和启动操作</vt:lpstr>
      <vt:lpstr>1.  系统的复位和启动操作</vt:lpstr>
      <vt:lpstr>1.  系统的复位和启动操作</vt:lpstr>
      <vt:lpstr>1.  系统的复位和启动操作</vt:lpstr>
      <vt:lpstr>1.  系统的复位和启动操作</vt:lpstr>
      <vt:lpstr>2.  总线操作</vt:lpstr>
      <vt:lpstr>2.  总线操作</vt:lpstr>
      <vt:lpstr>2.  总线操作</vt:lpstr>
      <vt:lpstr>2.  总线操作</vt:lpstr>
      <vt:lpstr>2.  总线操作</vt:lpstr>
      <vt:lpstr>2.  总线操作</vt:lpstr>
      <vt:lpstr>2.  总线操作</vt:lpstr>
      <vt:lpstr>(1) 最小方式下的总线读操作</vt:lpstr>
      <vt:lpstr>(2) 最小方式下的总线写操作</vt:lpstr>
      <vt:lpstr>(3) 总线空操作</vt:lpstr>
      <vt:lpstr>3中断操作和中断系统</vt:lpstr>
      <vt:lpstr>（1）8086的中断分类 </vt:lpstr>
      <vt:lpstr>8086/8088的中断分类 ：</vt:lpstr>
      <vt:lpstr>(2) 中断向量和中断向量表</vt:lpstr>
      <vt:lpstr>(2) 中断向量和中断向量表 </vt:lpstr>
      <vt:lpstr>(2) 中断向量和中断向量表</vt:lpstr>
      <vt:lpstr>(2) 中断向量和中断向量表</vt:lpstr>
      <vt:lpstr>(3) 硬件中断 </vt:lpstr>
      <vt:lpstr>(4) 硬件中断的响应和时序 </vt:lpstr>
      <vt:lpstr>PowerPoint 演示文稿</vt:lpstr>
      <vt:lpstr>PowerPoint 演示文稿</vt:lpstr>
      <vt:lpstr>几点说明:</vt:lpstr>
      <vt:lpstr>PowerPoint 演示文稿</vt:lpstr>
      <vt:lpstr>PowerPoint 演示文稿</vt:lpstr>
      <vt:lpstr>PowerPoint 演示文稿</vt:lpstr>
      <vt:lpstr>PowerPoint 演示文稿</vt:lpstr>
      <vt:lpstr>8086的中断响应总线周期 ：</vt:lpstr>
      <vt:lpstr>中断响应周期时序说明：</vt:lpstr>
      <vt:lpstr>把中断响应总线周期中CPU的动作和中断响应过程结合起来看，当响 应一个可屏蔽中断时，CPU实际执行的总线时序如下：</vt:lpstr>
      <vt:lpstr>PowerPoint 演示文稿</vt:lpstr>
      <vt:lpstr>(5) 中断处理子程序 </vt:lpstr>
      <vt:lpstr>PowerPoint 演示文稿</vt:lpstr>
      <vt:lpstr>(6) 软件中断 </vt:lpstr>
      <vt:lpstr>⑤   软件中断没有随机性</vt:lpstr>
      <vt:lpstr>4. 最小模式下的总线保持</vt:lpstr>
      <vt:lpstr>5. 最大模式下的总线请求/授权</vt:lpstr>
      <vt:lpstr>2.1.4  8086的存储器编址和I/O编址</vt:lpstr>
      <vt:lpstr>PowerPoint 演示文稿</vt:lpstr>
      <vt:lpstr>PowerPoint 演示文稿</vt:lpstr>
      <vt:lpstr>PowerPoint 演示文稿</vt:lpstr>
      <vt:lpstr>PowerPoint 演示文稿</vt:lpstr>
      <vt:lpstr>3. 存储器的结构：</vt:lpstr>
      <vt:lpstr>PowerPoint 演示文稿</vt:lpstr>
      <vt:lpstr>存储器的分段</vt:lpstr>
      <vt:lpstr>存储器的分段（续1）</vt:lpstr>
      <vt:lpstr>存储器的分段（续2）</vt:lpstr>
      <vt:lpstr>PowerPoint 演示文稿</vt:lpstr>
      <vt:lpstr>PowerPoint 演示文稿</vt:lpstr>
      <vt:lpstr>PowerPoint 演示文稿</vt:lpstr>
      <vt:lpstr>2.2.3  逻辑地址和物理地址</vt:lpstr>
      <vt:lpstr>逻辑地址和物理地址</vt:lpstr>
      <vt:lpstr>物理地址和逻辑地址</vt:lpstr>
      <vt:lpstr>2.2.4 堆栈</vt:lpstr>
      <vt:lpstr>PowerPoint 演示文稿</vt:lpstr>
      <vt:lpstr>8086系统的堆栈及其入栈、出栈操作</vt:lpstr>
      <vt:lpstr>堆栈操作指令（续2）</vt:lpstr>
      <vt:lpstr>(2) 堆栈操作指令（PUSH/POP）</vt:lpstr>
      <vt:lpstr>2.1.4  8086的存储器编址和I/O编址 </vt:lpstr>
      <vt:lpstr>1. 8086的存储器编址</vt:lpstr>
      <vt:lpstr>PowerPoint 演示文稿</vt:lpstr>
      <vt:lpstr>3).   20位物理地址的形成</vt:lpstr>
      <vt:lpstr>4).   逻辑地址的来源</vt:lpstr>
      <vt:lpstr>PowerPoint 演示文稿</vt:lpstr>
      <vt:lpstr>对8086的存储器编址，有几点需要指出：</vt:lpstr>
      <vt:lpstr>PowerPoint 演示文稿</vt:lpstr>
      <vt:lpstr>PowerPoint 演示文稿</vt:lpstr>
      <vt:lpstr>PowerPoint 演示文稿</vt:lpstr>
      <vt:lpstr>2.  8086的I/0编址</vt:lpstr>
      <vt:lpstr>2.  8086的I/0编址</vt:lpstr>
      <vt:lpstr>作业：</vt:lpstr>
      <vt:lpstr>PowerPoint 演示文稿</vt:lpstr>
      <vt:lpstr>PowerPoint 演示文稿</vt:lpstr>
      <vt:lpstr>作业：</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16位和32位微处理器</dc:title>
  <dc:creator>MC SYSTEM</dc:creator>
  <cp:lastModifiedBy>荣 生辉</cp:lastModifiedBy>
  <cp:revision>1070</cp:revision>
  <dcterms:created xsi:type="dcterms:W3CDTF">2005-09-14T13:58:57Z</dcterms:created>
  <dcterms:modified xsi:type="dcterms:W3CDTF">2019-03-14T08:05:26Z</dcterms:modified>
</cp:coreProperties>
</file>